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5574"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164.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51" name="幻灯片图像占位符 1"/>
          <p:cNvSpPr>
            <a:spLocks noGrp="1" noRot="1" noChangeAspect="1"/>
          </p:cNvSpPr>
          <p:nvPr>
            <p:ph type="sldImg"/>
          </p:nvPr>
        </p:nvSpPr>
        <p:spPr/>
      </p:sp>
      <p:sp>
        <p:nvSpPr>
          <p:cNvPr id="1048653" name="备注占位符 2"/>
          <p:cNvSpPr>
            <a:spLocks noGrp="1"/>
          </p:cNvSpPr>
          <p:nvPr>
            <p:ph type="body" idx="1"/>
          </p:nvPr>
        </p:nvSpPr>
        <p:spPr/>
        <p:txBody>
          <a:bodyPr/>
          <a:lstStyle/>
          <a:p>
            <a:endParaRPr lang="zh-CN" altLang="en-US"/>
          </a:p>
        </p:txBody>
      </p:sp>
      <p:sp>
        <p:nvSpPr>
          <p:cNvPr id="1048655" name="灯片编号占位符 3"/>
          <p:cNvSpPr>
            <a:spLocks noGrp="1"/>
          </p:cNvSpPr>
          <p:nvPr>
            <p:ph type="sldNum" sz="quarter" idx="5"/>
          </p:nvPr>
        </p:nvSpPr>
        <p:spPr/>
        <p:txBody>
          <a:bodyPr/>
          <a:lstStyle/>
          <a:p>
            <a:fld id="{39A5F825-9C29-43CC-BB96-80A60E9689F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3" name="幻灯片图像占位符 1"/>
          <p:cNvSpPr>
            <a:spLocks noGrp="1" noRot="1" noChangeAspect="1"/>
          </p:cNvSpPr>
          <p:nvPr>
            <p:ph type="sldImg"/>
          </p:nvPr>
        </p:nvSpPr>
        <p:spPr/>
      </p:sp>
      <p:sp>
        <p:nvSpPr>
          <p:cNvPr id="1048615" name="备注占位符 2"/>
          <p:cNvSpPr>
            <a:spLocks noGrp="1"/>
          </p:cNvSpPr>
          <p:nvPr>
            <p:ph type="body" idx="1"/>
          </p:nvPr>
        </p:nvSpPr>
        <p:spPr/>
        <p:txBody>
          <a:bodyPr/>
          <a:lstStyle/>
          <a:p>
            <a:endParaRPr lang="zh-CN" altLang="en-US"/>
          </a:p>
        </p:txBody>
      </p:sp>
      <p:sp>
        <p:nvSpPr>
          <p:cNvPr id="1048617" name="灯片编号占位符 3"/>
          <p:cNvSpPr>
            <a:spLocks noGrp="1"/>
          </p:cNvSpPr>
          <p:nvPr>
            <p:ph type="sldNum" sz="quarter" idx="5"/>
          </p:nvPr>
        </p:nvSpPr>
        <p:spPr/>
        <p:txBody>
          <a:bodyPr/>
          <a:lstStyle/>
          <a:p>
            <a:fld id="{39A5F825-9C29-43CC-BB96-80A60E9689F0}"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tags" Target="../tags/tag16.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3.xml" /><Relationship Id="rId2" Type="http://schemas.openxmlformats.org/officeDocument/2006/relationships/tags" Target="../tags/tag24.xml" /><Relationship Id="rId3" Type="http://schemas.openxmlformats.org/officeDocument/2006/relationships/tags" Target="../tags/tag25.xml" /><Relationship Id="rId4" Type="http://schemas.openxmlformats.org/officeDocument/2006/relationships/tags" Target="../tags/tag26.xml" /><Relationship Id="rId5" Type="http://schemas.openxmlformats.org/officeDocument/2006/relationships/tags" Target="../tags/tag27.xml" /><Relationship Id="rId6" Type="http://schemas.openxmlformats.org/officeDocument/2006/relationships/tags" Target="../tags/tag28.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9.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41.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tags" Target="../tags/tag52.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tags" Target="../tags/tag57.xml" /><Relationship Id="rId7"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62579E3-6E28-42A4-B4DF-A38CB76CA9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9A341B-657E-47F2-8F81-53CDDA43B3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7533CAF-98D8-4852-89CC-E28B1C5F05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20D813D-1EE6-4846-A4C3-B9BE44437E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8B61C97-35E9-473B-B512-6E1E64E5880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FCF782-6C3D-4FA3-845D-2371C2BE36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130822C-6240-422F-B359-1DFB1FCA9B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D8974A-C5F7-40A4-AB86-F6E983535F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0EB0F4-6258-435D-9F10-EDD4C5014A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94F705-544D-4D34-9663-CCC9B6110E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C45450-386F-492D-9C3B-5E5D9B0B70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33" name=""/>
        <p:cNvGrpSpPr/>
        <p:nvPr/>
      </p:nvGrpSpPr>
      <p:grpSpPr>
        <a:xfrm>
          <a:off x="0" y="0"/>
          <a:ext cx="0" cy="0"/>
        </a:xfrm>
      </p:grpSpPr>
      <p:pic>
        <p:nvPicPr>
          <p:cNvPr id="2097153" name="图片 10"/>
          <p:cNvPicPr>
            <a:picLocks noChangeAspect="1"/>
          </p:cNvPicPr>
          <p:nvPr userDrawn="1">
            <p:custDataLst>
              <p:tags r:id="rId2"/>
            </p:custDataLst>
          </p:nvPr>
        </p:nvPicPr>
        <p:blipFill>
          <a:blip r:embed="rId1"/>
          <a:stretch>
            <a:fillRect/>
          </a:stretch>
        </p:blipFill>
        <p:spPr>
          <a:xfrm>
            <a:off x="1506" y="0"/>
            <a:ext cx="12188988" cy="6858000"/>
          </a:xfrm>
          <a:prstGeom prst="rect">
            <a:avLst/>
          </a:prstGeom>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lang="zh-CN" altLang="en-US"/>
              <a:t>单击编辑母版标题</a:t>
            </a:r>
            <a:endParaRPr lang="zh-CN" altLang="en-US"/>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marL="0" indent="0" algn="l">
              <a:lnSpc>
                <a:spcPct val="100000"/>
              </a:lnSpc>
              <a:buNone/>
              <a:defRPr sz="1800">
                <a:gradFill>
                  <a:gsLst>
                    <a:gs pos="0">
                      <a:srgbClr val="FFFFFF"/>
                    </a:gs>
                    <a:gs pos="85000">
                      <a:schemeClr val="accent1"/>
                    </a:gs>
                  </a:gsLst>
                  <a:lin ang="2700000" scaled="0"/>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vert="horz" lIns="0" tIns="0" rIns="0" bIns="0" rtlCol="0" anchor="ctr">
            <a:normAutofit/>
          </a:bodyPr>
          <a:lstStyle>
            <a:lvl1pPr>
              <a:defRPr lang="zh-CN" altLang="en-US" sz="1100">
                <a:gradFill>
                  <a:gsLst>
                    <a:gs pos="0">
                      <a:srgbClr val="FFFFFF"/>
                    </a:gs>
                    <a:gs pos="85000">
                      <a:schemeClr val="accent1"/>
                    </a:gs>
                  </a:gsLst>
                  <a:lin ang="2700000" scaled="0"/>
                </a:gradFill>
              </a:defRPr>
            </a:lvl1pPr>
          </a:lstStyle>
          <a:p>
            <a:pPr marL="0" lvl="0" indent="0">
              <a:lnSpc>
                <a:spcPct val="100000"/>
              </a:lnSpc>
              <a:buNone/>
            </a:pPr>
            <a:r>
              <a:rPr lang="zh-CN" altLang="en-US"/>
              <a:t>公司名占位符</a:t>
            </a:r>
            <a:endParaRPr lang="zh-CN" altLang="en-US"/>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marL="0" indent="0" algn="l">
              <a:lnSpc>
                <a:spcPct val="100000"/>
              </a:lnSpc>
              <a:buNone/>
              <a:defRPr sz="1800">
                <a:gradFill>
                  <a:gsLst>
                    <a:gs pos="0">
                      <a:srgbClr val="FFFFFF"/>
                    </a:gs>
                    <a:gs pos="85000">
                      <a:schemeClr val="accent1"/>
                    </a:gs>
                  </a:gsLst>
                  <a:lin ang="2700000" scaled="0"/>
                </a:gradFill>
              </a:defRPr>
            </a:lvl1pPr>
          </a:lstStyle>
          <a:p>
            <a:pPr lvl="0"/>
            <a:r>
              <a:rPr lang="zh-CN" altLang="en-US"/>
              <a:t>署名占位符</a:t>
            </a:r>
            <a:endParaRPr lang="zh-CN" altLang="en-US"/>
          </a:p>
        </p:txBody>
      </p:sp>
      <p:cxnSp>
        <p:nvCxnSpPr>
          <p:cNvPr id="3145729" name="直接连接符 3"/>
          <p:cNvCxnSpPr/>
          <p:nvPr userDrawn="1">
            <p:custDataLst>
              <p:tags r:id="rId7"/>
            </p:custDataLst>
          </p:nvPr>
        </p:nvCxnSpPr>
        <p:spPr>
          <a:xfrm flipH="1">
            <a:off x="893281" y="3677626"/>
            <a:ext cx="0" cy="242570"/>
          </a:xfrm>
          <a:prstGeom prst="line">
            <a:avLst/>
          </a:prstGeom>
          <a:solidFill>
            <a:srgbClr val="21D29E"/>
          </a:solidFill>
          <a:ln w="50800" cap="rnd">
            <a:solidFill>
              <a:schemeClr val="accent1"/>
            </a:solidFill>
          </a:ln>
          <a:effectLst>
            <a:outerShdw blurRad="63500" sx="102000" sy="102000" algn="ctr" rotWithShape="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35" name=""/>
        <p:cNvGrpSpPr/>
        <p:nvPr/>
      </p:nvGrpSpPr>
      <p:grpSpPr>
        <a:xfrm>
          <a:off x="0" y="0"/>
          <a:ext cx="0" cy="0"/>
        </a:xfrm>
      </p:grpSpPr>
      <p:sp>
        <p:nvSpPr>
          <p:cNvPr id="1048676"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1048678" name="内容占位符 2"/>
          <p:cNvSpPr>
            <a:spLocks noGrp="1"/>
          </p:cNvSpPr>
          <p:nvPr>
            <p:ph idx="1"/>
            <p:custDataLst>
              <p:tags r:id="rId2"/>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80"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682" name="页脚占位符 4"/>
          <p:cNvSpPr>
            <a:spLocks noGrp="1"/>
          </p:cNvSpPr>
          <p:nvPr>
            <p:ph type="ftr" sz="quarter" idx="11"/>
            <p:custDataLst>
              <p:tags r:id="rId4"/>
            </p:custDataLst>
          </p:nvPr>
        </p:nvSpPr>
        <p:spPr/>
        <p:txBody>
          <a:bodyPr/>
          <a:lstStyle/>
          <a:p>
            <a:endParaRPr lang="zh-CN" altLang="en-US"/>
          </a:p>
        </p:txBody>
      </p:sp>
      <p:sp>
        <p:nvSpPr>
          <p:cNvPr id="1048684"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5" name="图片 9"/>
          <p:cNvPicPr>
            <a:picLocks noChangeAspect="1"/>
          </p:cNvPicPr>
          <p:nvPr userDrawn="1">
            <p:custDataLst>
              <p:tags r:id="rId2"/>
            </p:custDataLst>
          </p:nvPr>
        </p:nvPicPr>
        <p:blipFill>
          <a:blip r:embed="rId1"/>
          <a:stretch>
            <a:fillRect/>
          </a:stretch>
        </p:blipFill>
        <p:spPr>
          <a:xfrm>
            <a:off x="12137" y="0"/>
            <a:ext cx="12167726" cy="6858000"/>
          </a:xfrm>
          <a:prstGeom prst="rect">
            <a:avLst/>
          </a:prstGeom>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lang="zh-CN" altLang="en-US"/>
              <a:t>标题</a:t>
            </a:r>
            <a:endParaRPr lang="zh-CN" altLang="en-US"/>
          </a:p>
        </p:txBody>
      </p:sp>
      <p:sp>
        <p:nvSpPr>
          <p:cNvPr id="1048688" name="日期占位符 6"/>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8690" name="页脚占位符 7"/>
          <p:cNvSpPr>
            <a:spLocks noGrp="1"/>
          </p:cNvSpPr>
          <p:nvPr>
            <p:ph type="ftr" sz="quarter" idx="11"/>
            <p:custDataLst>
              <p:tags r:id="rId5"/>
            </p:custDataLst>
          </p:nvPr>
        </p:nvSpPr>
        <p:spPr/>
        <p:txBody>
          <a:bodyPr/>
          <a:lstStyle/>
          <a:p>
            <a:endParaRPr lang="zh-CN" altLang="en-US"/>
          </a:p>
        </p:txBody>
      </p:sp>
      <p:sp>
        <p:nvSpPr>
          <p:cNvPr id="1048692" name="灯片编号占位符 8"/>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39" name=""/>
        <p:cNvGrpSpPr/>
        <p:nvPr/>
      </p:nvGrpSpPr>
      <p:grpSpPr>
        <a:xfrm>
          <a:off x="0" y="0"/>
          <a:ext cx="0" cy="0"/>
        </a:xfrm>
      </p:grpSpPr>
      <p:pic>
        <p:nvPicPr>
          <p:cNvPr id="2097157" name="图片 10"/>
          <p:cNvPicPr>
            <a:picLocks noChangeAspect="1"/>
          </p:cNvPicPr>
          <p:nvPr userDrawn="1">
            <p:custDataLst>
              <p:tags r:id="rId2"/>
            </p:custDataLst>
          </p:nvPr>
        </p:nvPicPr>
        <p:blipFill>
          <a:blip r:embed="rId1"/>
          <a:stretch>
            <a:fillRect/>
          </a:stretch>
        </p:blipFill>
        <p:spPr>
          <a:xfrm>
            <a:off x="1506" y="0"/>
            <a:ext cx="12188988" cy="6858000"/>
          </a:xfrm>
          <a:prstGeom prst="rect">
            <a:avLst/>
          </a:prstGeom>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lang="zh-CN" altLang="en-US"/>
              <a:t>单击此处编辑母版标题</a:t>
            </a:r>
            <a:endParaRPr lang="zh-CN" altLang="en-US"/>
          </a:p>
        </p:txBody>
      </p:sp>
      <p:sp>
        <p:nvSpPr>
          <p:cNvPr id="1048696" name="日期占位符 3"/>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8698" name="页脚占位符 4"/>
          <p:cNvSpPr>
            <a:spLocks noGrp="1"/>
          </p:cNvSpPr>
          <p:nvPr>
            <p:ph type="ftr" sz="quarter" idx="11"/>
            <p:custDataLst>
              <p:tags r:id="rId5"/>
            </p:custDataLst>
          </p:nvPr>
        </p:nvSpPr>
        <p:spPr/>
        <p:txBody>
          <a:bodyPr/>
          <a:lstStyle/>
          <a:p>
            <a:endParaRPr lang="zh-CN" altLang="en-US"/>
          </a:p>
        </p:txBody>
      </p:sp>
      <p:sp>
        <p:nvSpPr>
          <p:cNvPr id="1048700" name="灯片编号占位符 5"/>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marL="0" indent="0" algn="l">
              <a:buNone/>
              <a:defRPr sz="7200" i="1">
                <a:gradFill>
                  <a:gsLst>
                    <a:gs pos="0">
                      <a:schemeClr val="accent1">
                        <a:alpha val="0"/>
                      </a:schemeClr>
                    </a:gs>
                    <a:gs pos="100000">
                      <a:schemeClr val="accent1"/>
                    </a:gs>
                  </a:gsLst>
                  <a:lin ang="16200000" scaled="0"/>
                </a:gradFill>
              </a:defRPr>
            </a:lvl1pPr>
          </a:lstStyle>
          <a:p>
            <a:pPr lvl="0"/>
            <a:r>
              <a:rPr lang="zh-CN" altLang="en-US"/>
              <a:t>节编号</a:t>
            </a: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41" name=""/>
        <p:cNvGrpSpPr/>
        <p:nvPr/>
      </p:nvGrpSpPr>
      <p:grpSpPr>
        <a:xfrm>
          <a:off x="0" y="0"/>
          <a:ext cx="0" cy="0"/>
        </a:xfrm>
      </p:grpSpPr>
      <p:sp>
        <p:nvSpPr>
          <p:cNvPr id="1048704" name="标题 1"/>
          <p:cNvSpPr>
            <a:spLocks noGrp="1"/>
          </p:cNvSpPr>
          <p:nvPr>
            <p:ph type="title"/>
            <p:custDataLst>
              <p:tags r:id="rId1"/>
            </p:custDataLst>
          </p:nvPr>
        </p:nvSpPr>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8706" name="内容占位符 2"/>
          <p:cNvSpPr>
            <a:spLocks noGrp="1"/>
          </p:cNvSpPr>
          <p:nvPr>
            <p:ph sz="half" idx="1"/>
            <p:custDataLst>
              <p:tags r:id="rId2"/>
            </p:custDataLst>
          </p:nvPr>
        </p:nvSpPr>
        <p:spPr>
          <a:xfrm>
            <a:off x="838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08" name="内容占位符 3"/>
          <p:cNvSpPr>
            <a:spLocks noGrp="1"/>
          </p:cNvSpPr>
          <p:nvPr>
            <p:ph sz="half" idx="2"/>
            <p:custDataLst>
              <p:tags r:id="rId3"/>
            </p:custDataLst>
          </p:nvPr>
        </p:nvSpPr>
        <p:spPr>
          <a:xfrm>
            <a:off x="6172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10"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8712" name="页脚占位符 5"/>
          <p:cNvSpPr>
            <a:spLocks noGrp="1"/>
          </p:cNvSpPr>
          <p:nvPr>
            <p:ph type="ftr" sz="quarter" idx="11"/>
            <p:custDataLst>
              <p:tags r:id="rId5"/>
            </p:custDataLst>
          </p:nvPr>
        </p:nvSpPr>
        <p:spPr/>
        <p:txBody>
          <a:bodyPr/>
          <a:lstStyle/>
          <a:p>
            <a:endParaRPr lang="zh-CN" altLang="en-US"/>
          </a:p>
        </p:txBody>
      </p:sp>
      <p:sp>
        <p:nvSpPr>
          <p:cNvPr id="1048714"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43" name=""/>
        <p:cNvGrpSpPr/>
        <p:nvPr/>
      </p:nvGrpSpPr>
      <p:grpSpPr>
        <a:xfrm>
          <a:off x="0" y="0"/>
          <a:ext cx="0" cy="0"/>
        </a:xfrm>
      </p:grpSpPr>
      <p:sp>
        <p:nvSpPr>
          <p:cNvPr id="1048716" name="标题 1"/>
          <p:cNvSpPr>
            <a:spLocks noGrp="1"/>
          </p:cNvSpPr>
          <p:nvPr>
            <p:ph type="title"/>
            <p:custDataLst>
              <p:tags r:id="rId1"/>
            </p:custDataLst>
          </p:nvPr>
        </p:nvSpPr>
        <p:spPr>
          <a:xfrm>
            <a:off x="839788" y="360000"/>
            <a:ext cx="10515600" cy="8640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20" name="内容占位符 3"/>
          <p:cNvSpPr>
            <a:spLocks noGrp="1"/>
          </p:cNvSpPr>
          <p:nvPr>
            <p:ph sz="half" idx="2"/>
            <p:custDataLst>
              <p:tags r:id="rId3"/>
            </p:custDataLst>
          </p:nvPr>
        </p:nvSpPr>
        <p:spPr>
          <a:xfrm>
            <a:off x="839788" y="2061275"/>
            <a:ext cx="5157787"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24" name="内容占位符 5"/>
          <p:cNvSpPr>
            <a:spLocks noGrp="1"/>
          </p:cNvSpPr>
          <p:nvPr>
            <p:ph sz="quarter" idx="4"/>
            <p:custDataLst>
              <p:tags r:id="rId5"/>
            </p:custDataLst>
          </p:nvPr>
        </p:nvSpPr>
        <p:spPr>
          <a:xfrm>
            <a:off x="6172200" y="2061275"/>
            <a:ext cx="5183188"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26"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1048728" name="页脚占位符 7"/>
          <p:cNvSpPr>
            <a:spLocks noGrp="1"/>
          </p:cNvSpPr>
          <p:nvPr>
            <p:ph type="ftr" sz="quarter" idx="11"/>
            <p:custDataLst>
              <p:tags r:id="rId7"/>
            </p:custDataLst>
          </p:nvPr>
        </p:nvSpPr>
        <p:spPr/>
        <p:txBody>
          <a:bodyPr/>
          <a:lstStyle/>
          <a:p>
            <a:endParaRPr lang="zh-CN" altLang="en-US"/>
          </a:p>
        </p:txBody>
      </p:sp>
      <p:sp>
        <p:nvSpPr>
          <p:cNvPr id="1048730"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45" name=""/>
        <p:cNvGrpSpPr/>
        <p:nvPr/>
      </p:nvGrpSpPr>
      <p:grpSpPr>
        <a:xfrm>
          <a:off x="0" y="0"/>
          <a:ext cx="0" cy="0"/>
        </a:xfrm>
      </p:grpSpPr>
      <p:sp>
        <p:nvSpPr>
          <p:cNvPr id="1048732"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1048734"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736" name="页脚占位符 3"/>
          <p:cNvSpPr>
            <a:spLocks noGrp="1"/>
          </p:cNvSpPr>
          <p:nvPr>
            <p:ph type="ftr" sz="quarter" idx="11"/>
            <p:custDataLst>
              <p:tags r:id="rId3"/>
            </p:custDataLst>
          </p:nvPr>
        </p:nvSpPr>
        <p:spPr/>
        <p:txBody>
          <a:bodyPr/>
          <a:lstStyle/>
          <a:p>
            <a:endParaRPr lang="zh-CN" altLang="en-US"/>
          </a:p>
        </p:txBody>
      </p:sp>
      <p:sp>
        <p:nvSpPr>
          <p:cNvPr id="1048738"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47" name=""/>
        <p:cNvGrpSpPr/>
        <p:nvPr/>
      </p:nvGrpSpPr>
      <p:grpSpPr>
        <a:xfrm>
          <a:off x="0" y="0"/>
          <a:ext cx="0" cy="0"/>
        </a:xfrm>
      </p:grpSpPr>
      <p:sp>
        <p:nvSpPr>
          <p:cNvPr id="1048740" name="日期占位符 1"/>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1048742" name="页脚占位符 2"/>
          <p:cNvSpPr>
            <a:spLocks noGrp="1"/>
          </p:cNvSpPr>
          <p:nvPr>
            <p:ph type="ftr" sz="quarter" idx="11"/>
            <p:custDataLst>
              <p:tags r:id="rId2"/>
            </p:custDataLst>
          </p:nvPr>
        </p:nvSpPr>
        <p:spPr/>
        <p:txBody>
          <a:bodyPr/>
          <a:lstStyle/>
          <a:p>
            <a:endParaRPr lang="zh-CN" altLang="en-US"/>
          </a:p>
        </p:txBody>
      </p:sp>
      <p:sp>
        <p:nvSpPr>
          <p:cNvPr id="1048744" name="灯片编号占位符 3"/>
          <p:cNvSpPr>
            <a:spLocks noGrp="1"/>
          </p:cNvSpPr>
          <p:nvPr>
            <p:ph type="sldNum" sz="quarter" idx="12"/>
            <p:custDataLst>
              <p:tags r:id="rId3"/>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内容">
    <p:spTree>
      <p:nvGrpSpPr>
        <p:cNvPr id="49" name=""/>
        <p:cNvGrpSpPr/>
        <p:nvPr/>
      </p:nvGrpSpPr>
      <p:grpSpPr>
        <a:xfrm>
          <a:off x="0" y="0"/>
          <a:ext cx="0" cy="0"/>
        </a:xfrm>
      </p:grpSpPr>
      <p:sp>
        <p:nvSpPr>
          <p:cNvPr id="1048746" name="内容占位符 2"/>
          <p:cNvSpPr>
            <a:spLocks noGrp="1"/>
          </p:cNvSpPr>
          <p:nvPr>
            <p:ph idx="1"/>
            <p:custDataLst>
              <p:tags r:id="rId1"/>
            </p:custDataLst>
          </p:nvPr>
        </p:nvSpPr>
        <p:spPr>
          <a:xfrm>
            <a:off x="838200" y="360000"/>
            <a:ext cx="10515600" cy="58176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48" name="日期占位符 3"/>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750" name="页脚占位符 4"/>
          <p:cNvSpPr>
            <a:spLocks noGrp="1"/>
          </p:cNvSpPr>
          <p:nvPr>
            <p:ph type="ftr" sz="quarter" idx="11"/>
            <p:custDataLst>
              <p:tags r:id="rId3"/>
            </p:custDataLst>
          </p:nvPr>
        </p:nvSpPr>
        <p:spPr/>
        <p:txBody>
          <a:bodyPr/>
          <a:lstStyle/>
          <a:p>
            <a:endParaRPr lang="zh-CN" altLang="en-US"/>
          </a:p>
        </p:txBody>
      </p:sp>
      <p:sp>
        <p:nvSpPr>
          <p:cNvPr id="1048752" name="灯片编号占位符 5"/>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51" name=""/>
        <p:cNvGrpSpPr/>
        <p:nvPr/>
      </p:nvGrpSpPr>
      <p:grpSpPr>
        <a:xfrm>
          <a:off x="0" y="0"/>
          <a:ext cx="0" cy="0"/>
        </a:xfrm>
      </p:grpSpPr>
      <p:sp>
        <p:nvSpPr>
          <p:cNvPr id="1048754" name="标题 1"/>
          <p:cNvSpPr>
            <a:spLocks noGrp="1"/>
          </p:cNvSpPr>
          <p:nvPr>
            <p:ph type="title"/>
            <p:custDataLst>
              <p:tags r:id="rId1"/>
            </p:custDataLst>
          </p:nvPr>
        </p:nvSpPr>
        <p:spPr>
          <a:xfrm>
            <a:off x="839788" y="360000"/>
            <a:ext cx="10515600" cy="864000"/>
          </a:xfrm>
        </p:spPr>
        <p:txBody>
          <a:bodyPr/>
          <a:lstStyle/>
          <a:p>
            <a:r>
              <a:rPr lang="zh-CN" altLang="en-US"/>
              <a:t>单击此处编辑母版标题样式</a:t>
            </a:r>
            <a:endParaRPr lang="zh-CN" altLang="en-US"/>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1048758"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760" name="页脚占位符 7"/>
          <p:cNvSpPr>
            <a:spLocks noGrp="1"/>
          </p:cNvSpPr>
          <p:nvPr>
            <p:ph type="ftr" sz="quarter" idx="11"/>
            <p:custDataLst>
              <p:tags r:id="rId4"/>
            </p:custDataLst>
          </p:nvPr>
        </p:nvSpPr>
        <p:spPr/>
        <p:txBody>
          <a:bodyPr/>
          <a:lstStyle/>
          <a:p>
            <a:endParaRPr lang="zh-CN" altLang="en-US"/>
          </a:p>
        </p:txBody>
      </p:sp>
      <p:sp>
        <p:nvSpPr>
          <p:cNvPr id="1048762"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53" name=""/>
        <p:cNvGrpSpPr/>
        <p:nvPr/>
      </p:nvGrpSpPr>
      <p:grpSpPr>
        <a:xfrm>
          <a:off x="0" y="0"/>
          <a:ext cx="0" cy="0"/>
        </a:xfrm>
      </p:grpSpPr>
      <p:pic>
        <p:nvPicPr>
          <p:cNvPr id="2097159" name="图片 15"/>
          <p:cNvPicPr>
            <a:picLocks noChangeAspect="1"/>
          </p:cNvPicPr>
          <p:nvPr userDrawn="1">
            <p:custDataLst>
              <p:tags r:id="rId2"/>
            </p:custDataLst>
          </p:nvPr>
        </p:nvPicPr>
        <p:blipFill>
          <a:blip r:embed="rId1"/>
          <a:stretch>
            <a:fillRect/>
          </a:stretch>
        </p:blipFill>
        <p:spPr>
          <a:xfrm>
            <a:off x="3072" y="0"/>
            <a:ext cx="12185855" cy="6858000"/>
          </a:xfrm>
          <a:prstGeom prst="rect">
            <a:avLst/>
          </a:prstGeom>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lang="zh-CN" altLang="en-US"/>
              <a:t>单击编辑母版标题</a:t>
            </a:r>
            <a:endParaRPr lang="zh-CN" altLang="en-US"/>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marL="0" indent="0">
              <a:lnSpc>
                <a:spcPct val="100000"/>
              </a:lnSpc>
              <a:buNone/>
              <a:defRPr sz="1100">
                <a:gradFill>
                  <a:gsLst>
                    <a:gs pos="0">
                      <a:srgbClr val="FFFFFF"/>
                    </a:gs>
                    <a:gs pos="85000">
                      <a:schemeClr val="accent1"/>
                    </a:gs>
                  </a:gsLst>
                  <a:lin ang="2700000" scaled="0"/>
                </a:gradFill>
              </a:defRPr>
            </a:lvl1pPr>
          </a:lstStyle>
          <a:p>
            <a:pPr lvl="0"/>
            <a:r>
              <a:rPr lang="zh-CN" altLang="en-US"/>
              <a:t>公司名占位符</a:t>
            </a:r>
            <a:endParaRPr lang="zh-CN" altLang="en-US"/>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marL="0" indent="0" algn="l">
              <a:lnSpc>
                <a:spcPct val="100000"/>
              </a:lnSpc>
              <a:buNone/>
              <a:defRPr sz="1800">
                <a:gradFill>
                  <a:gsLst>
                    <a:gs pos="0">
                      <a:srgbClr val="FFFFFF"/>
                    </a:gs>
                    <a:gs pos="85000">
                      <a:schemeClr val="accent1"/>
                    </a:gs>
                  </a:gsLst>
                  <a:lin ang="2700000" scaled="0"/>
                </a:gradFill>
              </a:defRPr>
            </a:lvl1pPr>
          </a:lstStyle>
          <a:p>
            <a:pPr lvl="0"/>
            <a:r>
              <a:rPr lang="zh-CN" altLang="en-US"/>
              <a:t>署名占位符</a:t>
            </a:r>
            <a:endParaRPr lang="zh-CN" altLang="en-US"/>
          </a:p>
        </p:txBody>
      </p:sp>
      <p:cxnSp>
        <p:nvCxnSpPr>
          <p:cNvPr id="3145731" name="直接连接符 16"/>
          <p:cNvCxnSpPr/>
          <p:nvPr userDrawn="1">
            <p:custDataLst>
              <p:tags r:id="rId6"/>
            </p:custDataLst>
          </p:nvPr>
        </p:nvCxnSpPr>
        <p:spPr>
          <a:xfrm flipH="1">
            <a:off x="892921" y="3439172"/>
            <a:ext cx="0" cy="242570"/>
          </a:xfrm>
          <a:prstGeom prst="line">
            <a:avLst/>
          </a:prstGeom>
          <a:solidFill>
            <a:srgbClr val="21D29E"/>
          </a:solidFill>
          <a:ln w="50800" cap="rnd">
            <a:solidFill>
              <a:schemeClr val="accent1"/>
            </a:solidFill>
          </a:ln>
          <a:effectLst>
            <a:outerShdw blurRad="63500" sx="102000" sy="102000" algn="ctr" rotWithShape="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8.xml" /><Relationship Id="rId13" Type="http://schemas.openxmlformats.org/officeDocument/2006/relationships/tags" Target="../tags/tag59.xml" /><Relationship Id="rId14" Type="http://schemas.openxmlformats.org/officeDocument/2006/relationships/tags" Target="../tags/tag60.xml" /><Relationship Id="rId15" Type="http://schemas.openxmlformats.org/officeDocument/2006/relationships/tags" Target="../tags/tag61.xml" /><Relationship Id="rId16" Type="http://schemas.openxmlformats.org/officeDocument/2006/relationships/tags" Target="../tags/tag62.xml" /><Relationship Id="rId17" Type="http://schemas.openxmlformats.org/officeDocument/2006/relationships/tags" Target="../tags/tag63.xml" /><Relationship Id="rId18"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sp>
        <p:nvSpPr>
          <p:cNvPr id="1048656" name="标题占位符 1"/>
          <p:cNvSpPr>
            <a:spLocks noGrp="1"/>
          </p:cNvSpPr>
          <p:nvPr>
            <p:ph type="title"/>
            <p:custDataLst>
              <p:tags r:id="rId12"/>
            </p:custDataLst>
          </p:nvPr>
        </p:nvSpPr>
        <p:spPr>
          <a:xfrm>
            <a:off x="838200" y="360000"/>
            <a:ext cx="10515600" cy="864000"/>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1048658" name="文本占位符 2"/>
          <p:cNvSpPr>
            <a:spLocks noGrp="1"/>
          </p:cNvSpPr>
          <p:nvPr>
            <p:ph type="body" idx="1"/>
            <p:custDataLst>
              <p:tags r:id="rId13"/>
            </p:custDataLst>
          </p:nvPr>
        </p:nvSpPr>
        <p:spPr>
          <a:xfrm>
            <a:off x="838200" y="1364400"/>
            <a:ext cx="10515600" cy="481320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0"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62"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1048666" name="KSO_TEMPLATE" hidden="1"/>
          <p:cNvSpPr/>
          <p:nvPr userDrawn="1">
            <p:custDataLst>
              <p:tags r:id="rId17"/>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tags" Target="../tags/tag6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76.xml" /><Relationship Id="rId11" Type="http://schemas.openxmlformats.org/officeDocument/2006/relationships/tags" Target="../tags/tag77.xml" /><Relationship Id="rId12" Type="http://schemas.openxmlformats.org/officeDocument/2006/relationships/tags" Target="../tags/tag78.xml"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tags" Target="../tags/tag83.xml" /><Relationship Id="rId18" Type="http://schemas.openxmlformats.org/officeDocument/2006/relationships/tags" Target="../tags/tag84.xml" /><Relationship Id="rId19" Type="http://schemas.openxmlformats.org/officeDocument/2006/relationships/tags" Target="../tags/tag85.xml" /><Relationship Id="rId2" Type="http://schemas.openxmlformats.org/officeDocument/2006/relationships/notesSlide" Target="../notesSlides/notesSlide2.xml" /><Relationship Id="rId20" Type="http://schemas.openxmlformats.org/officeDocument/2006/relationships/tags" Target="../tags/tag86.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tags" Target="../tags/tag71.xml" /><Relationship Id="rId6" Type="http://schemas.openxmlformats.org/officeDocument/2006/relationships/tags" Target="../tags/tag72.xml" /><Relationship Id="rId7" Type="http://schemas.openxmlformats.org/officeDocument/2006/relationships/tags" Target="../tags/tag73.xml" /><Relationship Id="rId8" Type="http://schemas.openxmlformats.org/officeDocument/2006/relationships/tags" Target="../tags/tag74.xml" /><Relationship Id="rId9" Type="http://schemas.openxmlformats.org/officeDocument/2006/relationships/tags" Target="../tags/tag7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87.xml" /><Relationship Id="rId3" Type="http://schemas.openxmlformats.org/officeDocument/2006/relationships/tags" Target="../tags/tag88.xml" /><Relationship Id="rId4" Type="http://schemas.openxmlformats.org/officeDocument/2006/relationships/tags" Target="../tags/tag8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90.xml" /><Relationship Id="rId3" Type="http://schemas.openxmlformats.org/officeDocument/2006/relationships/tags" Target="../tags/tag91.xml" /><Relationship Id="rId4" Type="http://schemas.openxmlformats.org/officeDocument/2006/relationships/tags" Target="../tags/tag9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93.xml"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05.xml" /><Relationship Id="rId11" Type="http://schemas.openxmlformats.org/officeDocument/2006/relationships/tags" Target="../tags/tag106.xml" /><Relationship Id="rId12" Type="http://schemas.openxmlformats.org/officeDocument/2006/relationships/tags" Target="../tags/tag107.xml" /><Relationship Id="rId13" Type="http://schemas.openxmlformats.org/officeDocument/2006/relationships/tags" Target="../tags/tag108.xml" /><Relationship Id="rId2" Type="http://schemas.openxmlformats.org/officeDocument/2006/relationships/tags" Target="../tags/tag97.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 Id="rId7" Type="http://schemas.openxmlformats.org/officeDocument/2006/relationships/tags" Target="../tags/tag102.xml" /><Relationship Id="rId8" Type="http://schemas.openxmlformats.org/officeDocument/2006/relationships/tags" Target="../tags/tag103.xml" /><Relationship Id="rId9" Type="http://schemas.openxmlformats.org/officeDocument/2006/relationships/tags" Target="../tags/tag10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09.xml" /><Relationship Id="rId3" Type="http://schemas.openxmlformats.org/officeDocument/2006/relationships/tags" Target="../tags/tag110.xml" /><Relationship Id="rId4" Type="http://schemas.openxmlformats.org/officeDocument/2006/relationships/tags" Target="../tags/tag111.xml" /><Relationship Id="rId5" Type="http://schemas.openxmlformats.org/officeDocument/2006/relationships/tags" Target="../tags/tag112.xml" /><Relationship Id="rId6" Type="http://schemas.openxmlformats.org/officeDocument/2006/relationships/tags" Target="../tags/tag113.xml" /><Relationship Id="rId7" Type="http://schemas.openxmlformats.org/officeDocument/2006/relationships/tags" Target="../tags/tag1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5.xml" /><Relationship Id="rId3" Type="http://schemas.openxmlformats.org/officeDocument/2006/relationships/tags" Target="../tags/tag116.xml" /><Relationship Id="rId4" Type="http://schemas.openxmlformats.org/officeDocument/2006/relationships/tags" Target="../tags/tag1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6.xml" /><Relationship Id="rId11" Type="http://schemas.openxmlformats.org/officeDocument/2006/relationships/tags" Target="../tags/tag127.xml" /><Relationship Id="rId12" Type="http://schemas.openxmlformats.org/officeDocument/2006/relationships/tags" Target="../tags/tag128.xml" /><Relationship Id="rId13" Type="http://schemas.openxmlformats.org/officeDocument/2006/relationships/tags" Target="../tags/tag129.xml" /><Relationship Id="rId14" Type="http://schemas.openxmlformats.org/officeDocument/2006/relationships/tags" Target="../tags/tag130.xml" /><Relationship Id="rId15" Type="http://schemas.openxmlformats.org/officeDocument/2006/relationships/tags" Target="../tags/tag131.xml" /><Relationship Id="rId16" Type="http://schemas.openxmlformats.org/officeDocument/2006/relationships/tags" Target="../tags/tag132.xml" /><Relationship Id="rId2" Type="http://schemas.openxmlformats.org/officeDocument/2006/relationships/tags" Target="../tags/tag118.xml"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 Id="rId6" Type="http://schemas.openxmlformats.org/officeDocument/2006/relationships/tags" Target="../tags/tag122.xml" /><Relationship Id="rId7" Type="http://schemas.openxmlformats.org/officeDocument/2006/relationships/tags" Target="../tags/tag123.xml" /><Relationship Id="rId8" Type="http://schemas.openxmlformats.org/officeDocument/2006/relationships/tags" Target="../tags/tag124.xml" /><Relationship Id="rId9" Type="http://schemas.openxmlformats.org/officeDocument/2006/relationships/tags" Target="../tags/tag12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33.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5.xml" /><Relationship Id="rId11" Type="http://schemas.openxmlformats.org/officeDocument/2006/relationships/tags" Target="../tags/tag146.xml" /><Relationship Id="rId12" Type="http://schemas.openxmlformats.org/officeDocument/2006/relationships/tags" Target="../tags/tag147.xml" /><Relationship Id="rId13" Type="http://schemas.openxmlformats.org/officeDocument/2006/relationships/tags" Target="../tags/tag148.xml" /><Relationship Id="rId2" Type="http://schemas.openxmlformats.org/officeDocument/2006/relationships/tags" Target="../tags/tag137.xml" /><Relationship Id="rId3" Type="http://schemas.openxmlformats.org/officeDocument/2006/relationships/tags" Target="../tags/tag138.xml" /><Relationship Id="rId4" Type="http://schemas.openxmlformats.org/officeDocument/2006/relationships/tags" Target="../tags/tag139.xml" /><Relationship Id="rId5" Type="http://schemas.openxmlformats.org/officeDocument/2006/relationships/tags" Target="../tags/tag140.xml" /><Relationship Id="rId6" Type="http://schemas.openxmlformats.org/officeDocument/2006/relationships/tags" Target="../tags/tag141.xml" /><Relationship Id="rId7" Type="http://schemas.openxmlformats.org/officeDocument/2006/relationships/tags" Target="../tags/tag142.xml" /><Relationship Id="rId8" Type="http://schemas.openxmlformats.org/officeDocument/2006/relationships/tags" Target="../tags/tag143.xml" /><Relationship Id="rId9" Type="http://schemas.openxmlformats.org/officeDocument/2006/relationships/tags" Target="../tags/tag14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9.xml" /><Relationship Id="rId3" Type="http://schemas.openxmlformats.org/officeDocument/2006/relationships/tags" Target="../tags/tag150.xml" /><Relationship Id="rId4" Type="http://schemas.openxmlformats.org/officeDocument/2006/relationships/tags" Target="../tags/tag15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0.xml" /><Relationship Id="rId11" Type="http://schemas.openxmlformats.org/officeDocument/2006/relationships/tags" Target="../tags/tag161.xml" /><Relationship Id="rId12" Type="http://schemas.openxmlformats.org/officeDocument/2006/relationships/tags" Target="../tags/tag162.xml" /><Relationship Id="rId13" Type="http://schemas.openxmlformats.org/officeDocument/2006/relationships/tags" Target="../tags/tag163.xml" /><Relationship Id="rId2" Type="http://schemas.openxmlformats.org/officeDocument/2006/relationships/tags" Target="../tags/tag152.xml" /><Relationship Id="rId3" Type="http://schemas.openxmlformats.org/officeDocument/2006/relationships/tags" Target="../tags/tag153.xml"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tags" Target="../tags/tag156.xml" /><Relationship Id="rId7" Type="http://schemas.openxmlformats.org/officeDocument/2006/relationships/tags" Target="../tags/tag157.xml" /><Relationship Id="rId8" Type="http://schemas.openxmlformats.org/officeDocument/2006/relationships/tags" Target="../tags/tag158.xml" /><Relationship Id="rId9" Type="http://schemas.openxmlformats.org/officeDocument/2006/relationships/tags" Target="../tags/tag15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8106024037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3"/>
            </p:custDataLst>
          </p:nvPr>
        </p:nvSpPr>
        <p:spPr/>
        <p:txBody>
          <a:bodyPr>
            <a:normAutofit fontScale="90000"/>
          </a:bodyPr>
          <a:lstStyle/>
          <a:p>
            <a:r>
              <a:rPr lang="zh-CN" altLang="en-US"/>
              <a:t>安全生产等级评定技术规范-金属非金属矿山（地下）</a:t>
            </a:r>
            <a:endParaRPr lang="zh-CN" altLang="en-US"/>
          </a:p>
        </p:txBody>
      </p:sp>
      <p:sp>
        <p:nvSpPr>
          <p:cNvPr id="1048650" name="副标题"/>
          <p:cNvSpPr>
            <a:spLocks noGrp="1"/>
          </p:cNvSpPr>
          <p:nvPr>
            <p:ph type="subTitle" idx="1"/>
            <p:custDataLst>
              <p:tags r:id="rId4"/>
            </p:custDataLst>
          </p:nvPr>
        </p:nvSpPr>
        <p:spPr/>
        <p:txBody>
          <a:bodyPr/>
          <a:lstStyle/>
          <a:p>
            <a:r>
              <a:rPr lang="zh-CN" altLang="en-US"/>
              <a:t>单击此处添加副标题</a:t>
            </a:r>
            <a:endParaRPr lang="zh-CN" altLang="en-US"/>
          </a:p>
        </p:txBody>
      </p:sp>
      <p:sp>
        <p:nvSpPr>
          <p:cNvPr id="1048652" name="联系方式"/>
          <p:cNvSpPr>
            <a:spLocks noGrp="1"/>
          </p:cNvSpPr>
          <p:nvPr>
            <p:ph type="body" sz="quarter" idx="13"/>
            <p:custDataLst>
              <p:tags r:id="rId5"/>
            </p:custDataLst>
          </p:nvPr>
        </p:nvSpPr>
        <p:spPr/>
        <p:txBody>
          <a:bodyPr>
            <a:normAutofit/>
          </a:bodyPr>
          <a:lstStyle/>
          <a:p>
            <a:pPr marL="0" indent="0">
              <a:buNone/>
            </a:pPr>
            <a:r>
              <a:rPr lang="en-US" altLang="zh-CN"/>
              <a:t>YOUR LOGO</a:t>
            </a:r>
            <a:endParaRPr lang="en-US" altLang="zh-CN"/>
          </a:p>
        </p:txBody>
      </p:sp>
      <p:sp>
        <p:nvSpPr>
          <p:cNvPr id="1048654" name="署名"/>
          <p:cNvSpPr>
            <a:spLocks noGrp="1"/>
          </p:cNvSpPr>
          <p:nvPr>
            <p:ph type="body" sz="quarter" idx="17"/>
            <p:custDataLst>
              <p:tags r:id="rId6"/>
            </p:custDataLst>
          </p:nvPr>
        </p:nvSpPr>
        <p:spPr/>
        <p:txBody>
          <a:bodyPr/>
          <a:lstStyle/>
          <a:p>
            <a:r>
              <a:rPr lang="zh-CN" altLang="en-US"/>
              <a:t>汇报人：</a:t>
            </a:r>
            <a:r>
              <a:rPr lang="en-US" altLang="zh-CN"/>
              <a:t>XXX</a:t>
            </a:r>
            <a:endParaRPr lang="zh-CN" altLang="en-US"/>
          </a:p>
        </p:txBody>
      </p:sp>
    </p:spTree>
    <p:custDataLst>
      <p:tags r:id="rId7"/>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78" name="标题"/>
          <p:cNvSpPr>
            <a:spLocks noGrp="1"/>
          </p:cNvSpPr>
          <p:nvPr>
            <p:ph type="title"/>
            <p:custDataLst>
              <p:tags r:id="rId3"/>
            </p:custDataLst>
          </p:nvPr>
        </p:nvSpPr>
        <p:spPr>
          <a:xfrm>
            <a:off x="548293" y="5037135"/>
            <a:ext cx="5285241" cy="1081088"/>
          </a:xfrm>
        </p:spPr>
        <p:txBody>
          <a:bodyPr/>
          <a:lstStyle/>
          <a:p>
            <a:r>
              <a:rPr lang="en-US" altLang="zh-CN"/>
              <a:t>目录</a:t>
            </a:r>
            <a:endParaRPr lang="en-US" altLang="zh-CN"/>
          </a:p>
        </p:txBody>
      </p:sp>
      <p:cxnSp>
        <p:nvCxnSpPr>
          <p:cNvPr id="3145735" name="直接连接符 13"/>
          <p:cNvCxnSpPr/>
          <p:nvPr>
            <p:custDataLst>
              <p:tags r:id="rId4"/>
            </p:custDataLst>
          </p:nvPr>
        </p:nvCxnSpPr>
        <p:spPr>
          <a:xfrm>
            <a:off x="501161" y="6318738"/>
            <a:ext cx="5008685" cy="0"/>
          </a:xfrm>
          <a:prstGeom prst="line">
            <a:avLst/>
          </a:prstGeom>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5"/>
            </p:custDataLst>
          </p:nvPr>
        </p:nvSpPr>
        <p:spPr>
          <a:xfrm>
            <a:off x="4456430" y="226822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03.</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6"/>
            </p:custDataLst>
          </p:nvPr>
        </p:nvSpPr>
        <p:spPr>
          <a:xfrm>
            <a:off x="5917565" y="2359660"/>
            <a:ext cx="2281555" cy="8997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1900" b="1" kern="0" spc="100">
                <a:solidFill>
                  <a:schemeClr val="lt1">
                    <a:lumMod val="100000"/>
                  </a:schemeClr>
                </a:solidFill>
                <a:latin typeface="+中文标题" charset="0"/>
                <a:ea typeface="+mj-ea"/>
              </a:rPr>
              <a:t>金属非金属矿山（地下）安全生产等级评定标准</a:t>
            </a:r>
            <a:endParaRPr lang="zh-CN" altLang="en-US" sz="1900" b="1" kern="0" spc="100">
              <a:solidFill>
                <a:schemeClr val="lt1">
                  <a:lumMod val="100000"/>
                </a:schemeClr>
              </a:solidFill>
              <a:latin typeface="+中文标题" charset="0"/>
              <a:ea typeface="+mj-ea"/>
            </a:endParaRPr>
          </a:p>
        </p:txBody>
      </p:sp>
      <p:sp>
        <p:nvSpPr>
          <p:cNvPr id="1048784" name="序号"/>
          <p:cNvSpPr txBox="1"/>
          <p:nvPr>
            <p:custDataLst>
              <p:tags r:id="rId7"/>
            </p:custDataLst>
          </p:nvPr>
        </p:nvSpPr>
        <p:spPr>
          <a:xfrm>
            <a:off x="8014970" y="226822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04.</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8"/>
            </p:custDataLst>
          </p:nvPr>
        </p:nvSpPr>
        <p:spPr>
          <a:xfrm>
            <a:off x="9476105" y="2359660"/>
            <a:ext cx="2281555" cy="8997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1900" b="1" kern="0" spc="100">
                <a:solidFill>
                  <a:schemeClr val="lt1">
                    <a:lumMod val="100000"/>
                  </a:schemeClr>
                </a:solidFill>
                <a:latin typeface="+中文标题" charset="0"/>
                <a:ea typeface="+mj-ea"/>
              </a:rPr>
              <a:t>金属非金属矿山（地下）安全生产等级评定方法</a:t>
            </a:r>
            <a:endParaRPr lang="zh-CN" altLang="en-US" sz="1900" b="1" kern="0" spc="100">
              <a:solidFill>
                <a:schemeClr val="lt1">
                  <a:lumMod val="100000"/>
                </a:schemeClr>
              </a:solidFill>
              <a:latin typeface="+中文标题" charset="0"/>
              <a:ea typeface="+mj-ea"/>
            </a:endParaRPr>
          </a:p>
        </p:txBody>
      </p:sp>
      <p:cxnSp>
        <p:nvCxnSpPr>
          <p:cNvPr id="3145737" name="直接连接符 7"/>
          <p:cNvCxnSpPr/>
          <p:nvPr>
            <p:custDataLst>
              <p:tags r:id="rId9"/>
            </p:custDataLst>
          </p:nvPr>
        </p:nvCxnSpPr>
        <p:spPr>
          <a:xfrm>
            <a:off x="3200400" y="3285490"/>
            <a:ext cx="8575675" cy="0"/>
          </a:xfrm>
          <a:prstGeom prst="line">
            <a:avLst/>
          </a:prstGeom>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10"/>
            </p:custDataLst>
          </p:nvPr>
        </p:nvSpPr>
        <p:spPr>
          <a:xfrm>
            <a:off x="4456430" y="355219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05.</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11"/>
            </p:custDataLst>
          </p:nvPr>
        </p:nvSpPr>
        <p:spPr>
          <a:xfrm>
            <a:off x="5917565" y="3643630"/>
            <a:ext cx="2281555" cy="899795"/>
          </a:xfrm>
          <a:prstGeom prst="rect">
            <a:avLst/>
          </a:prstGeom>
          <a:noFill/>
        </p:spPr>
        <p:txBody>
          <a:bodyPr wrap="square" lIns="0" tIns="0" rIns="0" bIns="0" rtlCol="0" anchor="t" anchorCtr="0">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kern="0" spc="100">
                <a:solidFill>
                  <a:schemeClr val="lt1">
                    <a:lumMod val="100000"/>
                  </a:schemeClr>
                </a:solidFill>
                <a:latin typeface="+中文标题" charset="0"/>
                <a:ea typeface="+mj-ea"/>
              </a:rPr>
              <a:t>金属非金属矿山（地下）安全生产等级评定实践案例</a:t>
            </a:r>
            <a:endParaRPr lang="zh-CN" altLang="en-US" sz="2400" b="1" kern="0" spc="100">
              <a:solidFill>
                <a:schemeClr val="lt1">
                  <a:lumMod val="100000"/>
                </a:schemeClr>
              </a:solidFill>
              <a:latin typeface="+中文标题" charset="0"/>
              <a:ea typeface="+mj-ea"/>
            </a:endParaRPr>
          </a:p>
        </p:txBody>
      </p:sp>
      <p:sp>
        <p:nvSpPr>
          <p:cNvPr id="1048792" name="序号"/>
          <p:cNvSpPr txBox="1"/>
          <p:nvPr>
            <p:custDataLst>
              <p:tags r:id="rId12"/>
            </p:custDataLst>
          </p:nvPr>
        </p:nvSpPr>
        <p:spPr>
          <a:xfrm>
            <a:off x="8014970" y="355219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06.</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3"/>
            </p:custDataLst>
          </p:nvPr>
        </p:nvSpPr>
        <p:spPr>
          <a:xfrm>
            <a:off x="9476105" y="3643630"/>
            <a:ext cx="2281555" cy="899795"/>
          </a:xfrm>
          <a:prstGeom prst="rect">
            <a:avLst/>
          </a:prstGeom>
          <a:noFill/>
        </p:spPr>
        <p:txBody>
          <a:bodyPr wrap="square" lIns="0" tIns="0" rIns="0" bIns="0" rtlCol="0" anchor="t" anchorCtr="0">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kern="0" spc="100">
                <a:solidFill>
                  <a:schemeClr val="lt1">
                    <a:lumMod val="100000"/>
                  </a:schemeClr>
                </a:solidFill>
                <a:latin typeface="+中文标题" charset="0"/>
                <a:ea typeface="+mj-ea"/>
              </a:rPr>
              <a:t>金属非金属矿山（地下）安全生产等级评定未来发展</a:t>
            </a:r>
            <a:endParaRPr lang="zh-CN" altLang="en-US" sz="2400" b="1" kern="0" spc="100">
              <a:solidFill>
                <a:schemeClr val="lt1">
                  <a:lumMod val="100000"/>
                </a:schemeClr>
              </a:solidFill>
              <a:latin typeface="+中文标题" charset="0"/>
              <a:ea typeface="+mj-ea"/>
            </a:endParaRPr>
          </a:p>
        </p:txBody>
      </p:sp>
      <p:cxnSp>
        <p:nvCxnSpPr>
          <p:cNvPr id="3145739" name="直接连接符 14"/>
          <p:cNvCxnSpPr/>
          <p:nvPr>
            <p:custDataLst>
              <p:tags r:id="rId14"/>
            </p:custDataLst>
          </p:nvPr>
        </p:nvCxnSpPr>
        <p:spPr>
          <a:xfrm>
            <a:off x="5560060" y="4542155"/>
            <a:ext cx="6216015" cy="0"/>
          </a:xfrm>
          <a:prstGeom prst="line">
            <a:avLst/>
          </a:prstGeom>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5"/>
            </p:custDataLst>
          </p:nvPr>
        </p:nvSpPr>
        <p:spPr>
          <a:xfrm>
            <a:off x="4456430" y="98425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01.</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6"/>
            </p:custDataLst>
          </p:nvPr>
        </p:nvSpPr>
        <p:spPr>
          <a:xfrm>
            <a:off x="5917565" y="1075690"/>
            <a:ext cx="2281555" cy="8997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1900" b="1" kern="0" spc="100">
                <a:solidFill>
                  <a:schemeClr val="lt1">
                    <a:lumMod val="100000"/>
                  </a:schemeClr>
                </a:solidFill>
                <a:latin typeface="+中文标题" charset="0"/>
                <a:ea typeface="+mj-ea"/>
              </a:rPr>
              <a:t>单击添加标题</a:t>
            </a:r>
            <a:endParaRPr lang="zh-CN" altLang="en-US" sz="1900" b="1" kern="0" spc="100">
              <a:solidFill>
                <a:schemeClr val="lt1">
                  <a:lumMod val="100000"/>
                </a:schemeClr>
              </a:solidFill>
              <a:latin typeface="+中文标题" charset="0"/>
              <a:ea typeface="+mj-ea"/>
            </a:endParaRPr>
          </a:p>
        </p:txBody>
      </p:sp>
      <p:sp>
        <p:nvSpPr>
          <p:cNvPr id="1048800" name="序号"/>
          <p:cNvSpPr txBox="1"/>
          <p:nvPr>
            <p:custDataLst>
              <p:tags r:id="rId17"/>
            </p:custDataLst>
          </p:nvPr>
        </p:nvSpPr>
        <p:spPr>
          <a:xfrm>
            <a:off x="8014970" y="984250"/>
            <a:ext cx="1115060" cy="61150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pPr>
            <a:r>
              <a:rPr lang="en-US" sz="3600" b="1" i="1">
                <a:gradFill>
                  <a:gsLst>
                    <a:gs pos="0">
                      <a:schemeClr val="accent1">
                        <a:alpha val="0"/>
                      </a:schemeClr>
                    </a:gs>
                    <a:gs pos="100000">
                      <a:srgbClr val="34FEC3"/>
                    </a:gs>
                  </a:gsLst>
                  <a:lin ang="16200000" scaled="0"/>
                </a:gradFill>
                <a:latin typeface="+mj-ea"/>
                <a:ea typeface="+mj-ea"/>
              </a:rPr>
              <a:t>02.</a:t>
            </a:r>
            <a:endParaRPr lang="en-US" sz="3600" b="1" i="1">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8"/>
            </p:custDataLst>
          </p:nvPr>
        </p:nvSpPr>
        <p:spPr>
          <a:xfrm>
            <a:off x="9476105" y="1075690"/>
            <a:ext cx="2281555" cy="8997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1900" b="1" kern="0" spc="100">
                <a:solidFill>
                  <a:schemeClr val="lt1">
                    <a:lumMod val="100000"/>
                  </a:schemeClr>
                </a:solidFill>
                <a:latin typeface="+中文标题" charset="0"/>
                <a:ea typeface="+mj-ea"/>
              </a:rPr>
              <a:t>金属非金属矿山（地下）安全生产等级评定概述</a:t>
            </a:r>
            <a:endParaRPr lang="zh-CN" altLang="en-US" sz="1900" b="1" kern="0" spc="100">
              <a:solidFill>
                <a:schemeClr val="lt1">
                  <a:lumMod val="100000"/>
                </a:schemeClr>
              </a:solidFill>
              <a:latin typeface="+中文标题" charset="0"/>
              <a:ea typeface="+mj-ea"/>
            </a:endParaRPr>
          </a:p>
        </p:txBody>
      </p:sp>
      <p:cxnSp>
        <p:nvCxnSpPr>
          <p:cNvPr id="3145741" name="直接连接符 20"/>
          <p:cNvCxnSpPr/>
          <p:nvPr>
            <p:custDataLst>
              <p:tags r:id="rId19"/>
            </p:custDataLst>
          </p:nvPr>
        </p:nvCxnSpPr>
        <p:spPr>
          <a:xfrm>
            <a:off x="3200400" y="2001520"/>
            <a:ext cx="8575675" cy="0"/>
          </a:xfrm>
          <a:prstGeom prst="line">
            <a:avLst/>
          </a:prstGeom>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32" name="标题"/>
          <p:cNvSpPr>
            <a:spLocks noGrp="1"/>
          </p:cNvSpPr>
          <p:nvPr>
            <p:ph type="title"/>
            <p:custDataLst>
              <p:tags r:id="rId2"/>
            </p:custDataLst>
          </p:nvPr>
        </p:nvSpPr>
        <p:spPr>
          <a:xfrm>
            <a:off x="990691" y="2308321"/>
            <a:ext cx="7841673" cy="1152000"/>
          </a:xfrm>
        </p:spPr>
        <p:txBody>
          <a:bodyPr/>
          <a:lstStyle/>
          <a:p>
            <a:r>
              <a:rPr lang="zh-CN" altLang="en-US"/>
              <a:t>添加章节标题</a:t>
            </a:r>
            <a:endParaRPr lang="zh-CN" altLang="en-US"/>
          </a:p>
        </p:txBody>
      </p:sp>
      <p:sp>
        <p:nvSpPr>
          <p:cNvPr id="1048834" name="节编号"/>
          <p:cNvSpPr>
            <a:spLocks noGrp="1"/>
          </p:cNvSpPr>
          <p:nvPr>
            <p:ph type="body" sz="quarter" idx="13"/>
            <p:custDataLst>
              <p:tags r:id="rId3"/>
            </p:custDataLst>
          </p:nvPr>
        </p:nvSpPr>
        <p:spPr>
          <a:xfrm>
            <a:off x="971405" y="442221"/>
            <a:ext cx="7841673" cy="2174364"/>
          </a:xfrm>
        </p:spPr>
        <p:txBody>
          <a:bodyPr>
            <a:normAutofit/>
          </a:bodyPr>
          <a:lstStyle/>
          <a:p>
            <a:r>
              <a:rPr lang="en-US" altLang="zh-CN"/>
              <a:t>01</a:t>
            </a:r>
            <a:endParaRPr lang="en-US" altLang="zh-CN"/>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868" name="标题"/>
          <p:cNvSpPr>
            <a:spLocks noGrp="1"/>
          </p:cNvSpPr>
          <p:nvPr>
            <p:ph type="title"/>
            <p:custDataLst>
              <p:tags r:id="rId2"/>
            </p:custDataLst>
          </p:nvPr>
        </p:nvSpPr>
        <p:spPr>
          <a:xfrm>
            <a:off x="990691" y="2308321"/>
            <a:ext cx="7841673" cy="1152000"/>
          </a:xfrm>
        </p:spPr>
        <p:txBody>
          <a:bodyPr>
            <a:normAutofit fontScale="90000"/>
          </a:bodyPr>
          <a:lstStyle/>
          <a:p>
            <a:r>
              <a:rPr lang="zh-CN" altLang="en-US"/>
              <a:t>金属非金属矿山（地下）安全生产等级评定概述</a:t>
            </a:r>
            <a:endParaRPr lang="zh-CN" altLang="en-US"/>
          </a:p>
        </p:txBody>
      </p:sp>
      <p:sp>
        <p:nvSpPr>
          <p:cNvPr id="1048870" name="节编号"/>
          <p:cNvSpPr>
            <a:spLocks noGrp="1"/>
          </p:cNvSpPr>
          <p:nvPr>
            <p:ph type="body" sz="quarter" idx="13"/>
            <p:custDataLst>
              <p:tags r:id="rId3"/>
            </p:custDataLst>
          </p:nvPr>
        </p:nvSpPr>
        <p:spPr>
          <a:xfrm>
            <a:off x="971405" y="442221"/>
            <a:ext cx="7841673" cy="2174364"/>
          </a:xfrm>
        </p:spPr>
        <p:txBody>
          <a:bodyPr>
            <a:normAutofit/>
          </a:bodyPr>
          <a:lstStyle/>
          <a:p>
            <a:r>
              <a:rPr lang="en-US" altLang="zh-CN"/>
              <a:t>02</a:t>
            </a:r>
            <a:endParaRPr lang="en-US" altLang="zh-CN"/>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32" name="标题 1"/>
          <p:cNvSpPr>
            <a:spLocks noGrp="1"/>
          </p:cNvSpPr>
          <p:nvPr>
            <p:ph type="title"/>
          </p:nvPr>
        </p:nvSpPr>
        <p:spPr/>
        <p:txBody>
          <a:bodyPr/>
          <a:lstStyle/>
          <a:p>
            <a:r>
              <a:rPr lang="zh-CN" altLang="en-US"/>
              <a:t>安全生产等级评定的定义和意义</a:t>
            </a:r>
            <a:endParaRPr lang="zh-CN" altLang="en-US"/>
          </a:p>
        </p:txBody>
      </p:sp>
      <p:sp>
        <p:nvSpPr>
          <p:cNvPr id="1048934" name="矩形: 圆角 4"/>
          <p:cNvSpPr/>
          <p:nvPr>
            <p:custDataLst>
              <p:tags r:id="rId2"/>
            </p:custDataLst>
          </p:nvPr>
        </p:nvSpPr>
        <p:spPr>
          <a:xfrm>
            <a:off x="838200" y="3291911"/>
            <a:ext cx="4891939" cy="957569"/>
          </a:xfrm>
          <a:prstGeom prst="roundRect">
            <a:avLst>
              <a:gd name="adj" fmla="val 10597"/>
            </a:avLst>
          </a:prstGeom>
          <a:solidFill>
            <a:schemeClr val="bg1"/>
          </a:solidFill>
          <a:ln w="6350">
            <a:solidFill>
              <a:schemeClr val="accent1">
                <a:alpha val="5000"/>
              </a:schemeClr>
            </a:solidFill>
          </a:ln>
          <a:effectLst>
            <a:outerShdw blurRad="127000" dist="25400" dir="2700000" algn="tl"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dk1"/>
              </a:solidFill>
              <a:sym typeface="+mn-ea"/>
            </a:endParaRPr>
          </a:p>
        </p:txBody>
      </p:sp>
      <p:sp>
        <p:nvSpPr>
          <p:cNvPr id="1048936" name="正文"/>
          <p:cNvSpPr txBox="1"/>
          <p:nvPr>
            <p:custDataLst>
              <p:tags r:id="rId3"/>
            </p:custDataLst>
          </p:nvPr>
        </p:nvSpPr>
        <p:spPr>
          <a:xfrm>
            <a:off x="1342248" y="3420967"/>
            <a:ext cx="4034815" cy="643452"/>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000" spc="150">
                <a:solidFill>
                  <a:schemeClr val="tx1"/>
                </a:solidFill>
                <a:latin typeface="+mn-ea"/>
              </a:rPr>
              <a:t>定义：安全生产等级评定是对金属非金属矿山（地下）安全生产条件进行评估和确定的过程</a:t>
            </a:r>
            <a:endParaRPr lang="zh-CN" altLang="en-US" sz="1000" spc="150">
              <a:solidFill>
                <a:schemeClr val="tx1"/>
              </a:solidFill>
              <a:latin typeface="+mn-ea"/>
            </a:endParaRPr>
          </a:p>
        </p:txBody>
      </p:sp>
      <p:sp>
        <p:nvSpPr>
          <p:cNvPr id="1048938" name="矩形: 圆角 4"/>
          <p:cNvSpPr/>
          <p:nvPr>
            <p:custDataLst>
              <p:tags r:id="rId4"/>
            </p:custDataLst>
          </p:nvPr>
        </p:nvSpPr>
        <p:spPr>
          <a:xfrm>
            <a:off x="6461861" y="3291911"/>
            <a:ext cx="4891939" cy="958177"/>
          </a:xfrm>
          <a:prstGeom prst="roundRect">
            <a:avLst>
              <a:gd name="adj" fmla="val 10597"/>
            </a:avLst>
          </a:prstGeom>
          <a:solidFill>
            <a:schemeClr val="bg1"/>
          </a:solidFill>
          <a:ln w="6350">
            <a:solidFill>
              <a:schemeClr val="accent1">
                <a:alpha val="5000"/>
              </a:schemeClr>
            </a:solidFill>
          </a:ln>
          <a:effectLst>
            <a:outerShdw blurRad="127000" dist="25400" dir="2700000" algn="tl"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dk1"/>
              </a:solidFill>
              <a:sym typeface="+mn-ea"/>
            </a:endParaRPr>
          </a:p>
        </p:txBody>
      </p:sp>
      <p:sp>
        <p:nvSpPr>
          <p:cNvPr id="1048940" name="正文"/>
          <p:cNvSpPr txBox="1"/>
          <p:nvPr>
            <p:custDataLst>
              <p:tags r:id="rId5"/>
            </p:custDataLst>
          </p:nvPr>
        </p:nvSpPr>
        <p:spPr>
          <a:xfrm>
            <a:off x="6890423" y="3420967"/>
            <a:ext cx="4034815" cy="643452"/>
          </a:xfrm>
          <a:prstGeom prst="rect">
            <a:avLst/>
          </a:prstGeom>
          <a:noFill/>
        </p:spPr>
        <p:txBody>
          <a:bodyPr wrap="square" lIns="0" tIns="0" rIns="0" bIns="0" rtlCol="0" anchor="t" anchorCtr="0">
            <a:normAutofit fontScale="6625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600" spc="150">
                <a:solidFill>
                  <a:schemeClr val="tx1"/>
                </a:solidFill>
                <a:latin typeface="+mn-ea"/>
              </a:rPr>
              <a:t>意义：通过安全生产等级评定，可以评估金属非金属矿山（地下）的安全生产水平，发现和消除安全隐患，提高安全生产水平，保障员工生命财产安全。</a:t>
            </a:r>
            <a:endParaRPr lang="zh-CN" altLang="en-US" sz="1600" spc="150">
              <a:solidFill>
                <a:schemeClr val="tx1"/>
              </a:solidFill>
              <a:latin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8974" name="标题 1"/>
          <p:cNvSpPr>
            <a:spLocks noGrp="1"/>
          </p:cNvSpPr>
          <p:nvPr>
            <p:ph type="title"/>
          </p:nvPr>
        </p:nvSpPr>
        <p:spPr/>
        <p:txBody>
          <a:bodyPr>
            <a:normAutofit fontScale="90000"/>
          </a:bodyPr>
          <a:lstStyle/>
          <a:p>
            <a:r>
              <a:rPr lang="zh-CN" altLang="en-US"/>
              <a:t>金属非金属矿山（地下）安全生产等级评定的背景</a:t>
            </a:r>
            <a:endParaRPr lang="zh-CN" altLang="en-US"/>
          </a:p>
        </p:txBody>
      </p:sp>
      <p:sp>
        <p:nvSpPr>
          <p:cNvPr id="1048976" name="矩形 5"/>
          <p:cNvSpPr/>
          <p:nvPr>
            <p:custDataLst>
              <p:tags r:id="rId2"/>
            </p:custDataLst>
          </p:nvPr>
        </p:nvSpPr>
        <p:spPr>
          <a:xfrm>
            <a:off x="838200" y="2519143"/>
            <a:ext cx="2481628" cy="250993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78" name="矩形 10"/>
          <p:cNvSpPr/>
          <p:nvPr>
            <p:custDataLst>
              <p:tags r:id="rId3"/>
            </p:custDataLst>
          </p:nvPr>
        </p:nvSpPr>
        <p:spPr>
          <a:xfrm>
            <a:off x="1178143" y="2513640"/>
            <a:ext cx="509536" cy="2642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80" name="TextBox 2"/>
          <p:cNvSpPr txBox="1"/>
          <p:nvPr>
            <p:custDataLst>
              <p:tags r:id="rId4"/>
            </p:custDataLst>
          </p:nvPr>
        </p:nvSpPr>
        <p:spPr>
          <a:xfrm>
            <a:off x="986772" y="3068798"/>
            <a:ext cx="2184713" cy="1764137"/>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金属非金属矿山安全生产的重要性</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8982" name="矩形 6"/>
          <p:cNvSpPr/>
          <p:nvPr>
            <p:custDataLst>
              <p:tags r:id="rId5"/>
            </p:custDataLst>
          </p:nvPr>
        </p:nvSpPr>
        <p:spPr>
          <a:xfrm>
            <a:off x="3521057" y="2519143"/>
            <a:ext cx="2481628" cy="250993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84" name="矩形 11"/>
          <p:cNvSpPr/>
          <p:nvPr>
            <p:custDataLst>
              <p:tags r:id="rId6"/>
            </p:custDataLst>
          </p:nvPr>
        </p:nvSpPr>
        <p:spPr>
          <a:xfrm>
            <a:off x="3879342" y="2513640"/>
            <a:ext cx="509536" cy="2642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86" name="TextBox 2"/>
          <p:cNvSpPr txBox="1"/>
          <p:nvPr>
            <p:custDataLst>
              <p:tags r:id="rId7"/>
            </p:custDataLst>
          </p:nvPr>
        </p:nvSpPr>
        <p:spPr>
          <a:xfrm>
            <a:off x="3669017" y="3068798"/>
            <a:ext cx="2184713" cy="1764137"/>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安全生产等级评定标准的制定背景</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8988" name="矩形 33"/>
          <p:cNvSpPr/>
          <p:nvPr>
            <p:custDataLst>
              <p:tags r:id="rId8"/>
            </p:custDataLst>
          </p:nvPr>
        </p:nvSpPr>
        <p:spPr>
          <a:xfrm>
            <a:off x="6199634" y="2519143"/>
            <a:ext cx="2481628" cy="250993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90" name="矩形 37"/>
          <p:cNvSpPr/>
          <p:nvPr>
            <p:custDataLst>
              <p:tags r:id="rId9"/>
            </p:custDataLst>
          </p:nvPr>
        </p:nvSpPr>
        <p:spPr>
          <a:xfrm>
            <a:off x="6539576" y="2513640"/>
            <a:ext cx="509536" cy="2642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92" name="TextBox 2"/>
          <p:cNvSpPr txBox="1"/>
          <p:nvPr>
            <p:custDataLst>
              <p:tags r:id="rId10"/>
            </p:custDataLst>
          </p:nvPr>
        </p:nvSpPr>
        <p:spPr>
          <a:xfrm>
            <a:off x="6348206" y="3068798"/>
            <a:ext cx="2184713" cy="1764137"/>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国内外安全生产等级评定的发展趋势</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8994" name="矩形 34"/>
          <p:cNvSpPr/>
          <p:nvPr>
            <p:custDataLst>
              <p:tags r:id="rId11"/>
            </p:custDataLst>
          </p:nvPr>
        </p:nvSpPr>
        <p:spPr>
          <a:xfrm>
            <a:off x="8872708" y="2519143"/>
            <a:ext cx="2481628" cy="250993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96" name="矩形 38"/>
          <p:cNvSpPr/>
          <p:nvPr>
            <p:custDataLst>
              <p:tags r:id="rId12"/>
            </p:custDataLst>
          </p:nvPr>
        </p:nvSpPr>
        <p:spPr>
          <a:xfrm>
            <a:off x="9230993" y="2513640"/>
            <a:ext cx="509536" cy="2642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8998" name="TextBox 2"/>
          <p:cNvSpPr txBox="1"/>
          <p:nvPr>
            <p:custDataLst>
              <p:tags r:id="rId13"/>
            </p:custDataLst>
          </p:nvPr>
        </p:nvSpPr>
        <p:spPr>
          <a:xfrm>
            <a:off x="9021280" y="3068798"/>
            <a:ext cx="2184713" cy="1764137"/>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金属非金属矿山安全生产等级评定的意义和作用</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32" name="标题 1"/>
          <p:cNvSpPr>
            <a:spLocks noGrp="1"/>
          </p:cNvSpPr>
          <p:nvPr>
            <p:ph type="title"/>
          </p:nvPr>
        </p:nvSpPr>
        <p:spPr/>
        <p:txBody>
          <a:bodyPr/>
          <a:lstStyle/>
          <a:p>
            <a:r>
              <a:rPr lang="zh-CN" altLang="en-US"/>
              <a:t>安全生产等级评定的目的和作用</a:t>
            </a:r>
            <a:endParaRPr lang="zh-CN" altLang="en-US"/>
          </a:p>
        </p:txBody>
      </p:sp>
      <p:sp>
        <p:nvSpPr>
          <p:cNvPr id="1049034" name="圆角矩形 21"/>
          <p:cNvSpPr/>
          <p:nvPr>
            <p:custDataLst>
              <p:tags r:id="rId2"/>
            </p:custDataLst>
          </p:nvPr>
        </p:nvSpPr>
        <p:spPr>
          <a:xfrm rot="16200000">
            <a:off x="5632862" y="-2242430"/>
            <a:ext cx="926434" cy="1051407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36" name="圆角矩形 22"/>
          <p:cNvSpPr/>
          <p:nvPr>
            <p:custDataLst>
              <p:tags r:id="rId3"/>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038" name="圆角矩形 5"/>
          <p:cNvSpPr/>
          <p:nvPr>
            <p:custDataLst>
              <p:tags r:id="rId4"/>
            </p:custDataLst>
          </p:nvPr>
        </p:nvSpPr>
        <p:spPr>
          <a:xfrm rot="16200000">
            <a:off x="5633476" y="-729942"/>
            <a:ext cx="926434" cy="10514832"/>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40" name="圆角矩形 6"/>
          <p:cNvSpPr/>
          <p:nvPr>
            <p:custDataLst>
              <p:tags r:id="rId5"/>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042" name="文本框 3"/>
          <p:cNvSpPr txBox="1"/>
          <p:nvPr>
            <p:custDataLst>
              <p:tags r:id="rId6"/>
            </p:custDataLst>
          </p:nvPr>
        </p:nvSpPr>
        <p:spPr>
          <a:xfrm>
            <a:off x="1280161" y="2551004"/>
            <a:ext cx="10072584" cy="926434"/>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a:latin typeface="+mn-ea"/>
                <a:ea typeface="+mn-ea"/>
              </a:rPr>
              <a:t>目的：为了加强金属非金属矿山（地下）的安全生产管理，提高安全生产水平，保障从业人员生命财产安全。</a:t>
            </a:r>
            <a:endParaRPr lang="zh-CN" altLang="en-US" sz="1400">
              <a:latin typeface="+mn-ea"/>
              <a:ea typeface="+mn-ea"/>
            </a:endParaRPr>
          </a:p>
        </p:txBody>
      </p:sp>
      <p:sp>
        <p:nvSpPr>
          <p:cNvPr id="1049044" name="文本框 4"/>
          <p:cNvSpPr txBox="1"/>
          <p:nvPr>
            <p:custDataLst>
              <p:tags r:id="rId7"/>
            </p:custDataLst>
          </p:nvPr>
        </p:nvSpPr>
        <p:spPr>
          <a:xfrm>
            <a:off x="1280161" y="4065334"/>
            <a:ext cx="10072584" cy="925671"/>
          </a:xfrm>
          <a:prstGeom prst="rect">
            <a:avLst/>
          </a:prstGeom>
        </p:spPr>
        <p:txBody>
          <a:bodyPr vert="horz" wrap="square" lIns="90000" tIns="46800" rIns="90000" bIns="46800" rtlCol="0" anchor="ctr" anchorCtr="0">
            <a:normAutofit fontScale="64167"/>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作用：通过安全生产等级评定，可以全面了解金属非金属矿山（地下）的安全生产状况，及时发现和消除安全隐患，促进企业加强安全管理，提高安全生产水平。同时，安全生产等级评定结果还可以作为政府监管部门对企业进行监管和处罚的依据，促进企业落实安全生产主体责任。</a:t>
            </a:r>
            <a:endParaRPr lang="zh-CN" altLang="en-US" sz="2400">
              <a:latin typeface="+mn-ea"/>
              <a:ea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078" name="标题"/>
          <p:cNvSpPr>
            <a:spLocks noGrp="1"/>
          </p:cNvSpPr>
          <p:nvPr>
            <p:ph type="title"/>
            <p:custDataLst>
              <p:tags r:id="rId2"/>
            </p:custDataLst>
          </p:nvPr>
        </p:nvSpPr>
        <p:spPr>
          <a:xfrm>
            <a:off x="990691" y="2308321"/>
            <a:ext cx="7841673" cy="1152000"/>
          </a:xfrm>
        </p:spPr>
        <p:txBody>
          <a:bodyPr>
            <a:normAutofit fontScale="90000"/>
          </a:bodyPr>
          <a:lstStyle/>
          <a:p>
            <a:r>
              <a:rPr lang="zh-CN" altLang="en-US"/>
              <a:t>金属非金属矿山（地下）安全生产等级评定标准</a:t>
            </a:r>
            <a:endParaRPr lang="zh-CN" altLang="en-US"/>
          </a:p>
        </p:txBody>
      </p:sp>
      <p:sp>
        <p:nvSpPr>
          <p:cNvPr id="1049080" name="节编号"/>
          <p:cNvSpPr>
            <a:spLocks noGrp="1"/>
          </p:cNvSpPr>
          <p:nvPr>
            <p:ph type="body" sz="quarter" idx="13"/>
            <p:custDataLst>
              <p:tags r:id="rId3"/>
            </p:custDataLst>
          </p:nvPr>
        </p:nvSpPr>
        <p:spPr>
          <a:xfrm>
            <a:off x="971405" y="442221"/>
            <a:ext cx="7841673" cy="2174364"/>
          </a:xfrm>
        </p:spPr>
        <p:txBody>
          <a:bodyPr>
            <a:normAutofit/>
          </a:bodyPr>
          <a:lstStyle/>
          <a:p>
            <a:r>
              <a:rPr lang="en-US" altLang="zh-CN"/>
              <a:t>03</a:t>
            </a:r>
            <a:endParaRPr lang="en-US" altLang="zh-CN"/>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142" name="标题 1"/>
          <p:cNvSpPr>
            <a:spLocks noGrp="1"/>
          </p:cNvSpPr>
          <p:nvPr>
            <p:ph type="title"/>
          </p:nvPr>
        </p:nvSpPr>
        <p:spPr/>
        <p:txBody>
          <a:bodyPr/>
          <a:lstStyle/>
          <a:p>
            <a:r>
              <a:rPr lang="zh-CN" altLang="en-US"/>
              <a:t>评定标准的制定依据和原则</a:t>
            </a:r>
            <a:endParaRPr lang="zh-CN" altLang="en-US"/>
          </a:p>
        </p:txBody>
      </p:sp>
      <p:sp>
        <p:nvSpPr>
          <p:cNvPr id="1049144" name="任意多边形 20"/>
          <p:cNvSpPr/>
          <p:nvPr>
            <p:custDataLst>
              <p:tags r:id="rId2"/>
            </p:custDataLst>
          </p:nvPr>
        </p:nvSpPr>
        <p:spPr>
          <a:xfrm rot="2700000">
            <a:off x="116056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146" name="文本框 24"/>
          <p:cNvSpPr txBox="1"/>
          <p:nvPr>
            <p:custDataLst>
              <p:tags r:id="rId3"/>
            </p:custDataLst>
          </p:nvPr>
        </p:nvSpPr>
        <p:spPr bwMode="auto">
          <a:xfrm>
            <a:off x="838200"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法律依据：根据《安全生产法》等相关法律法规制定</a:t>
            </a:r>
            <a:endParaRPr lang="zh-CN" altLang="en-US" spc="150">
              <a:solidFill>
                <a:schemeClr val="tx1">
                  <a:lumMod val="75000"/>
                  <a:lumOff val="25000"/>
                </a:schemeClr>
              </a:solidFill>
              <a:latin typeface="+mn-ea"/>
              <a:sym typeface="+mn-ea"/>
            </a:endParaRPr>
          </a:p>
        </p:txBody>
      </p:sp>
      <p:sp>
        <p:nvSpPr>
          <p:cNvPr id="1049148" name="矩形 42"/>
          <p:cNvSpPr/>
          <p:nvPr>
            <p:custDataLst>
              <p:tags r:id="rId4"/>
            </p:custDataLst>
          </p:nvPr>
        </p:nvSpPr>
        <p:spPr>
          <a:xfrm>
            <a:off x="957994" y="2837551"/>
            <a:ext cx="1568086" cy="11104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150" name="任意多边形 18"/>
          <p:cNvSpPr/>
          <p:nvPr>
            <p:custDataLst>
              <p:tags r:id="rId5"/>
            </p:custDataLst>
          </p:nvPr>
        </p:nvSpPr>
        <p:spPr>
          <a:xfrm rot="5400000">
            <a:off x="3338389"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152" name="文本框 27"/>
          <p:cNvSpPr txBox="1"/>
          <p:nvPr>
            <p:custDataLst>
              <p:tags r:id="rId6"/>
            </p:custDataLst>
          </p:nvPr>
        </p:nvSpPr>
        <p:spPr bwMode="auto">
          <a:xfrm>
            <a:off x="3015350"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行业标准：参考国内外金属非金属矿山安全生产相关标准</a:t>
            </a:r>
            <a:endParaRPr lang="zh-CN" altLang="en-US" spc="150">
              <a:solidFill>
                <a:schemeClr val="tx1">
                  <a:lumMod val="75000"/>
                  <a:lumOff val="25000"/>
                </a:schemeClr>
              </a:solidFill>
              <a:latin typeface="+mn-ea"/>
              <a:sym typeface="+mn-ea"/>
            </a:endParaRPr>
          </a:p>
        </p:txBody>
      </p:sp>
      <p:sp>
        <p:nvSpPr>
          <p:cNvPr id="1049154" name="矩形 43"/>
          <p:cNvSpPr/>
          <p:nvPr>
            <p:custDataLst>
              <p:tags r:id="rId7"/>
            </p:custDataLst>
          </p:nvPr>
        </p:nvSpPr>
        <p:spPr>
          <a:xfrm>
            <a:off x="3135144" y="2837551"/>
            <a:ext cx="1568086" cy="111045"/>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156" name="任意多边形 21"/>
          <p:cNvSpPr/>
          <p:nvPr>
            <p:custDataLst>
              <p:tags r:id="rId8"/>
            </p:custDataLst>
          </p:nvPr>
        </p:nvSpPr>
        <p:spPr>
          <a:xfrm rot="18900000" flipH="1">
            <a:off x="551486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158" name="文本框 30"/>
          <p:cNvSpPr txBox="1"/>
          <p:nvPr>
            <p:custDataLst>
              <p:tags r:id="rId9"/>
            </p:custDataLst>
          </p:nvPr>
        </p:nvSpPr>
        <p:spPr bwMode="auto">
          <a:xfrm>
            <a:off x="5191827"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事故教训：吸取历史事故教训，针对薄弱环节制定相应标准</a:t>
            </a:r>
            <a:endParaRPr lang="zh-CN" altLang="en-US" spc="150">
              <a:solidFill>
                <a:schemeClr val="tx1">
                  <a:lumMod val="75000"/>
                  <a:lumOff val="25000"/>
                </a:schemeClr>
              </a:solidFill>
              <a:latin typeface="+mn-ea"/>
              <a:sym typeface="+mn-ea"/>
            </a:endParaRPr>
          </a:p>
        </p:txBody>
      </p:sp>
      <p:sp>
        <p:nvSpPr>
          <p:cNvPr id="1049160" name="矩形 44"/>
          <p:cNvSpPr/>
          <p:nvPr>
            <p:custDataLst>
              <p:tags r:id="rId10"/>
            </p:custDataLst>
          </p:nvPr>
        </p:nvSpPr>
        <p:spPr>
          <a:xfrm>
            <a:off x="5312293" y="2837551"/>
            <a:ext cx="1568086" cy="111045"/>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162" name="任意多边形 22"/>
          <p:cNvSpPr/>
          <p:nvPr>
            <p:custDataLst>
              <p:tags r:id="rId11"/>
            </p:custDataLst>
          </p:nvPr>
        </p:nvSpPr>
        <p:spPr>
          <a:xfrm rot="2700000" flipH="1" flipV="1">
            <a:off x="769201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164" name="文本框 33"/>
          <p:cNvSpPr txBox="1"/>
          <p:nvPr>
            <p:custDataLst>
              <p:tags r:id="rId12"/>
            </p:custDataLst>
          </p:nvPr>
        </p:nvSpPr>
        <p:spPr bwMode="auto">
          <a:xfrm>
            <a:off x="7368976"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科学性和可操作性：确保标准既科学又符合实际操作需求</a:t>
            </a:r>
            <a:endParaRPr lang="zh-CN" altLang="en-US" spc="150">
              <a:solidFill>
                <a:schemeClr val="tx1">
                  <a:lumMod val="75000"/>
                  <a:lumOff val="25000"/>
                </a:schemeClr>
              </a:solidFill>
              <a:latin typeface="+mn-ea"/>
              <a:sym typeface="+mn-ea"/>
            </a:endParaRPr>
          </a:p>
        </p:txBody>
      </p:sp>
      <p:sp>
        <p:nvSpPr>
          <p:cNvPr id="1049166" name="矩形 45"/>
          <p:cNvSpPr/>
          <p:nvPr>
            <p:custDataLst>
              <p:tags r:id="rId13"/>
            </p:custDataLst>
          </p:nvPr>
        </p:nvSpPr>
        <p:spPr>
          <a:xfrm>
            <a:off x="7488770" y="2837551"/>
            <a:ext cx="1568086" cy="111045"/>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168" name="任意多边形 3"/>
          <p:cNvSpPr/>
          <p:nvPr>
            <p:custDataLst>
              <p:tags r:id="rId14"/>
            </p:custDataLst>
          </p:nvPr>
        </p:nvSpPr>
        <p:spPr>
          <a:xfrm rot="16200000" flipV="1">
            <a:off x="9869839"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170" name="文本框 4"/>
          <p:cNvSpPr txBox="1"/>
          <p:nvPr>
            <p:custDataLst>
              <p:tags r:id="rId15"/>
            </p:custDataLst>
          </p:nvPr>
        </p:nvSpPr>
        <p:spPr bwMode="auto">
          <a:xfrm>
            <a:off x="9546126"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等级评定：根据矿山实际情况，按照评定标准进行等级评定</a:t>
            </a:r>
            <a:endParaRPr lang="zh-CN" altLang="en-US" spc="150">
              <a:solidFill>
                <a:schemeClr val="tx1">
                  <a:lumMod val="75000"/>
                  <a:lumOff val="25000"/>
                </a:schemeClr>
              </a:solidFill>
              <a:latin typeface="+mn-ea"/>
              <a:sym typeface="+mn-ea"/>
            </a:endParaRPr>
          </a:p>
        </p:txBody>
      </p:sp>
      <p:sp>
        <p:nvSpPr>
          <p:cNvPr id="1049172" name="矩形 5"/>
          <p:cNvSpPr/>
          <p:nvPr>
            <p:custDataLst>
              <p:tags r:id="rId16"/>
            </p:custDataLst>
          </p:nvPr>
        </p:nvSpPr>
        <p:spPr>
          <a:xfrm>
            <a:off x="9665920" y="2837551"/>
            <a:ext cx="1568086" cy="111045"/>
          </a:xfrm>
          <a:prstGeom prst="rect">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06" name="标题 1"/>
          <p:cNvSpPr>
            <a:spLocks noGrp="1"/>
          </p:cNvSpPr>
          <p:nvPr>
            <p:ph type="title"/>
          </p:nvPr>
        </p:nvSpPr>
        <p:spPr/>
        <p:txBody>
          <a:bodyPr/>
          <a:lstStyle/>
          <a:p>
            <a:r>
              <a:rPr lang="zh-CN" altLang="en-US"/>
              <a:t>评定标准的构成和内容</a:t>
            </a:r>
            <a:endParaRPr lang="zh-CN" altLang="en-US"/>
          </a:p>
        </p:txBody>
      </p:sp>
      <p:sp>
        <p:nvSpPr>
          <p:cNvPr id="1049208" name="正文"/>
          <p:cNvSpPr txBox="1"/>
          <p:nvPr>
            <p:custDataLst>
              <p:tags r:id="rId2"/>
            </p:custDataLst>
          </p:nvPr>
        </p:nvSpPr>
        <p:spPr>
          <a:xfrm>
            <a:off x="2383176" y="1364400"/>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评定标准的构成：金属非金属矿山（地下）安全生产等级评定标准由基本条件和基本要求两部分构成。</a:t>
            </a:r>
            <a:endParaRPr lang="zh-CN" altLang="en-US" sz="1200" spc="150">
              <a:solidFill>
                <a:schemeClr val="tx1">
                  <a:lumMod val="65000"/>
                  <a:lumOff val="35000"/>
                </a:schemeClr>
              </a:solidFill>
              <a:latin typeface="+mn-ea"/>
              <a:sym typeface="+mn-ea"/>
            </a:endParaRPr>
          </a:p>
        </p:txBody>
      </p:sp>
      <p:sp>
        <p:nvSpPr>
          <p:cNvPr id="1049210" name="正文"/>
          <p:cNvSpPr txBox="1"/>
          <p:nvPr>
            <p:custDataLst>
              <p:tags r:id="rId3"/>
            </p:custDataLst>
          </p:nvPr>
        </p:nvSpPr>
        <p:spPr>
          <a:xfrm>
            <a:off x="2383176" y="2641578"/>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评定标准的内容：基本条件包括矿山的开采方式、生产规模、安全设施等；基本要求包括矿山的开拓系统、采矿方法、通风系统、排水系统、供电系统、安全出口、职业病防护设施等。</a:t>
            </a:r>
            <a:endParaRPr lang="zh-CN" altLang="en-US" sz="1200" spc="150">
              <a:solidFill>
                <a:schemeClr val="tx1">
                  <a:lumMod val="65000"/>
                  <a:lumOff val="35000"/>
                </a:schemeClr>
              </a:solidFill>
              <a:latin typeface="+mn-ea"/>
              <a:sym typeface="+mn-ea"/>
            </a:endParaRPr>
          </a:p>
        </p:txBody>
      </p:sp>
      <p:sp>
        <p:nvSpPr>
          <p:cNvPr id="1049212" name="正文"/>
          <p:cNvSpPr txBox="1"/>
          <p:nvPr>
            <p:custDataLst>
              <p:tags r:id="rId4"/>
            </p:custDataLst>
          </p:nvPr>
        </p:nvSpPr>
        <p:spPr>
          <a:xfrm>
            <a:off x="2383176" y="3918755"/>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评定标准的详细内容：金属非金属矿山（地下）安全生产等级评定标准对每个部分都进行了详细的说明和规定，包括各项设施的具体要求、检查方法等。</a:t>
            </a:r>
            <a:endParaRPr lang="zh-CN" altLang="en-US" sz="1200" spc="150">
              <a:solidFill>
                <a:schemeClr val="tx1">
                  <a:lumMod val="65000"/>
                  <a:lumOff val="35000"/>
                </a:schemeClr>
              </a:solidFill>
              <a:latin typeface="+mn-ea"/>
              <a:sym typeface="+mn-ea"/>
            </a:endParaRPr>
          </a:p>
        </p:txBody>
      </p:sp>
      <p:sp>
        <p:nvSpPr>
          <p:cNvPr id="1049214" name="正文"/>
          <p:cNvSpPr txBox="1"/>
          <p:nvPr>
            <p:custDataLst>
              <p:tags r:id="rId5"/>
            </p:custDataLst>
          </p:nvPr>
        </p:nvSpPr>
        <p:spPr>
          <a:xfrm>
            <a:off x="2383176" y="5195933"/>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评定标准的实施：金属非金属矿山（地下）安全生产等级评定标准是矿山安全生产的强制性标准，必须严格执行。对于不符合标准的企业，将进行整改或停产整顿，确保矿山的安全生产。</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248" name="标题 1"/>
          <p:cNvSpPr>
            <a:spLocks noGrp="1"/>
          </p:cNvSpPr>
          <p:nvPr>
            <p:ph type="title"/>
          </p:nvPr>
        </p:nvSpPr>
        <p:spPr/>
        <p:txBody>
          <a:bodyPr/>
          <a:lstStyle/>
          <a:p>
            <a:r>
              <a:rPr lang="zh-CN" altLang="en-US"/>
              <a:t>评定标准的实施要求</a:t>
            </a:r>
            <a:endParaRPr lang="zh-CN" altLang="en-US"/>
          </a:p>
        </p:txBody>
      </p:sp>
      <p:sp>
        <p:nvSpPr>
          <p:cNvPr id="1049250" name="任意多边形 20"/>
          <p:cNvSpPr/>
          <p:nvPr>
            <p:custDataLst>
              <p:tags r:id="rId2"/>
            </p:custDataLst>
          </p:nvPr>
        </p:nvSpPr>
        <p:spPr>
          <a:xfrm rot="2700000">
            <a:off x="1675982"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252" name="文本框 24"/>
          <p:cNvSpPr txBox="1"/>
          <p:nvPr>
            <p:custDataLst>
              <p:tags r:id="rId3"/>
            </p:custDataLst>
          </p:nvPr>
        </p:nvSpPr>
        <p:spPr bwMode="auto">
          <a:xfrm>
            <a:off x="1317531" y="3113403"/>
            <a:ext cx="2008977" cy="3064097"/>
          </a:xfrm>
          <a:prstGeom prst="rect">
            <a:avLst/>
          </a:prstGeom>
          <a:noFill/>
        </p:spPr>
        <p:txBody>
          <a:bodyPr vert="horz" wrap="square" lIns="91440" tIns="45720" rIns="91440" bIns="45720" rtlCol="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明确实施责任主体：金属非金属矿山（地下）安全生产等级评定标准由各级安全监管部门负责实施。</a:t>
            </a:r>
            <a:endParaRPr lang="zh-CN" altLang="en-US" sz="2000" spc="150">
              <a:solidFill>
                <a:schemeClr val="tx1">
                  <a:lumMod val="75000"/>
                  <a:lumOff val="25000"/>
                </a:schemeClr>
              </a:solidFill>
              <a:latin typeface="+mn-ea"/>
              <a:sym typeface="+mn-ea"/>
            </a:endParaRPr>
          </a:p>
        </p:txBody>
      </p:sp>
      <p:sp>
        <p:nvSpPr>
          <p:cNvPr id="1049254" name="矩形 42"/>
          <p:cNvSpPr/>
          <p:nvPr>
            <p:custDataLst>
              <p:tags r:id="rId4"/>
            </p:custDataLst>
          </p:nvPr>
        </p:nvSpPr>
        <p:spPr>
          <a:xfrm>
            <a:off x="1450558" y="2733328"/>
            <a:ext cx="1742579" cy="12340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256" name="任意多边形 18"/>
          <p:cNvSpPr/>
          <p:nvPr>
            <p:custDataLst>
              <p:tags r:id="rId5"/>
            </p:custDataLst>
          </p:nvPr>
        </p:nvSpPr>
        <p:spPr>
          <a:xfrm rot="5400000">
            <a:off x="4192345"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258" name="文本框 27"/>
          <p:cNvSpPr txBox="1"/>
          <p:nvPr>
            <p:custDataLst>
              <p:tags r:id="rId6"/>
            </p:custDataLst>
          </p:nvPr>
        </p:nvSpPr>
        <p:spPr bwMode="auto">
          <a:xfrm>
            <a:off x="3833239"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加强宣传培训：对相关人员进行培训，提高其对标准的认识和理解。</a:t>
            </a:r>
            <a:endParaRPr lang="zh-CN" altLang="en-US" sz="2000" spc="150">
              <a:solidFill>
                <a:schemeClr val="tx1">
                  <a:lumMod val="75000"/>
                  <a:lumOff val="25000"/>
                </a:schemeClr>
              </a:solidFill>
              <a:latin typeface="+mn-ea"/>
              <a:sym typeface="+mn-ea"/>
            </a:endParaRPr>
          </a:p>
        </p:txBody>
      </p:sp>
      <p:sp>
        <p:nvSpPr>
          <p:cNvPr id="1049260" name="矩形 43"/>
          <p:cNvSpPr/>
          <p:nvPr>
            <p:custDataLst>
              <p:tags r:id="rId7"/>
            </p:custDataLst>
          </p:nvPr>
        </p:nvSpPr>
        <p:spPr>
          <a:xfrm>
            <a:off x="3966921" y="2733328"/>
            <a:ext cx="1742579" cy="123401"/>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262" name="任意多边形 21"/>
          <p:cNvSpPr/>
          <p:nvPr>
            <p:custDataLst>
              <p:tags r:id="rId8"/>
            </p:custDataLst>
          </p:nvPr>
        </p:nvSpPr>
        <p:spPr>
          <a:xfrm rot="18900000" flipH="1">
            <a:off x="6708053"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264" name="文本框 30"/>
          <p:cNvSpPr txBox="1"/>
          <p:nvPr>
            <p:custDataLst>
              <p:tags r:id="rId9"/>
            </p:custDataLst>
          </p:nvPr>
        </p:nvSpPr>
        <p:spPr bwMode="auto">
          <a:xfrm>
            <a:off x="6349602"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建立监督机制：对标准的实施情况进行监督，确保标准的落实。</a:t>
            </a:r>
            <a:endParaRPr lang="zh-CN" altLang="en-US" sz="2000" spc="150">
              <a:solidFill>
                <a:schemeClr val="tx1">
                  <a:lumMod val="75000"/>
                  <a:lumOff val="25000"/>
                </a:schemeClr>
              </a:solidFill>
              <a:latin typeface="+mn-ea"/>
              <a:sym typeface="+mn-ea"/>
            </a:endParaRPr>
          </a:p>
        </p:txBody>
      </p:sp>
      <p:sp>
        <p:nvSpPr>
          <p:cNvPr id="1049266" name="矩形 44"/>
          <p:cNvSpPr/>
          <p:nvPr>
            <p:custDataLst>
              <p:tags r:id="rId10"/>
            </p:custDataLst>
          </p:nvPr>
        </p:nvSpPr>
        <p:spPr>
          <a:xfrm>
            <a:off x="6481973" y="2733328"/>
            <a:ext cx="1742579" cy="123401"/>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268" name="任意多边形 22"/>
          <p:cNvSpPr/>
          <p:nvPr>
            <p:custDataLst>
              <p:tags r:id="rId11"/>
            </p:custDataLst>
          </p:nvPr>
        </p:nvSpPr>
        <p:spPr>
          <a:xfrm rot="2700000" flipH="1" flipV="1">
            <a:off x="9223761"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270" name="文本框 33"/>
          <p:cNvSpPr txBox="1"/>
          <p:nvPr>
            <p:custDataLst>
              <p:tags r:id="rId12"/>
            </p:custDataLst>
          </p:nvPr>
        </p:nvSpPr>
        <p:spPr bwMode="auto">
          <a:xfrm>
            <a:off x="8865310"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完善配套措施：制定相应的配套措施，为标准的实施提供保障。</a:t>
            </a:r>
            <a:endParaRPr lang="zh-CN" altLang="en-US" sz="2000" spc="150">
              <a:solidFill>
                <a:schemeClr val="tx1">
                  <a:lumMod val="75000"/>
                  <a:lumOff val="25000"/>
                </a:schemeClr>
              </a:solidFill>
              <a:latin typeface="+mn-ea"/>
              <a:sym typeface="+mn-ea"/>
            </a:endParaRPr>
          </a:p>
        </p:txBody>
      </p:sp>
      <p:sp>
        <p:nvSpPr>
          <p:cNvPr id="1049272" name="矩形 45"/>
          <p:cNvSpPr/>
          <p:nvPr>
            <p:custDataLst>
              <p:tags r:id="rId13"/>
            </p:custDataLst>
          </p:nvPr>
        </p:nvSpPr>
        <p:spPr>
          <a:xfrm>
            <a:off x="8998337" y="2733328"/>
            <a:ext cx="1742579" cy="123401"/>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306" name="标题"/>
          <p:cNvSpPr>
            <a:spLocks noGrp="1"/>
          </p:cNvSpPr>
          <p:nvPr>
            <p:ph type="title"/>
            <p:custDataLst>
              <p:tags r:id="rId2"/>
            </p:custDataLst>
          </p:nvPr>
        </p:nvSpPr>
        <p:spPr>
          <a:xfrm>
            <a:off x="990691" y="2308321"/>
            <a:ext cx="7841673" cy="1152000"/>
          </a:xfrm>
        </p:spPr>
        <p:txBody>
          <a:bodyPr>
            <a:normAutofit fontScale="90000"/>
          </a:bodyPr>
          <a:lstStyle/>
          <a:p>
            <a:r>
              <a:rPr lang="zh-CN" altLang="en-US"/>
              <a:t>金属非金属矿山（地下）安全生产等级评定方法</a:t>
            </a:r>
            <a:endParaRPr lang="zh-CN" altLang="en-US"/>
          </a:p>
        </p:txBody>
      </p:sp>
      <p:sp>
        <p:nvSpPr>
          <p:cNvPr id="1049308" name="节编号"/>
          <p:cNvSpPr>
            <a:spLocks noGrp="1"/>
          </p:cNvSpPr>
          <p:nvPr>
            <p:ph type="body" sz="quarter" idx="13"/>
            <p:custDataLst>
              <p:tags r:id="rId3"/>
            </p:custDataLst>
          </p:nvPr>
        </p:nvSpPr>
        <p:spPr>
          <a:xfrm>
            <a:off x="971405" y="442221"/>
            <a:ext cx="7841673" cy="2174364"/>
          </a:xfrm>
        </p:spPr>
        <p:txBody>
          <a:bodyPr>
            <a:normAutofit/>
          </a:bodyPr>
          <a:lstStyle/>
          <a:p>
            <a:r>
              <a:rPr lang="en-US" altLang="zh-CN"/>
              <a:t>04</a:t>
            </a:r>
            <a:endParaRPr lang="en-US" altLang="zh-CN"/>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p:cNvGrpSpPr/>
        <p:nvPr/>
      </p:nvGrpSpPr>
      <p:grpSpPr>
        <a:xfrm>
          <a:off x="0" y="0"/>
          <a:ext cx="0" cy="0"/>
        </a:xfrm>
      </p:grpSpPr>
      <p:sp>
        <p:nvSpPr>
          <p:cNvPr id="1049370" name="标题 1"/>
          <p:cNvSpPr>
            <a:spLocks noGrp="1"/>
          </p:cNvSpPr>
          <p:nvPr>
            <p:ph type="title"/>
          </p:nvPr>
        </p:nvSpPr>
        <p:spPr/>
        <p:txBody>
          <a:bodyPr/>
          <a:lstStyle/>
          <a:p>
            <a:r>
              <a:rPr lang="zh-CN" altLang="en-US"/>
              <a:t>评定方法的分类和特点</a:t>
            </a:r>
            <a:endParaRPr lang="zh-CN" altLang="en-US"/>
          </a:p>
        </p:txBody>
      </p:sp>
      <p:sp>
        <p:nvSpPr>
          <p:cNvPr id="1049372" name="矩形 15"/>
          <p:cNvSpPr/>
          <p:nvPr>
            <p:custDataLst>
              <p:tags r:id="rId2"/>
            </p:custDataLst>
          </p:nvPr>
        </p:nvSpPr>
        <p:spPr>
          <a:xfrm>
            <a:off x="2384776" y="1446120"/>
            <a:ext cx="7425750" cy="652931"/>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a:r>
              <a:rPr lang="zh-CN" altLang="en-US" sz="1200" spc="150">
                <a:solidFill>
                  <a:schemeClr val="tx1">
                    <a:lumMod val="85000"/>
                    <a:lumOff val="15000"/>
                  </a:schemeClr>
                </a:solidFill>
                <a:latin typeface="+mn-ea"/>
                <a:sym typeface="+mn-ea"/>
              </a:rPr>
              <a:t>评定方法的分类：基础类、安全类、管理类</a:t>
            </a:r>
            <a:endParaRPr lang="zh-CN" altLang="en-US" sz="1200" spc="150">
              <a:solidFill>
                <a:schemeClr val="tx1">
                  <a:lumMod val="85000"/>
                  <a:lumOff val="15000"/>
                </a:schemeClr>
              </a:solidFill>
              <a:latin typeface="+mn-ea"/>
              <a:sym typeface="+mn-ea"/>
            </a:endParaRPr>
          </a:p>
        </p:txBody>
      </p:sp>
      <p:sp>
        <p:nvSpPr>
          <p:cNvPr id="1049374" name="任意多边形 17"/>
          <p:cNvSpPr/>
          <p:nvPr>
            <p:custDataLst>
              <p:tags r:id="rId3"/>
            </p:custDataLst>
          </p:nvPr>
        </p:nvSpPr>
        <p:spPr>
          <a:xfrm flipV="1">
            <a:off x="2305533" y="1364400"/>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6" name="任意多边形 18"/>
          <p:cNvSpPr/>
          <p:nvPr>
            <p:custDataLst>
              <p:tags r:id="rId4"/>
            </p:custDataLst>
          </p:nvPr>
        </p:nvSpPr>
        <p:spPr>
          <a:xfrm flipH="1">
            <a:off x="8559143" y="1931484"/>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8" name="矩形 27"/>
          <p:cNvSpPr/>
          <p:nvPr>
            <p:custDataLst>
              <p:tags r:id="rId5"/>
            </p:custDataLst>
          </p:nvPr>
        </p:nvSpPr>
        <p:spPr>
          <a:xfrm>
            <a:off x="2384776" y="2778396"/>
            <a:ext cx="7425750" cy="652931"/>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a:r>
              <a:rPr lang="zh-CN" altLang="en-US" sz="1200" spc="150">
                <a:solidFill>
                  <a:schemeClr val="tx1">
                    <a:lumMod val="85000"/>
                    <a:lumOff val="15000"/>
                  </a:schemeClr>
                </a:solidFill>
                <a:latin typeface="+mn-ea"/>
                <a:sym typeface="+mn-ea"/>
              </a:rPr>
              <a:t>评定方法的特点：科学性、系统性、可操作性、可重复性</a:t>
            </a:r>
            <a:endParaRPr lang="zh-CN" altLang="en-US" sz="1200" spc="150">
              <a:solidFill>
                <a:schemeClr val="tx1">
                  <a:lumMod val="85000"/>
                  <a:lumOff val="15000"/>
                </a:schemeClr>
              </a:solidFill>
              <a:latin typeface="+mn-ea"/>
              <a:sym typeface="+mn-ea"/>
            </a:endParaRPr>
          </a:p>
        </p:txBody>
      </p:sp>
      <p:sp>
        <p:nvSpPr>
          <p:cNvPr id="1049380" name="任意多边形 29"/>
          <p:cNvSpPr/>
          <p:nvPr>
            <p:custDataLst>
              <p:tags r:id="rId6"/>
            </p:custDataLst>
          </p:nvPr>
        </p:nvSpPr>
        <p:spPr>
          <a:xfrm flipV="1">
            <a:off x="2305533" y="2696677"/>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82" name="任意多边形 30"/>
          <p:cNvSpPr/>
          <p:nvPr>
            <p:custDataLst>
              <p:tags r:id="rId7"/>
            </p:custDataLst>
          </p:nvPr>
        </p:nvSpPr>
        <p:spPr>
          <a:xfrm flipH="1">
            <a:off x="8559143" y="3263761"/>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84" name="矩形 5"/>
          <p:cNvSpPr/>
          <p:nvPr>
            <p:custDataLst>
              <p:tags r:id="rId8"/>
            </p:custDataLst>
          </p:nvPr>
        </p:nvSpPr>
        <p:spPr>
          <a:xfrm>
            <a:off x="2384776" y="4110673"/>
            <a:ext cx="7425750" cy="652931"/>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a:r>
              <a:rPr lang="zh-CN" altLang="en-US" sz="1200" spc="150">
                <a:solidFill>
                  <a:schemeClr val="tx1">
                    <a:lumMod val="85000"/>
                    <a:lumOff val="15000"/>
                  </a:schemeClr>
                </a:solidFill>
                <a:latin typeface="+mn-ea"/>
                <a:sym typeface="+mn-ea"/>
              </a:rPr>
              <a:t>评定方法的适用范围：金属非金属矿山（地下）安全生产等级评定</a:t>
            </a:r>
            <a:endParaRPr lang="zh-CN" altLang="en-US" sz="1200" spc="150">
              <a:solidFill>
                <a:schemeClr val="tx1">
                  <a:lumMod val="85000"/>
                  <a:lumOff val="15000"/>
                </a:schemeClr>
              </a:solidFill>
              <a:latin typeface="+mn-ea"/>
              <a:sym typeface="+mn-ea"/>
            </a:endParaRPr>
          </a:p>
        </p:txBody>
      </p:sp>
      <p:sp>
        <p:nvSpPr>
          <p:cNvPr id="1049386" name="任意多边形 7"/>
          <p:cNvSpPr/>
          <p:nvPr>
            <p:custDataLst>
              <p:tags r:id="rId9"/>
            </p:custDataLst>
          </p:nvPr>
        </p:nvSpPr>
        <p:spPr>
          <a:xfrm flipV="1">
            <a:off x="2305533" y="4028953"/>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88" name="任意多边形 8"/>
          <p:cNvSpPr/>
          <p:nvPr>
            <p:custDataLst>
              <p:tags r:id="rId10"/>
            </p:custDataLst>
          </p:nvPr>
        </p:nvSpPr>
        <p:spPr>
          <a:xfrm flipH="1">
            <a:off x="8559143" y="4596037"/>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90" name="矩形 10"/>
          <p:cNvSpPr/>
          <p:nvPr>
            <p:custDataLst>
              <p:tags r:id="rId11"/>
            </p:custDataLst>
          </p:nvPr>
        </p:nvSpPr>
        <p:spPr>
          <a:xfrm>
            <a:off x="2384776" y="5442949"/>
            <a:ext cx="7425750" cy="652931"/>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a:r>
              <a:rPr lang="zh-CN" altLang="en-US" sz="1200" spc="150">
                <a:solidFill>
                  <a:schemeClr val="tx1">
                    <a:lumMod val="85000"/>
                    <a:lumOff val="15000"/>
                  </a:schemeClr>
                </a:solidFill>
                <a:latin typeface="+mn-ea"/>
                <a:sym typeface="+mn-ea"/>
              </a:rPr>
              <a:t>评定方法的应用前景：提高金属非金属矿山（地下）安全生产水平，保障人员生命财产安全</a:t>
            </a:r>
            <a:endParaRPr lang="zh-CN" altLang="en-US" sz="1200" spc="150">
              <a:solidFill>
                <a:schemeClr val="tx1">
                  <a:lumMod val="85000"/>
                  <a:lumOff val="15000"/>
                </a:schemeClr>
              </a:solidFill>
              <a:latin typeface="+mn-ea"/>
              <a:sym typeface="+mn-ea"/>
            </a:endParaRPr>
          </a:p>
        </p:txBody>
      </p:sp>
      <p:sp>
        <p:nvSpPr>
          <p:cNvPr id="1049392" name="任意多边形 12"/>
          <p:cNvSpPr/>
          <p:nvPr>
            <p:custDataLst>
              <p:tags r:id="rId12"/>
            </p:custDataLst>
          </p:nvPr>
        </p:nvSpPr>
        <p:spPr>
          <a:xfrm flipV="1">
            <a:off x="2305533" y="5361230"/>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94" name="任意多边形 13"/>
          <p:cNvSpPr/>
          <p:nvPr>
            <p:custDataLst>
              <p:tags r:id="rId13"/>
            </p:custDataLst>
          </p:nvPr>
        </p:nvSpPr>
        <p:spPr>
          <a:xfrm flipH="1">
            <a:off x="8559143" y="5928314"/>
            <a:ext cx="1328149" cy="250111"/>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https://d.book118.com/518106024037006023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2"/>
  <p:tag name="KSO_WM_UNIT_INDEX" val="2"/>
  <p:tag name="KSO_WM_UNIT_LAYERLEVEL" val="1"/>
  <p:tag name="KSO_WM_UNIT_NOCLEAR" val="0"/>
  <p:tag name="KSO_WM_UNIT_PRESET_TEXT" val="公司名占位符"/>
  <p:tag name="KSO_WM_UNIT_SUBTYPE" val="g"/>
  <p:tag name="KSO_WM_UNIT_TYPE" val="f"/>
  <p:tag name="KSO_WM_UNIT_VALUE" val="147"/>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30"/>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96"/>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公司名占位符"/>
  <p:tag name="KSO_WM_UNIT_SUBTYPE" val="g"/>
  <p:tag name="KSO_WM_UNIT_TYPE" val="f"/>
  <p:tag name="KSO_WM_UNIT_VALUE" val="96"/>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59.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40"/>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3.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97"/>
  <p:tag name="KSO_WM_TEMPLATE_MASTER_TYPE" val="0"/>
  <p:tag name="KSO_WM_TEMPLATE_SUBCATEGORY" val="29"/>
  <p:tag name="KSO_WM_TEMPLATE_THUMBS_INDEX" val="1、9"/>
</p:tagLst>
</file>

<file path=ppt/tags/tag64.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1*a*1"/>
  <p:tag name="KSO_WM_UNIT_INDEX" val="1"/>
  <p:tag name="KSO_WM_UNIT_ISCONTENTSTITLE" val="0"/>
  <p:tag name="KSO_WM_UNIT_ISNUMDGMTITLE" val="0"/>
  <p:tag name="KSO_WM_UNIT_LAYERLEVEL" val="1"/>
  <p:tag name="KSO_WM_UNIT_NOCLEAR" val="0"/>
  <p:tag name="KSO_WM_UNIT_PRESET_TEXT" val="单击此处添加文档"/>
  <p:tag name="KSO_WM_UNIT_TYPE" val="a"/>
  <p:tag name="KSO_WM_UNIT_VALUE" val="30"/>
</p:tagLst>
</file>

<file path=ppt/tags/tag65.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80"/>
</p:tagLst>
</file>

<file path=ppt/tags/tag66.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1*f*1"/>
  <p:tag name="KSO_WM_UNIT_INDEX" val="1"/>
  <p:tag name="KSO_WM_UNIT_LAYERLEVEL" val="1"/>
  <p:tag name="KSO_WM_UNIT_NOCLEAR" val="0"/>
  <p:tag name="KSO_WM_UNIT_PRESET_TEXT" val="YOUR LOGO"/>
  <p:tag name="KSO_WM_UNIT_SUBTYPE" val="g"/>
  <p:tag name="KSO_WM_UNIT_TYPE" val="f"/>
  <p:tag name="KSO_WM_UNIT_VALUE" val="96"/>
</p:tagLst>
</file>

<file path=ppt/tags/tag67.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1*f*2"/>
  <p:tag name="KSO_WM_UNIT_INDEX" val="2"/>
  <p:tag name="KSO_WM_UNIT_LAYERLEVEL" val="1"/>
  <p:tag name="KSO_WM_UNIT_NOCLEAR" val="0"/>
  <p:tag name="KSO_WM_UNIT_PRESET_TEXT" val="汇报人：WPS"/>
  <p:tag name="KSO_WM_UNIT_SUBTYPE" val="b"/>
  <p:tag name="KSO_WM_UNIT_TYPE" val="f"/>
  <p:tag name="KSO_WM_UNIT_VALUE" val="21"/>
</p:tagLst>
</file>

<file path=ppt/tags/tag68.xml><?xml version="1.0" encoding="utf-8"?>
<p:tagLst xmlns:p="http://schemas.openxmlformats.org/presentationml/2006/main">
  <p:tag name="KSO_WM_BEAUTIFY_FLAG" val="#wm#"/>
  <p:tag name="KSO_WM_SLIDE_ID" val="custom20230997_1"/>
  <p:tag name="KSO_WM_SLIDE_INDEX" val="1"/>
  <p:tag name="KSO_WM_SLIDE_ITEM_CNT" val="0"/>
  <p:tag name="KSO_WM_SLIDE_LAYOUT" val="a_b_f"/>
  <p:tag name="KSO_WM_SLIDE_LAYOUT_CNT" val="1_1_2"/>
  <p:tag name="KSO_WM_SLIDE_SUBTYPE" val="pureTxt"/>
  <p:tag name="KSO_WM_SLIDE_TYPE" val="title"/>
  <p:tag name="KSO_WM_TAG_VERSION" val="1.0"/>
  <p:tag name="KSO_WM_TEMPLATE_CATEGORY" val="custom"/>
  <p:tag name="KSO_WM_TEMPLATE_COLOR_TYPE" val="0"/>
  <p:tag name="KSO_WM_TEMPLATE_INDEX" val="20230997"/>
  <p:tag name="KSO_WM_TEMPLATE_MASTER_TYPE" val="0"/>
  <p:tag name="KSO_WM_TEMPLATE_SUBCATEGORY" val="29"/>
  <p:tag name="KSO_WM_TEMPLATE_THUMBS_INDEX" val="1、9"/>
</p:tagLst>
</file>

<file path=ppt/tags/tag6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3"/>
</p:tagLst>
</file>

<file path=ppt/tags/tag7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3_1"/>
  <p:tag name="KSO_WM_UNIT_INDEX" val="1_3_1"/>
  <p:tag name="KSO_WM_UNIT_LAYERLEVEL" val="1_1_1"/>
  <p:tag name="KSO_WM_UNIT_SUBTYPE" val="d"/>
  <p:tag name="KSO_WM_UNIT_TYPE" val="l_h_i"/>
</p:tagLst>
</file>

<file path=ppt/tags/tag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3_1"/>
  <p:tag name="KSO_WM_UNIT_INDEX" val="1_3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4_1"/>
  <p:tag name="KSO_WM_UNIT_INDEX" val="1_4_1"/>
  <p:tag name="KSO_WM_UNIT_LAYERLEVEL" val="1_1_1"/>
  <p:tag name="KSO_WM_UNIT_SUBTYPE" val="d"/>
  <p:tag name="KSO_WM_UNIT_TYPE" val="l_h_i"/>
</p:tagLst>
</file>

<file path=ppt/tags/tag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4_1"/>
  <p:tag name="KSO_WM_UNIT_INDEX" val="1_4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7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i*1_1"/>
  <p:tag name="KSO_WM_UNIT_INDEX" val="1_1"/>
  <p:tag name="KSO_WM_UNIT_LAYERLEVEL" val="1_1"/>
  <p:tag name="KSO_WM_UNIT_TYPE" val="l_i"/>
</p:tagLst>
</file>

<file path=ppt/tags/tag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5_1"/>
  <p:tag name="KSO_WM_UNIT_INDEX" val="1_5_1"/>
  <p:tag name="KSO_WM_UNIT_LAYERLEVEL" val="1_1_1"/>
  <p:tag name="KSO_WM_UNIT_SUBTYPE" val="d"/>
  <p:tag name="KSO_WM_UNIT_TYPE" val="l_h_i"/>
</p:tagLst>
</file>

<file path=ppt/tags/tag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5_1"/>
  <p:tag name="KSO_WM_UNIT_INDEX" val="1_5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6_1"/>
  <p:tag name="KSO_WM_UNIT_INDEX" val="1_6_1"/>
  <p:tag name="KSO_WM_UNIT_LAYERLEVEL" val="1_1_1"/>
  <p:tag name="KSO_WM_UNIT_SUBTYPE" val="d"/>
  <p:tag name="KSO_WM_UNIT_TYPE" val="l_h_i"/>
</p:tagLst>
</file>

<file path=ppt/tags/tag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6_1"/>
  <p:tag name="KSO_WM_UNIT_INDEX" val="1_6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8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i*1_2"/>
  <p:tag name="KSO_WM_UNIT_INDEX" val="1_2"/>
  <p:tag name="KSO_WM_UNIT_LAYERLEVEL" val="1_1"/>
  <p:tag name="KSO_WM_UNIT_TYPE" val="l_i"/>
</p:tagLst>
</file>

<file path=ppt/tags/tag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1_1"/>
  <p:tag name="KSO_WM_UNIT_INDEX" val="1_1_1"/>
  <p:tag name="KSO_WM_UNIT_LAYERLEVEL" val="1_1_1"/>
  <p:tag name="KSO_WM_UNIT_SUBTYPE" val="d"/>
  <p:tag name="KSO_WM_UNIT_TYPE" val="l_h_i"/>
</p:tagLst>
</file>

<file path=ppt/tags/tag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1_1"/>
  <p:tag name="KSO_WM_UNIT_INDEX" val="1_1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i*1_2_1"/>
  <p:tag name="KSO_WM_UNIT_INDEX" val="1_2_1"/>
  <p:tag name="KSO_WM_UNIT_LAYERLEVEL" val="1_1_1"/>
  <p:tag name="KSO_WM_UNIT_SUBTYPE" val="d"/>
  <p:tag name="KSO_WM_UNIT_TYPE" val="l_h_i"/>
</p:tagLst>
</file>

<file path=ppt/tags/tag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h_a*1_2_1"/>
  <p:tag name="KSO_WM_UNIT_INDEX" val="1_2_1"/>
  <p:tag name="KSO_WM_UNIT_ISCONTENTSTITLE" val="0"/>
  <p:tag name="KSO_WM_UNIT_ISNUMDGMTITLE" val="0"/>
  <p:tag name="KSO_WM_UNIT_LAYERLEVEL" val="1_1_1"/>
  <p:tag name="KSO_WM_UNIT_NOCLEAR" val="0"/>
  <p:tag name="KSO_WM_UNIT_PRESET_TEXT" val="单击添加标题"/>
  <p:tag name="KSO_WM_UNIT_TYPE" val="l_h_a"/>
  <p:tag name="KSO_WM_UNIT_VALUE" val="10"/>
</p:tagLst>
</file>

<file path=ppt/tags/tag8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280.25,&quot;width&quot;:675.25}"/>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6*l_i*1_3"/>
  <p:tag name="KSO_WM_UNIT_INDEX" val="1_3"/>
  <p:tag name="KSO_WM_UNIT_LAYERLEVEL" val="1_1"/>
  <p:tag name="KSO_WM_UNIT_TYPE" val="l_i"/>
</p:tagLst>
</file>

<file path=ppt/tags/tag86.xml><?xml version="1.0" encoding="utf-8"?>
<p:tagLst xmlns:p="http://schemas.openxmlformats.org/presentationml/2006/main">
  <p:tag name="KSO_WM_BEAUTIFY_FLAG" val="#wm#"/>
  <p:tag name="KSO_WM_DIAGRAM_GROUP_CODE" val="l1-1"/>
  <p:tag name="KSO_WM_SLIDE_DIAGTYPE" val="l"/>
  <p:tag name="KSO_WM_SLIDE_ID" val="custom20230997_6"/>
  <p:tag name="KSO_WM_SLIDE_INDEX" val="6"/>
  <p:tag name="KSO_WM_SLIDE_ITEM_CNT" val="6"/>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997"/>
  <p:tag name="KSO_WM_TEMPLATE_MASTER_TYPE" val="0"/>
  <p:tag name="KSO_WM_TEMPLATE_SUBCATEGORY" val="29"/>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1"/>
  <p:tag name="KSO_WM_UNIT_DIAGRAM_ISNUMVISUAL" val="0"/>
  <p:tag name="KSO_WM_UNIT_DIAGRAM_ISREFERUNIT" val="0"/>
  <p:tag name="KSO_WM_UNIT_HIGHLIGHT" val="0"/>
  <p:tag name="KSO_WM_UNIT_ID" val="custom20230997_7*e*1"/>
  <p:tag name="KSO_WM_UNIT_INDEX" val="1"/>
  <p:tag name="KSO_WM_UNIT_LAYERLEVEL" val="1"/>
  <p:tag name="KSO_WM_UNIT_NOCLEAR" val="0"/>
  <p:tag name="KSO_WM_UNIT_PRESET_TEXT" val="01"/>
  <p:tag name="KSO_WM_UNIT_TYPE" val="e"/>
  <p:tag name="KSO_WM_UNIT_VALUE" val="13"/>
</p:tagLst>
</file>

<file path=ppt/tags/tag89.xml><?xml version="1.0" encoding="utf-8"?>
<p:tagLst xmlns:p="http://schemas.openxmlformats.org/presentationml/2006/main">
  <p:tag name="KSO_WM_BEAUTIFY_FLAG" val="#wm#"/>
  <p:tag name="KSO_WM_SLIDE_ID" val="custom20230997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7"/>
  <p:tag name="KSO_WM_TEMPLATE_MASTER_TYPE" val="0"/>
  <p:tag name="KSO_WM_TEMPLATE_SUBCATEGORY" val="29"/>
</p:tagLst>
</file>

<file path=ppt/tags/tag90.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91.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1"/>
  <p:tag name="KSO_WM_UNIT_DIAGRAM_ISNUMVISUAL" val="0"/>
  <p:tag name="KSO_WM_UNIT_DIAGRAM_ISREFERUNIT" val="0"/>
  <p:tag name="KSO_WM_UNIT_HIGHLIGHT" val="0"/>
  <p:tag name="KSO_WM_UNIT_ID" val="custom20230997_7*e*1"/>
  <p:tag name="KSO_WM_UNIT_INDEX" val="1"/>
  <p:tag name="KSO_WM_UNIT_LAYERLEVEL" val="1"/>
  <p:tag name="KSO_WM_UNIT_NOCLEAR" val="0"/>
  <p:tag name="KSO_WM_UNIT_PRESET_TEXT" val="02"/>
  <p:tag name="KSO_WM_UNIT_TYPE" val="e"/>
  <p:tag name="KSO_WM_UNIT_VALUE" val="13"/>
</p:tagLst>
</file>

<file path=ppt/tags/tag92.xml><?xml version="1.0" encoding="utf-8"?>
<p:tagLst xmlns:p="http://schemas.openxmlformats.org/presentationml/2006/main">
  <p:tag name="KSO_WM_BEAUTIFY_FLAG" val="#wm#"/>
  <p:tag name="KSO_WM_SLIDE_ID" val="custom20230997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7"/>
  <p:tag name="KSO_WM_TEMPLATE_MASTER_TYPE" val="0"/>
  <p:tag name="KSO_WM_TEMPLATE_SUBCATEGORY" val="29"/>
</p:tagLst>
</file>

<file path=ppt/tags/tag9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78.89999999999998,&quot;width&quot;:863.246062992126}"/>
  <p:tag name="KSO_WM_TAG_VERSION" val="3.0"/>
  <p:tag name="KSO_WM_TEMPLATE_CATEGORY" val="diagram"/>
  <p:tag name="KSO_WM_TEMPLATE_INDEX" val="20231677"/>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7_1*l_h_i*1_1_1"/>
  <p:tag name="KSO_WM_UNIT_INDEX" val="1_1_1"/>
  <p:tag name="KSO_WM_UNIT_LAYERLEVEL" val="1_1_1"/>
  <p:tag name="KSO_WM_UNIT_LINE_FILL_TYPE" val="2"/>
  <p:tag name="KSO_WM_UNIT_LINE_FORE_SCHEMECOLOR_INDEX" val="5"/>
  <p:tag name="KSO_WM_UNIT_LINE_FORE_SCHEMECOLOR_INDEX_BRIGHTNESS" val="0"/>
  <p:tag name="KSO_WM_UNIT_SHADOW_SCHEMECOLOR_INDEX" val="5"/>
  <p:tag name="KSO_WM_UNIT_SHADOW_SCHEMECOLOR_INDEX_BRIGHTNESS" val="0"/>
  <p:tag name="KSO_WM_UNIT_TEXT_FILL_FORE_SCHEMECOLOR_INDEX" val="13"/>
  <p:tag name="KSO_WM_UNIT_TEXT_FILL_FORE_SCHEMECOLOR_INDEX_BRIGHTNESS" val="0"/>
  <p:tag name="KSO_WM_UNIT_TEXT_FILL_TYPE" val="1"/>
  <p:tag name="KSO_WM_UNIT_TYPE" val="l_h_i"/>
</p:tagLst>
</file>

<file path=ppt/tags/tag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78.89999999999998,&quot;width&quot;:863.246062992126}"/>
  <p:tag name="KSO_WM_TAG_VERSION" val="3.0"/>
  <p:tag name="KSO_WM_TEMPLATE_CATEGORY" val="diagram"/>
  <p:tag name="KSO_WM_TEMPLATE_INDEX" val="20231677"/>
  <p:tag name="KSO_WM_UNIT_COMPATIBLE" val="0"/>
  <p:tag name="KSO_WM_UNIT_DIAGRAM_ISNUMVISUAL" val="0"/>
  <p:tag name="KSO_WM_UNIT_DIAGRAM_ISREFERUNIT" val="0"/>
  <p:tag name="KSO_WM_UNIT_HIGHLIGHT" val="0"/>
  <p:tag name="KSO_WM_UNIT_ID" val="diagram20231677_1*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9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78.89999999999998,&quot;width&quot;:863.246062992126}"/>
  <p:tag name="KSO_WM_TAG_VERSION" val="3.0"/>
  <p:tag name="KSO_WM_TEMPLATE_CATEGORY" val="diagram"/>
  <p:tag name="KSO_WM_TEMPLATE_INDEX" val="20231677"/>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7_1*l_h_i*1_2_1"/>
  <p:tag name="KSO_WM_UNIT_INDEX" val="1_2_1"/>
  <p:tag name="KSO_WM_UNIT_LAYERLEVEL" val="1_1_1"/>
  <p:tag name="KSO_WM_UNIT_LINE_FILL_TYPE" val="2"/>
  <p:tag name="KSO_WM_UNIT_LINE_FORE_SCHEMECOLOR_INDEX" val="5"/>
  <p:tag name="KSO_WM_UNIT_LINE_FORE_SCHEMECOLOR_INDEX_BRIGHTNESS" val="0"/>
  <p:tag name="KSO_WM_UNIT_SHADOW_SCHEMECOLOR_INDEX" val="5"/>
  <p:tag name="KSO_WM_UNIT_SHADOW_SCHEMECOLOR_INDEX_BRIGHTNESS" val="0"/>
  <p:tag name="KSO_WM_UNIT_TEXT_FILL_FORE_SCHEMECOLOR_INDEX" val="13"/>
  <p:tag name="KSO_WM_UNIT_TEXT_FILL_FORE_SCHEMECOLOR_INDEX_BRIGHTNESS" val="0"/>
  <p:tag name="KSO_WM_UNIT_TEXT_FILL_TYPE" val="1"/>
  <p:tag name="KSO_WM_UNIT_TYPE" val="l_h_i"/>
</p:tagLst>
</file>

<file path=ppt/tags/tag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78.89999999999998,&quot;width&quot;:863.246062992126}"/>
  <p:tag name="KSO_WM_TAG_VERSION" val="3.0"/>
  <p:tag name="KSO_WM_TEMPLATE_CATEGORY" val="diagram"/>
  <p:tag name="KSO_WM_TEMPLATE_INDEX" val="20231677"/>
  <p:tag name="KSO_WM_UNIT_COMPATIBLE" val="0"/>
  <p:tag name="KSO_WM_UNIT_DIAGRAM_ISNUMVISUAL" val="0"/>
  <p:tag name="KSO_WM_UNIT_DIAGRAM_ISREFERUNIT" val="0"/>
  <p:tag name="KSO_WM_UNIT_HIGHLIGHT" val="0"/>
  <p:tag name="KSO_WM_UNIT_ID" val="diagram20231677_1*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9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9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0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06.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0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1*l_h_i*1_1_1"/>
  <p:tag name="KSO_WM_UNIT_INDEX" val="1_1_1"/>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1*l_h_i*1_1_2"/>
  <p:tag name="KSO_WM_UNIT_INDEX" val="1_1_2"/>
  <p:tag name="KSO_WM_UNIT_LAYERLEVEL" val="1_1_1"/>
  <p:tag name="KSO_WM_UNIT_TYPE" val="l_h_i"/>
</p:tagLst>
</file>

<file path=ppt/tags/tag11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1*l_h_i*1_2_1"/>
  <p:tag name="KSO_WM_UNIT_INDEX" val="1_2_1"/>
  <p:tag name="KSO_WM_UNIT_LAYERLEVEL" val="1_1_1"/>
  <p:tag name="KSO_WM_UNIT_TYPE" val="l_h_i"/>
</p:tagLst>
</file>

<file path=ppt/tags/tag11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1*l_h_i*1_2_2"/>
  <p:tag name="KSO_WM_UNIT_INDEX" val="1_2_2"/>
  <p:tag name="KSO_WM_UNIT_LAYERLEVEL" val="1_1_1"/>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1*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1*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15.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116.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1"/>
  <p:tag name="KSO_WM_UNIT_DIAGRAM_ISNUMVISUAL" val="0"/>
  <p:tag name="KSO_WM_UNIT_DIAGRAM_ISREFERUNIT" val="0"/>
  <p:tag name="KSO_WM_UNIT_HIGHLIGHT" val="0"/>
  <p:tag name="KSO_WM_UNIT_ID" val="custom20230997_7*e*1"/>
  <p:tag name="KSO_WM_UNIT_INDEX" val="1"/>
  <p:tag name="KSO_WM_UNIT_LAYERLEVEL" val="1"/>
  <p:tag name="KSO_WM_UNIT_NOCLEAR" val="0"/>
  <p:tag name="KSO_WM_UNIT_PRESET_TEXT" val="03"/>
  <p:tag name="KSO_WM_UNIT_TYPE" val="e"/>
  <p:tag name="KSO_WM_UNIT_VALUE" val="13"/>
</p:tagLst>
</file>

<file path=ppt/tags/tag117.xml><?xml version="1.0" encoding="utf-8"?>
<p:tagLst xmlns:p="http://schemas.openxmlformats.org/presentationml/2006/main">
  <p:tag name="KSO_WM_BEAUTIFY_FLAG" val="#wm#"/>
  <p:tag name="KSO_WM_SLIDE_ID" val="custom20230997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7"/>
  <p:tag name="KSO_WM_TEMPLATE_MASTER_TYPE" val="0"/>
  <p:tag name="KSO_WM_TEMPLATE_SUBCATEGORY" val="29"/>
</p:tagLst>
</file>

<file path=ppt/tags/tag11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4*l_h_i*1_1_1"/>
  <p:tag name="KSO_WM_UNIT_INDEX" val="1_1_1"/>
  <p:tag name="KSO_WM_UNIT_LAYERLEVEL" val="1_1_1"/>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4*l_h_i*1_1_2"/>
  <p:tag name="KSO_WM_UNIT_INDEX" val="1_1_2"/>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4*l_h_i*1_2_1"/>
  <p:tag name="KSO_WM_UNIT_INDEX" val="1_2_1"/>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23.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4*l_h_i*1_2_2"/>
  <p:tag name="KSO_WM_UNIT_INDEX" val="1_2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4*l_h_i*1_3_1"/>
  <p:tag name="KSO_WM_UNIT_INDEX" val="1_3_1"/>
  <p:tag name="KSO_WM_UNIT_LAYERLEVEL" val="1_1_1"/>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2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4*l_h_i*1_3_2"/>
  <p:tag name="KSO_WM_UNIT_INDEX" val="1_3_2"/>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4*l_h_i*1_4_1"/>
  <p:tag name="KSO_WM_UNIT_INDEX" val="1_4_1"/>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29.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4*l_h_i*1_4_2"/>
  <p:tag name="KSO_WM_UNIT_INDEX" val="1_4_2"/>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HIGHLIGHT" val="0"/>
  <p:tag name="KSO_WM_UNIT_ID" val="diagram20231354_4*l_h_i*1_5_1"/>
  <p:tag name="KSO_WM_UNIT_INDEX" val="1_5_1"/>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5_1"/>
  <p:tag name="KSO_WM_UNIT_INDEX" val="1_5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32.xml><?xml version="1.0" encoding="utf-8"?>
<p:tagLst xmlns:p="http://schemas.openxmlformats.org/presentationml/2006/main">
  <p:tag name="KSO_WM_BEAUTIFY_FLAG" val="#wm#"/>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HIGHLIGHT" val="0"/>
  <p:tag name="KSO_WM_UNIT_ID" val="diagram20231354_4*l_h_i*1_5_2"/>
  <p:tag name="KSO_WM_UNIT_INDEX" val="1_5_2"/>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14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149.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0"/>
  <p:tag name="KSO_WM_UNIT_DIAGRAM_ISNUMVISUAL" val="0"/>
  <p:tag name="KSO_WM_UNIT_DIAGRAM_ISREFERUNIT" val="0"/>
  <p:tag name="KSO_WM_UNIT_HIGHLIGHT" val="0"/>
  <p:tag name="KSO_WM_UNIT_ID" val="custom20230997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150.xml><?xml version="1.0" encoding="utf-8"?>
<p:tagLst xmlns:p="http://schemas.openxmlformats.org/presentationml/2006/main">
  <p:tag name="KSO_WM_BEAUTIFY_FLAG" val="#wm#"/>
  <p:tag name="KSO_WM_TAG_VERSION" val="1.0"/>
  <p:tag name="KSO_WM_TEMPLATE_CATEGORY" val="custom"/>
  <p:tag name="KSO_WM_TEMPLATE_INDEX" val="20230997"/>
  <p:tag name="KSO_WM_UNIT_COMPATIBLE" val="1"/>
  <p:tag name="KSO_WM_UNIT_DIAGRAM_ISNUMVISUAL" val="0"/>
  <p:tag name="KSO_WM_UNIT_DIAGRAM_ISREFERUNIT" val="0"/>
  <p:tag name="KSO_WM_UNIT_HIGHLIGHT" val="0"/>
  <p:tag name="KSO_WM_UNIT_ID" val="custom20230997_7*e*1"/>
  <p:tag name="KSO_WM_UNIT_INDEX" val="1"/>
  <p:tag name="KSO_WM_UNIT_LAYERLEVEL" val="1"/>
  <p:tag name="KSO_WM_UNIT_NOCLEAR" val="0"/>
  <p:tag name="KSO_WM_UNIT_PRESET_TEXT" val="04"/>
  <p:tag name="KSO_WM_UNIT_TYPE" val="e"/>
  <p:tag name="KSO_WM_UNIT_VALUE" val="13"/>
</p:tagLst>
</file>

<file path=ppt/tags/tag151.xml><?xml version="1.0" encoding="utf-8"?>
<p:tagLst xmlns:p="http://schemas.openxmlformats.org/presentationml/2006/main">
  <p:tag name="KSO_WM_BEAUTIFY_FLAG" val="#wm#"/>
  <p:tag name="KSO_WM_SLIDE_ID" val="custom20230997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7"/>
  <p:tag name="KSO_WM_TEMPLATE_MASTER_TYPE" val="0"/>
  <p:tag name="KSO_WM_TEMPLATE_SUBCATEGORY" val="29"/>
</p:tagLst>
</file>

<file path=ppt/tags/tag15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5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5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6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2</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14</vt:i4>
      </vt:variant>
    </vt:vector>
  </HeadingPairs>
  <TitlesOfParts>
    <vt:vector baseType="lpstr" size="21">
      <vt:lpstr>Arial</vt:lpstr>
      <vt:lpstr>Calibri</vt:lpstr>
      <vt:lpstr>微软雅黑</vt:lpstr>
      <vt:lpstr>Calibri Light</vt:lpstr>
      <vt:lpstr>+中文标题</vt:lpstr>
      <vt:lpstr>Wingdings</vt:lpstr>
      <vt:lpstr>Office Theme</vt:lpstr>
      <vt:lpstr>安全生产等级评定技术规范-金属非金属矿山（地下）</vt:lpstr>
      <vt:lpstr>目录</vt:lpstr>
      <vt:lpstr>添加章节标题</vt:lpstr>
      <vt:lpstr>金属非金属矿山（地下）安全生产等级评定概述</vt:lpstr>
      <vt:lpstr>安全生产等级评定的定义和意义</vt:lpstr>
      <vt:lpstr>金属非金属矿山（地下）安全生产等级评定的背景</vt:lpstr>
      <vt:lpstr>安全生产等级评定的目的和作用</vt:lpstr>
      <vt:lpstr>金属非金属矿山（地下）安全生产等级评定标准</vt:lpstr>
      <vt:lpstr>评定标准的制定依据和原则</vt:lpstr>
      <vt:lpstr>评定标准的构成和内容</vt:lpstr>
      <vt:lpstr>评定标准的实施要求</vt:lpstr>
      <vt:lpstr>金属非金属矿山（地下）安全生产等级评定方法</vt:lpstr>
      <vt:lpstr>评定方法的分类和特点</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2024-08-29T18:13:10.819</cp:lastPrinted>
  <dcterms:created xsi:type="dcterms:W3CDTF">2024-08-29T10:13:10Z</dcterms:created>
  <dcterms:modified xsi:type="dcterms:W3CDTF">2024-08-29T10:13:12Z</dcterms:modified>
</cp:coreProperties>
</file>