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7D290-1A42-4256-9873-296CDFBA8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9EDA1-F6C3-44CD-B6DB-58F04C3E1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71BAA-1D52-4396-9F89-08F6E3877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985E9-0B03-485A-BEFC-50BE465D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43F4C7-70EA-4812-8831-0D1F4F366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8FBBC-E406-4F7A-A6BD-67E8B95B1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B799B-7F0F-4566-9014-886D07631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EE8E9-6221-4B7B-BA1A-DC8BD2CE4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BA19B-2017-4920-8371-36E909EA8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FA3EB-9A5E-4171-B38B-062C1CB8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CE82C-7061-4669-96B9-0080F910F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4135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车间班组安全教育培训课件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车间班组安全操作规程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常见事故案例分析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安全防护用品的使用与维护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安全文化建设与班组安全管理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员工安全意识是保障生产安全的前提，通过安全教育培训，使员工充分认识到安全工作的重要性，增强安全意识，自觉遵守安全规章制度。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安全教育培训有助于员工掌握安全知识和技能，提高自我保护能力，减少事故发生时对自身和他人造成的伤害。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预防安全事故的发生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通过安全教育培训，员工能够掌握应急救援技能，在事故发生时能够迅速采取有效措施，降低事故损失。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安全教育培训能够增强员工对危险源的识别和防范能力，及时发现并消除安全隐患，预防安全事故的发生。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安全教育培训的目的是保障员工的生命安全和身体健康，同时也要保护公司的财产安全。通过提高员工的安全意识和技能，降低事故发生的概率，确保生产活动的顺利进行。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安全教育培训是公司安全管理的重要组成部分，能够提升公司的安全管理水平，增强企业的竞争力和社会形象。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保障员工生命安全和公司财产安全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车间班组安全操作规程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8"/>
            <a:ext cx="6710363" cy="684053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38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354794" y="1266825"/>
            <a:ext cx="333375" cy="333375"/>
            <a:chOff x="6354794" y="1266825"/>
            <a:chExt cx="333375" cy="333375"/>
          </a:xfrm>
        </p:grpSpPr>
        <p:sp>
          <p:nvSpPr>
            <p:cNvPr id="5" name="AutoShape 5"/>
            <p:cNvSpPr/>
            <p:nvPr/>
          </p:nvSpPr>
          <p:spPr>
            <a:xfrm>
              <a:off x="6354794" y="1266825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802344" y="2579656"/>
            <a:ext cx="333375" cy="333375"/>
            <a:chOff x="5802344" y="2579656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5802344" y="2579656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480018" y="3830669"/>
            <a:ext cx="333375" cy="333375"/>
            <a:chOff x="5480018" y="3830669"/>
            <a:chExt cx="333375" cy="333375"/>
          </a:xfrm>
        </p:grpSpPr>
        <p:sp>
          <p:nvSpPr>
            <p:cNvPr id="9" name="AutoShape 9"/>
            <p:cNvSpPr/>
            <p:nvPr/>
          </p:nvSpPr>
          <p:spPr>
            <a:xfrm>
              <a:off x="5480018" y="383066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711607" y="5068919"/>
            <a:ext cx="333375" cy="333375"/>
            <a:chOff x="3711607" y="5068919"/>
            <a:chExt cx="333375" cy="333375"/>
          </a:xfrm>
        </p:grpSpPr>
        <p:sp>
          <p:nvSpPr>
            <p:cNvPr id="11" name="AutoShape 11"/>
            <p:cNvSpPr/>
            <p:nvPr/>
          </p:nvSpPr>
          <p:spPr>
            <a:xfrm>
              <a:off x="3711607" y="506891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设备操作规程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39110" y="1519335"/>
            <a:ext cx="3718897" cy="1909665"/>
            <a:chOff x="539110" y="1519335"/>
            <a:chExt cx="3718897" cy="1909665"/>
          </a:xfrm>
        </p:grpSpPr>
        <p:sp>
          <p:nvSpPr>
            <p:cNvPr id="35" name="TextBox 35"/>
            <p:cNvSpPr txBox="1"/>
            <p:nvPr/>
          </p:nvSpPr>
          <p:spPr>
            <a:xfrm>
              <a:off x="539110" y="1519335"/>
              <a:ext cx="3718897" cy="190966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8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总结词：了解设备操作原理，遵循安全操作步骤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710363" y="1236519"/>
            <a:ext cx="5449408" cy="802744"/>
            <a:chOff x="6710363" y="1236519"/>
            <a:chExt cx="5449408" cy="802744"/>
          </a:xfrm>
        </p:grpSpPr>
        <p:sp>
          <p:nvSpPr>
            <p:cNvPr id="37" name="TextBox 37"/>
            <p:cNvSpPr txBox="1"/>
            <p:nvPr/>
          </p:nvSpPr>
          <p:spPr>
            <a:xfrm>
              <a:off x="6710363" y="1236519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253493" y="2549350"/>
            <a:ext cx="5449408" cy="802744"/>
            <a:chOff x="6253493" y="2549350"/>
            <a:chExt cx="5449408" cy="802744"/>
          </a:xfrm>
        </p:grpSpPr>
        <p:sp>
          <p:nvSpPr>
            <p:cNvPr id="39" name="TextBox 39"/>
            <p:cNvSpPr txBox="1"/>
            <p:nvPr/>
          </p:nvSpPr>
          <p:spPr>
            <a:xfrm>
              <a:off x="6253493" y="2549350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设备操作前应了解其工作原理和操作步骤。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918277" y="3839345"/>
            <a:ext cx="5449408" cy="802744"/>
            <a:chOff x="5918277" y="3839345"/>
            <a:chExt cx="5449408" cy="802744"/>
          </a:xfrm>
        </p:grpSpPr>
        <p:sp>
          <p:nvSpPr>
            <p:cNvPr id="41" name="TextBox 41"/>
            <p:cNvSpPr txBox="1"/>
            <p:nvPr/>
          </p:nvSpPr>
          <p:spPr>
            <a:xfrm>
              <a:off x="5918277" y="3839345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遵循设备操作规程，不得违规操作。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4380227" y="5038613"/>
            <a:ext cx="5449408" cy="802744"/>
            <a:chOff x="4380227" y="5038613"/>
            <a:chExt cx="5449408" cy="802744"/>
          </a:xfrm>
        </p:grpSpPr>
        <p:sp>
          <p:nvSpPr>
            <p:cNvPr id="43" name="TextBox 43"/>
            <p:cNvSpPr txBox="1"/>
            <p:nvPr/>
          </p:nvSpPr>
          <p:spPr>
            <a:xfrm>
              <a:off x="4380227" y="5038613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定期对设备进行维护和保养，确保设备安全运行。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正确使用化学品，避免发生泄漏和事故。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总结词：掌握化学品性质，正确使用与储存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了解化学品的性质和危险性。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储存化学品应遵循相关规定，确保安全。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化学品使用规程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高处作业规程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总结词：佩戴安全装备，遵循作业规范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进行高处作业时应佩戴安全带、安全网等防护装备。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遵循高处作业规范，不得随意攀爬或跨越安全区域。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消防安全规程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总结词：掌握消防知识，熟练使用消防器材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定期进行消防演练，提高员工的应急处理能力。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了解火灾的起因和灭火方法，掌握消防器材的使用方法。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常见事故案例分析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操作不慎易引发机械伤害事故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案例：某车间工人操作冲压机时，因操作失误导致手部被夹，造成严重伤害。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机械伤害事故通常发生在操作机械设备时，由于操作不熟练或疏忽导致夹挤、碰撞、割划等形式的伤害。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案例：某工厂工人操作切割机时，未按规定佩戴防护眼镜，导致眼睛受伤。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机械伤害事故案例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不规范操作易引发电气伤害事故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案例：某车间电工在维修电路时，未关闭电源，导致触电身亡。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案例：某工厂工人使用破损的电动工具，发生电击事故。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电气伤害事故通常发生在电气设备操作过程中，由于违反操作规程或使用不合格电气设备导致触电、电击等形式的伤害。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电气伤害事故案例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化学品泄漏事故案例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化学品管理不当易引发泄漏事故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案例：某车间在搬运化学品时，容器破裂导致化学品泄漏，引发火灾。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案例：某化工厂因储罐密封圈老化，发生有毒气体泄漏，造成多名员工中毒。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化学品泄漏事故通常发生在化学品储存和使用过程中，由于容器损坏、操作失误或管理不善导致化学品泄漏，可能引发中毒、火灾等事故。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https://d.book118.com/518114135055006044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Calibri Light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2024-09-24T12:41:24.409</cp:lastPrinted>
  <dcterms:created xsi:type="dcterms:W3CDTF">2024-09-24T04:41:24Z</dcterms:created>
  <dcterms:modified xsi:type="dcterms:W3CDTF">2024-09-24T04:41:26Z</dcterms:modified>
</cp:coreProperties>
</file>