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12F7AF01-9500-405B-856F-99098058E27C}"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29" name="PlaceHolder 1"/>
          <p:cNvSpPr>
            <a:spLocks noGrp="1"/>
          </p:cNvSpPr>
          <p:nvPr>
            <p:ph type="sldImg"/>
          </p:nvPr>
        </p:nvSpPr>
        <p:spPr>
          <a:xfrm>
            <a:off x="685800" y="1143000"/>
            <a:ext cx="5486040" cy="3085920"/>
          </a:xfrm>
          <a:prstGeom prst="rect">
            <a:avLst/>
          </a:prstGeom>
          <a:ln w="0">
            <a:noFill/>
          </a:ln>
        </p:spPr>
      </p:sp>
      <p:sp>
        <p:nvSpPr>
          <p:cNvPr id="53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3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32" name="PlaceHolder 1"/>
          <p:cNvSpPr>
            <a:spLocks noGrp="1"/>
          </p:cNvSpPr>
          <p:nvPr>
            <p:ph type="sldImg"/>
          </p:nvPr>
        </p:nvSpPr>
        <p:spPr>
          <a:xfrm>
            <a:off x="685800" y="1143000"/>
            <a:ext cx="5486040" cy="3085920"/>
          </a:xfrm>
          <a:prstGeom prst="rect">
            <a:avLst/>
          </a:prstGeom>
          <a:ln w="0">
            <a:noFill/>
          </a:ln>
        </p:spPr>
      </p:sp>
      <p:sp>
        <p:nvSpPr>
          <p:cNvPr id="53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3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35" name="PlaceHolder 1"/>
          <p:cNvSpPr>
            <a:spLocks noGrp="1"/>
          </p:cNvSpPr>
          <p:nvPr>
            <p:ph type="sldImg"/>
          </p:nvPr>
        </p:nvSpPr>
        <p:spPr>
          <a:xfrm>
            <a:off x="685800" y="1143000"/>
            <a:ext cx="5486040" cy="3085920"/>
          </a:xfrm>
          <a:prstGeom prst="rect">
            <a:avLst/>
          </a:prstGeom>
          <a:ln w="0">
            <a:noFill/>
          </a:ln>
        </p:spPr>
      </p:sp>
      <p:sp>
        <p:nvSpPr>
          <p:cNvPr id="53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3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38" name="PlaceHolder 1"/>
          <p:cNvSpPr>
            <a:spLocks noGrp="1"/>
          </p:cNvSpPr>
          <p:nvPr>
            <p:ph type="sldImg"/>
          </p:nvPr>
        </p:nvSpPr>
        <p:spPr>
          <a:xfrm>
            <a:off x="685800" y="1143000"/>
            <a:ext cx="5486040" cy="3085920"/>
          </a:xfrm>
          <a:prstGeom prst="rect">
            <a:avLst/>
          </a:prstGeom>
          <a:ln w="0">
            <a:noFill/>
          </a:ln>
        </p:spPr>
      </p:sp>
      <p:sp>
        <p:nvSpPr>
          <p:cNvPr id="53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4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41" name="PlaceHolder 1"/>
          <p:cNvSpPr>
            <a:spLocks noGrp="1"/>
          </p:cNvSpPr>
          <p:nvPr>
            <p:ph type="sldImg"/>
          </p:nvPr>
        </p:nvSpPr>
        <p:spPr>
          <a:xfrm>
            <a:off x="685800" y="1143000"/>
            <a:ext cx="5486040" cy="3085920"/>
          </a:xfrm>
          <a:prstGeom prst="rect">
            <a:avLst/>
          </a:prstGeom>
          <a:ln w="0">
            <a:noFill/>
          </a:ln>
        </p:spPr>
      </p:sp>
      <p:sp>
        <p:nvSpPr>
          <p:cNvPr id="54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54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97E357B-FB74-4F61-BDF5-3A2F20082C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ADCA0C-8F06-4AB0-A689-5074F68541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4DC5B80-63D9-4E26-A90D-B4D0CF1EEF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CCAD8B-3658-4C93-A0AA-25DA2BEA24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5317ED-8EF7-4C80-A03C-73D95F90925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4634902-17C5-4BDA-BEB4-704B95ED0B4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B06C06F-5A8C-44BA-9878-B7C158BED7D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18FF6B-DDE5-4C17-BCCF-ABAB416919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FF3D58-639A-4D74-8EF5-0124DD8772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A943A4-ACCD-46D3-B9AB-362429C63B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9CD2AF-E11D-4136-B1CF-F3363208DF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F418D81C-F70C-46DE-B127-B14E9E8D3295}"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CF20DA09-F2B6-4EC3-8F96-0D6359B8B76A}"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 Id="rId4" Type="http://schemas.openxmlformats.org/officeDocument/2006/relationships/image" Target="../media/image5.png" /><Relationship Id="rId5" Type="http://schemas.openxmlformats.org/officeDocument/2006/relationships/image" Target="../media/image1.png" /><Relationship Id="rId6" Type="http://schemas.openxmlformats.org/officeDocument/2006/relationships/image" Target="../media/image4.png" /><Relationship Id="rId7" Type="http://schemas.openxmlformats.org/officeDocument/2006/relationships/image" Target="../media/image7.png" /><Relationship Id="rId8"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 Id="rId4" Type="http://schemas.openxmlformats.org/officeDocument/2006/relationships/image" Target="../media/image5.png" /><Relationship Id="rId5" Type="http://schemas.openxmlformats.org/officeDocument/2006/relationships/image" Target="../media/image1.png" /><Relationship Id="rId6" Type="http://schemas.openxmlformats.org/officeDocument/2006/relationships/image" Target="../media/image4.png" /><Relationship Id="rId7" Type="http://schemas.openxmlformats.org/officeDocument/2006/relationships/image" Target="../media/image7.png" /><Relationship Id="rId8"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 Id="rId8" Type="http://schemas.openxmlformats.org/officeDocument/2006/relationships/image" Target="../media/image6.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png" /><Relationship Id="rId4" Type="http://schemas.openxmlformats.org/officeDocument/2006/relationships/image" Target="../media/image5.png" /><Relationship Id="rId5" Type="http://schemas.openxmlformats.org/officeDocument/2006/relationships/image" Target="../media/image1.png" /><Relationship Id="rId6" Type="http://schemas.openxmlformats.org/officeDocument/2006/relationships/image" Target="../media/image4.png" /><Relationship Id="rId7" Type="http://schemas.openxmlformats.org/officeDocument/2006/relationships/image" Target="../media/image7.png" /><Relationship Id="rId8"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8124071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72" name="组合 26"/>
          <p:cNvGrpSpPr/>
          <p:nvPr/>
        </p:nvGrpSpPr>
        <p:grpSpPr>
          <a:xfrm>
            <a:off x="360" y="0"/>
            <a:ext cx="12191040" cy="6858000"/>
            <a:chOff x="360" y="0"/>
            <a:chExt cx="12191040" cy="6858000"/>
          </a:xfrm>
        </p:grpSpPr>
        <p:pic>
          <p:nvPicPr>
            <p:cNvPr id="73"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74"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75" name="PlaceHolder 1"/>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质检员岗位的职责培训课件</a:t>
            </a:r>
            <a:endParaRPr lang="en-US" sz="6000" b="0" strike="noStrike" spc="-1">
              <a:solidFill>
                <a:schemeClr val="dk1"/>
              </a:solidFill>
              <a:latin typeface="Arial"/>
            </a:endParaRPr>
          </a:p>
        </p:txBody>
      </p:sp>
      <p:sp>
        <p:nvSpPr>
          <p:cNvPr id="76"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dk1"/>
                </a:solidFill>
                <a:latin typeface="Arial"/>
                <a:ea typeface="微软雅黑"/>
              </a:rPr>
              <a:t> </a:t>
            </a:r>
            <a:endParaRPr lang="en-US" sz="2400" b="0" strike="noStrike" spc="-1">
              <a:solidFill>
                <a:srgbClr val="000000"/>
              </a:solidFill>
              <a:latin typeface="Arial"/>
            </a:endParaRPr>
          </a:p>
        </p:txBody>
      </p:sp>
      <p:sp>
        <p:nvSpPr>
          <p:cNvPr id="77"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dk1"/>
                </a:solidFill>
                <a:latin typeface="Arial"/>
                <a:ea typeface="微软雅黑"/>
              </a:rPr>
              <a:t>  </a:t>
            </a:r>
            <a:r>
              <a:rPr lang="zh-CN" sz="1800" b="0" strike="noStrike" spc="-1">
                <a:solidFill>
                  <a:schemeClr val="dk1"/>
                </a:solidFill>
                <a:latin typeface="Arial"/>
                <a:ea typeface="微软雅黑"/>
              </a:rPr>
              <a:t>汇报人：魏老师                                              </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pic>
        <p:nvPicPr>
          <p:cNvPr id="78" name="图片 22"/>
          <p:cNvPicPr/>
          <p:nvPr/>
        </p:nvPicPr>
        <p:blipFill>
          <a:blip r:embed="rId3"/>
          <a:srcRect l="19237" t="10197"/>
          <a:stretch>
            <a:fillRect/>
          </a:stretch>
        </p:blipFill>
        <p:spPr>
          <a:xfrm>
            <a:off x="0" y="0"/>
            <a:ext cx="514440" cy="929880"/>
          </a:xfrm>
          <a:prstGeom prst="rect">
            <a:avLst/>
          </a:prstGeom>
          <a:ln w="0">
            <a:noFill/>
          </a:ln>
        </p:spPr>
      </p:pic>
      <p:pic>
        <p:nvPicPr>
          <p:cNvPr id="79" name="图片 23"/>
          <p:cNvPicPr/>
          <p:nvPr/>
        </p:nvPicPr>
        <p:blipFill>
          <a:blip r:embed="rId4"/>
          <a:srcRect l="55284"/>
          <a:stretch>
            <a:fillRect/>
          </a:stretch>
        </p:blipFill>
        <p:spPr>
          <a:xfrm>
            <a:off x="0" y="625680"/>
            <a:ext cx="426600" cy="1140840"/>
          </a:xfrm>
          <a:prstGeom prst="rect">
            <a:avLst/>
          </a:prstGeom>
          <a:ln w="0">
            <a:noFill/>
          </a:ln>
        </p:spPr>
      </p:pic>
      <p:pic>
        <p:nvPicPr>
          <p:cNvPr id="80" name="图片 7"/>
          <p:cNvPicPr/>
          <p:nvPr/>
        </p:nvPicPr>
        <p:blipFill>
          <a:blip r:embed="rId5"/>
          <a:srcRect t="23379" r="-3045"/>
          <a:stretch>
            <a:fillRect/>
          </a:stretch>
        </p:blipFill>
        <p:spPr>
          <a:xfrm>
            <a:off x="8933040" y="0"/>
            <a:ext cx="1378440" cy="1427400"/>
          </a:xfrm>
          <a:prstGeom prst="rect">
            <a:avLst/>
          </a:prstGeom>
          <a:ln w="0">
            <a:noFill/>
          </a:ln>
        </p:spPr>
      </p:pic>
      <p:pic>
        <p:nvPicPr>
          <p:cNvPr id="81" name="图片 6"/>
          <p:cNvPicPr/>
          <p:nvPr/>
        </p:nvPicPr>
        <p:blipFill>
          <a:blip r:embed="rId6"/>
          <a:srcRect t="10754"/>
          <a:stretch>
            <a:fillRect/>
          </a:stretch>
        </p:blipFill>
        <p:spPr>
          <a:xfrm>
            <a:off x="8476200" y="0"/>
            <a:ext cx="589680" cy="1017000"/>
          </a:xfrm>
          <a:prstGeom prst="rect">
            <a:avLst/>
          </a:prstGeom>
          <a:ln w="0">
            <a:noFill/>
          </a:ln>
        </p:spPr>
      </p:pic>
      <p:pic>
        <p:nvPicPr>
          <p:cNvPr id="82"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left)">
                                      <p:cBhvr additive="repl">
                                        <p:cTn id="7" dur="500"/>
                                        <p:tgtEl>
                                          <p:spTgt spid="78"/>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wipe(left)">
                                      <p:cBhvr additive="repl">
                                        <p:cTn id="10" dur="500"/>
                                        <p:tgtEl>
                                          <p:spTgt spid="79"/>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wipe(left)">
                                      <p:cBhvr additive="repl">
                                        <p:cTn id="13" dur="500"/>
                                        <p:tgtEl>
                                          <p:spTgt spid="80"/>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left)">
                                      <p:cBhvr additive="repl">
                                        <p:cTn id="16" dur="500"/>
                                        <p:tgtEl>
                                          <p:spTgt spid="81"/>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left)">
                                      <p:cBhvr additive="repl">
                                        <p:cTn id="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3" name="图片 99"/>
          <p:cNvPicPr/>
          <p:nvPr/>
        </p:nvPicPr>
        <p:blipFill>
          <a:blip r:embed="rId3"/>
          <a:srcRect l="19237" t="-13998" b="0"/>
          <a:stretch>
            <a:fillRect/>
          </a:stretch>
        </p:blipFill>
        <p:spPr>
          <a:xfrm>
            <a:off x="0" y="234000"/>
            <a:ext cx="866880" cy="1988280"/>
          </a:xfrm>
          <a:prstGeom prst="rect">
            <a:avLst/>
          </a:prstGeom>
          <a:ln w="0">
            <a:noFill/>
          </a:ln>
        </p:spPr>
      </p:pic>
      <p:sp>
        <p:nvSpPr>
          <p:cNvPr id="84"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目录</a:t>
            </a:r>
            <a:endParaRPr lang="en-US" sz="3600" b="0" strike="noStrike" spc="-1">
              <a:solidFill>
                <a:schemeClr val="dk1"/>
              </a:solidFill>
              <a:latin typeface="Arial"/>
            </a:endParaRPr>
          </a:p>
        </p:txBody>
      </p:sp>
      <p:sp>
        <p:nvSpPr>
          <p:cNvPr id="85"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1</a:t>
            </a:r>
            <a:r>
              <a:rPr lang="zh-CN" sz="2400" b="0" strike="noStrike" spc="-1">
                <a:solidFill>
                  <a:schemeClr val="dk1"/>
                </a:solidFill>
                <a:latin typeface="微软雅黑"/>
                <a:ea typeface="微软雅黑"/>
              </a:rPr>
              <a:t>章  质检员岗位的重要性</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2</a:t>
            </a:r>
            <a:r>
              <a:rPr lang="zh-CN" sz="2400" b="0" strike="noStrike" spc="-1">
                <a:solidFill>
                  <a:schemeClr val="dk1"/>
                </a:solidFill>
                <a:latin typeface="微软雅黑"/>
                <a:ea typeface="微软雅黑"/>
              </a:rPr>
              <a:t>章  质检员的基本要求和技能</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3</a:t>
            </a:r>
            <a:r>
              <a:rPr lang="zh-CN" sz="2400" b="0" strike="noStrike" spc="-1">
                <a:solidFill>
                  <a:schemeClr val="dk1"/>
                </a:solidFill>
                <a:latin typeface="微软雅黑"/>
                <a:ea typeface="微软雅黑"/>
              </a:rPr>
              <a:t>章  质检员的操作规程和流程</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4</a:t>
            </a:r>
            <a:r>
              <a:rPr lang="zh-CN" sz="2400" b="0" strike="noStrike" spc="-1">
                <a:solidFill>
                  <a:schemeClr val="dk1"/>
                </a:solidFill>
                <a:latin typeface="微软雅黑"/>
                <a:ea typeface="微软雅黑"/>
              </a:rPr>
              <a:t>章  质检员的沟通技巧和应对策略</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5</a:t>
            </a:r>
            <a:r>
              <a:rPr lang="zh-CN" sz="2400" b="0" strike="noStrike" spc="-1">
                <a:solidFill>
                  <a:schemeClr val="dk1"/>
                </a:solidFill>
                <a:latin typeface="微软雅黑"/>
                <a:ea typeface="微软雅黑"/>
              </a:rPr>
              <a:t>章  质检员的风险预防和应急处理</a:t>
            </a:r>
            <a:endParaRPr lang="en-US" sz="2400" b="0" strike="noStrike" spc="-1">
              <a:solidFill>
                <a:srgbClr val="000000"/>
              </a:solidFill>
              <a:latin typeface="Arial"/>
            </a:endParaRPr>
          </a:p>
          <a:p>
            <a:pPr defTabSz="914400">
              <a:lnSpc>
                <a:spcPct val="100000"/>
              </a:lnSpc>
            </a:pPr>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6</a:t>
            </a:r>
            <a:r>
              <a:rPr lang="zh-CN" sz="2400" b="0" strike="noStrike" spc="-1">
                <a:solidFill>
                  <a:schemeClr val="dk1"/>
                </a:solidFill>
                <a:latin typeface="微软雅黑"/>
                <a:ea typeface="微软雅黑"/>
              </a:rPr>
              <a:t>章  质检员的总结与展望</a:t>
            </a:r>
            <a:endParaRPr lang="en-US" sz="2400" b="0" strike="noStrike" spc="-1">
              <a:solidFill>
                <a:srgbClr val="000000"/>
              </a:solidFill>
              <a:latin typeface="Arial"/>
            </a:endParaRPr>
          </a:p>
        </p:txBody>
      </p:sp>
      <p:pic>
        <p:nvPicPr>
          <p:cNvPr id="86" name="图片 100"/>
          <p:cNvPicPr/>
          <p:nvPr/>
        </p:nvPicPr>
        <p:blipFill>
          <a:blip r:embed="rId4"/>
          <a:srcRect l="55284"/>
          <a:stretch>
            <a:fillRect/>
          </a:stretch>
        </p:blipFill>
        <p:spPr>
          <a:xfrm>
            <a:off x="0" y="1634400"/>
            <a:ext cx="439920" cy="1176120"/>
          </a:xfrm>
          <a:prstGeom prst="rect">
            <a:avLst/>
          </a:prstGeom>
          <a:ln w="0">
            <a:noFill/>
          </a:ln>
        </p:spPr>
      </p:pic>
      <p:pic>
        <p:nvPicPr>
          <p:cNvPr id="87" name="图片 97"/>
          <p:cNvPicPr/>
          <p:nvPr/>
        </p:nvPicPr>
        <p:blipFill>
          <a:blip r:embed="rId5"/>
          <a:srcRect t="23379" r="-3045"/>
          <a:stretch>
            <a:fillRect/>
          </a:stretch>
        </p:blipFill>
        <p:spPr>
          <a:xfrm>
            <a:off x="8933040" y="0"/>
            <a:ext cx="1378440" cy="1427400"/>
          </a:xfrm>
          <a:prstGeom prst="rect">
            <a:avLst/>
          </a:prstGeom>
          <a:ln w="0">
            <a:noFill/>
          </a:ln>
        </p:spPr>
      </p:pic>
      <p:pic>
        <p:nvPicPr>
          <p:cNvPr id="88" name="图片 98"/>
          <p:cNvPicPr/>
          <p:nvPr/>
        </p:nvPicPr>
        <p:blipFill>
          <a:blip r:embed="rId6"/>
          <a:srcRect t="10754"/>
          <a:stretch>
            <a:fillRect/>
          </a:stretch>
        </p:blipFill>
        <p:spPr>
          <a:xfrm>
            <a:off x="8476200" y="0"/>
            <a:ext cx="589680" cy="1017000"/>
          </a:xfrm>
          <a:prstGeom prst="rect">
            <a:avLst/>
          </a:prstGeom>
          <a:ln w="0">
            <a:noFill/>
          </a:ln>
        </p:spPr>
      </p:pic>
      <p:pic>
        <p:nvPicPr>
          <p:cNvPr id="89" name="图片 101"/>
          <p:cNvPicPr/>
          <p:nvPr/>
        </p:nvPicPr>
        <p:blipFill>
          <a:blip r:embed="rId7"/>
          <a:srcRect l="-17859" t="39048" r="3094" b="4844"/>
          <a:stretch>
            <a:fillRect/>
          </a:stretch>
        </p:blipFill>
        <p:spPr>
          <a:xfrm>
            <a:off x="10496520" y="0"/>
            <a:ext cx="1695240" cy="1244520"/>
          </a:xfrm>
          <a:prstGeom prst="rect">
            <a:avLst/>
          </a:prstGeom>
          <a:ln w="0">
            <a:noFill/>
          </a:ln>
        </p:spPr>
      </p:pic>
      <p:grpSp>
        <p:nvGrpSpPr>
          <p:cNvPr id="90" name="组合 109"/>
          <p:cNvGrpSpPr/>
          <p:nvPr/>
        </p:nvGrpSpPr>
        <p:grpSpPr>
          <a:xfrm>
            <a:off x="0" y="6624000"/>
            <a:ext cx="12191760" cy="0"/>
            <a:chOff x="0" y="6624000"/>
            <a:chExt cx="12191760" cy="0"/>
          </a:xfrm>
        </p:grpSpPr>
        <p:cxnSp>
          <p:nvCxnSpPr>
            <p:cNvPr id="91" name="直接连接符 103"/>
            <p:cNvCxnSpPr/>
            <p:nvPr/>
          </p:nvCxnSpPr>
          <p:spPr>
            <a:xfrm>
              <a:off x="0" y="6624000"/>
              <a:ext cx="12192120" cy="360"/>
            </a:xfrm>
            <a:prstGeom prst="straightConnector1">
              <a:avLst/>
            </a:prstGeom>
            <a:ln w="38100">
              <a:solidFill>
                <a:srgbClr val="4874CB"/>
              </a:solidFill>
            </a:ln>
          </p:spPr>
        </p:cxnSp>
        <p:cxnSp>
          <p:nvCxnSpPr>
            <p:cNvPr id="92" name="直接连接符 106"/>
            <p:cNvCxnSpPr/>
            <p:nvPr/>
          </p:nvCxnSpPr>
          <p:spPr>
            <a:xfrm>
              <a:off x="9756000" y="6624000"/>
              <a:ext cx="2139480" cy="360"/>
            </a:xfrm>
            <a:prstGeom prst="straightConnector1">
              <a:avLst/>
            </a:prstGeom>
            <a:ln w="76200">
              <a:solidFill>
                <a:srgbClr val="4874CB"/>
              </a:solidFill>
            </a:ln>
          </p:spPr>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additive="repl">
                                        <p:cTn id="7" dur="500"/>
                                        <p:tgtEl>
                                          <p:spTgt spid="87"/>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wipe(left)">
                                      <p:cBhvr additive="repl">
                                        <p:cTn id="10" dur="500"/>
                                        <p:tgtEl>
                                          <p:spTgt spid="88"/>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wipe(left)">
                                      <p:cBhvr additive="repl">
                                        <p:cTn id="13" dur="500"/>
                                        <p:tgtEl>
                                          <p:spTgt spid="83"/>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wipe(left)">
                                      <p:cBhvr additive="repl">
                                        <p:cTn id="16" dur="500"/>
                                        <p:tgtEl>
                                          <p:spTgt spid="86"/>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left)">
                                      <p:cBhvr additive="repl">
                                        <p:cTn id="1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3" name="图片 12"/>
          <p:cNvPicPr/>
          <p:nvPr/>
        </p:nvPicPr>
        <p:blipFill>
          <a:blip r:embed="rId3"/>
          <a:stretch>
            <a:fillRect/>
          </a:stretch>
        </p:blipFill>
        <p:spPr>
          <a:xfrm rot="6156000">
            <a:off x="11461320" y="-1101240"/>
            <a:ext cx="1066320" cy="1733040"/>
          </a:xfrm>
          <a:prstGeom prst="rect">
            <a:avLst/>
          </a:prstGeom>
          <a:ln w="0">
            <a:noFill/>
          </a:ln>
        </p:spPr>
      </p:pic>
      <p:pic>
        <p:nvPicPr>
          <p:cNvPr id="94" name="图片 22"/>
          <p:cNvPicPr/>
          <p:nvPr/>
        </p:nvPicPr>
        <p:blipFill>
          <a:blip r:embed="rId4"/>
          <a:stretch>
            <a:fillRect/>
          </a:stretch>
        </p:blipFill>
        <p:spPr>
          <a:xfrm rot="3960600">
            <a:off x="11266560" y="-218880"/>
            <a:ext cx="961560" cy="2219040"/>
          </a:xfrm>
          <a:prstGeom prst="rect">
            <a:avLst/>
          </a:prstGeom>
          <a:ln w="0">
            <a:noFill/>
          </a:ln>
        </p:spPr>
      </p:pic>
      <p:pic>
        <p:nvPicPr>
          <p:cNvPr id="95" name="图片 4"/>
          <p:cNvPicPr/>
          <p:nvPr/>
        </p:nvPicPr>
        <p:blipFill>
          <a:blip r:embed="rId5"/>
          <a:srcRect t="5443" r="7326"/>
          <a:stretch>
            <a:fillRect/>
          </a:stretch>
        </p:blipFill>
        <p:spPr>
          <a:xfrm rot="10800000">
            <a:off x="360" y="780120"/>
            <a:ext cx="4939560" cy="6077880"/>
          </a:xfrm>
          <a:prstGeom prst="rect">
            <a:avLst/>
          </a:prstGeom>
          <a:ln w="0">
            <a:noFill/>
          </a:ln>
        </p:spPr>
      </p:pic>
      <p:pic>
        <p:nvPicPr>
          <p:cNvPr id="96" name="图片 14"/>
          <p:cNvPicPr/>
          <p:nvPr/>
        </p:nvPicPr>
        <p:blipFill>
          <a:blip r:embed="rId6"/>
          <a:stretch>
            <a:fillRect/>
          </a:stretch>
        </p:blipFill>
        <p:spPr>
          <a:xfrm>
            <a:off x="11670480" y="474840"/>
            <a:ext cx="1584000" cy="2206080"/>
          </a:xfrm>
          <a:prstGeom prst="rect">
            <a:avLst/>
          </a:prstGeom>
          <a:ln w="0">
            <a:noFill/>
          </a:ln>
        </p:spPr>
      </p:pic>
      <p:pic>
        <p:nvPicPr>
          <p:cNvPr id="97" name="图片 18"/>
          <p:cNvPicPr/>
          <p:nvPr/>
        </p:nvPicPr>
        <p:blipFill>
          <a:blip r:embed="rId7"/>
          <a:stretch>
            <a:fillRect/>
          </a:stretch>
        </p:blipFill>
        <p:spPr>
          <a:xfrm rot="19285800">
            <a:off x="11289600" y="968760"/>
            <a:ext cx="914400" cy="552960"/>
          </a:xfrm>
          <a:prstGeom prst="rect">
            <a:avLst/>
          </a:prstGeom>
          <a:ln w="0">
            <a:noFill/>
          </a:ln>
        </p:spPr>
      </p:pic>
      <p:pic>
        <p:nvPicPr>
          <p:cNvPr id="98" name="图片 20"/>
          <p:cNvPicPr/>
          <p:nvPr/>
        </p:nvPicPr>
        <p:blipFill>
          <a:blip r:embed="rId8"/>
          <a:stretch>
            <a:fillRect/>
          </a:stretch>
        </p:blipFill>
        <p:spPr>
          <a:xfrm>
            <a:off x="-135360" y="-385920"/>
            <a:ext cx="1076040" cy="1285560"/>
          </a:xfrm>
          <a:prstGeom prst="rect">
            <a:avLst/>
          </a:prstGeom>
          <a:ln w="0">
            <a:noFill/>
          </a:ln>
        </p:spPr>
      </p:pic>
      <p:sp>
        <p:nvSpPr>
          <p:cNvPr id="9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100"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1</a:t>
            </a:r>
            <a:r>
              <a:rPr lang="zh-CN" sz="3600" b="1" strike="noStrike" spc="299">
                <a:solidFill>
                  <a:schemeClr val="dk1"/>
                </a:solidFill>
                <a:latin typeface="Arial"/>
                <a:ea typeface="微软雅黑"/>
              </a:rPr>
              <a:t>章 质检员岗位的重要性</a:t>
            </a:r>
            <a:endParaRPr lang="en-US" sz="3600" b="0" strike="noStrike" spc="-1">
              <a:solidFill>
                <a:schemeClr val="dk1"/>
              </a:solidFill>
              <a:latin typeface="Arial"/>
            </a:endParaRPr>
          </a:p>
        </p:txBody>
      </p:sp>
      <p:sp>
        <p:nvSpPr>
          <p:cNvPr id="10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了解质检员岗位的定义和职责</a:t>
            </a:r>
            <a:endParaRPr lang="en-US" sz="3600" b="0" strike="noStrike" spc="-1">
              <a:solidFill>
                <a:schemeClr val="dk1"/>
              </a:solidFill>
              <a:latin typeface="Arial"/>
            </a:endParaRPr>
          </a:p>
        </p:txBody>
      </p:sp>
      <p:sp>
        <p:nvSpPr>
          <p:cNvPr id="103"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确保产品质量</a:t>
            </a:r>
            <a:endParaRPr lang="en-US" sz="1600" b="0" strike="noStrike" spc="-1">
              <a:solidFill>
                <a:srgbClr val="000000"/>
              </a:solidFill>
              <a:latin typeface="Arial"/>
            </a:endParaRPr>
          </a:p>
        </p:txBody>
      </p:sp>
      <p:sp>
        <p:nvSpPr>
          <p:cNvPr id="104"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质检员在生产过程中扮演着重要的角色</a:t>
            </a:r>
            <a:endParaRPr lang="en-US" sz="2000" b="0" strike="noStrike" spc="-1">
              <a:solidFill>
                <a:srgbClr val="000000"/>
              </a:solidFill>
              <a:latin typeface="Arial"/>
            </a:endParaRPr>
          </a:p>
        </p:txBody>
      </p:sp>
      <p:sp>
        <p:nvSpPr>
          <p:cNvPr id="105"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106"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107"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08"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09"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110"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细心、认真、责任心</a:t>
            </a:r>
            <a:endParaRPr lang="en-US" sz="1600" b="0" strike="noStrike" spc="-1">
              <a:solidFill>
                <a:srgbClr val="000000"/>
              </a:solidFill>
              <a:latin typeface="Arial"/>
            </a:endParaRPr>
          </a:p>
        </p:txBody>
      </p:sp>
      <p:sp>
        <p:nvSpPr>
          <p:cNvPr id="111"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质检员需要具备怎样的能力和素质</a:t>
            </a:r>
            <a:endParaRPr lang="en-US" sz="2000" b="0" strike="noStrike" spc="-1">
              <a:solidFill>
                <a:srgbClr val="000000"/>
              </a:solidFill>
              <a:latin typeface="Arial"/>
            </a:endParaRPr>
          </a:p>
        </p:txBody>
      </p:sp>
      <p:pic>
        <p:nvPicPr>
          <p:cNvPr id="112" name="图片 4"/>
          <p:cNvPicPr/>
          <p:nvPr/>
        </p:nvPicPr>
        <p:blipFill>
          <a:blip r:embed="rId2"/>
          <a:stretch>
            <a:fillRect/>
          </a:stretch>
        </p:blipFill>
        <p:spPr>
          <a:xfrm>
            <a:off x="6135480" y="1175400"/>
            <a:ext cx="5381640" cy="5381640"/>
          </a:xfrm>
          <a:prstGeom prst="rect">
            <a:avLst/>
          </a:prstGeom>
          <a:ln w="0">
            <a:noFill/>
          </a:ln>
        </p:spPr>
      </p:pic>
      <p:pic>
        <p:nvPicPr>
          <p:cNvPr id="113" name="图片 22"/>
          <p:cNvPicPr/>
          <p:nvPr/>
        </p:nvPicPr>
        <p:blipFill>
          <a:blip r:embed="rId3"/>
          <a:srcRect l="19237" t="10197"/>
          <a:stretch>
            <a:fillRect/>
          </a:stretch>
        </p:blipFill>
        <p:spPr>
          <a:xfrm>
            <a:off x="0" y="0"/>
            <a:ext cx="514440" cy="929880"/>
          </a:xfrm>
          <a:prstGeom prst="rect">
            <a:avLst/>
          </a:prstGeom>
          <a:ln w="0">
            <a:noFill/>
          </a:ln>
        </p:spPr>
      </p:pic>
      <p:pic>
        <p:nvPicPr>
          <p:cNvPr id="114" name="图片 23"/>
          <p:cNvPicPr/>
          <p:nvPr/>
        </p:nvPicPr>
        <p:blipFill>
          <a:blip r:embed="rId4"/>
          <a:srcRect l="55284"/>
          <a:stretch>
            <a:fillRect/>
          </a:stretch>
        </p:blipFill>
        <p:spPr>
          <a:xfrm>
            <a:off x="0" y="625680"/>
            <a:ext cx="426600" cy="1140840"/>
          </a:xfrm>
          <a:prstGeom prst="rect">
            <a:avLst/>
          </a:prstGeom>
          <a:ln w="0">
            <a:noFill/>
          </a:ln>
        </p:spPr>
      </p:pic>
      <p:pic>
        <p:nvPicPr>
          <p:cNvPr id="115" name="图片 7"/>
          <p:cNvPicPr/>
          <p:nvPr/>
        </p:nvPicPr>
        <p:blipFill>
          <a:blip r:embed="rId5"/>
          <a:srcRect t="23379" r="-3045"/>
          <a:stretch>
            <a:fillRect/>
          </a:stretch>
        </p:blipFill>
        <p:spPr>
          <a:xfrm>
            <a:off x="8933040" y="0"/>
            <a:ext cx="1378440" cy="1427400"/>
          </a:xfrm>
          <a:prstGeom prst="rect">
            <a:avLst/>
          </a:prstGeom>
          <a:ln w="0">
            <a:noFill/>
          </a:ln>
        </p:spPr>
      </p:pic>
      <p:pic>
        <p:nvPicPr>
          <p:cNvPr id="116" name="图片 6"/>
          <p:cNvPicPr/>
          <p:nvPr/>
        </p:nvPicPr>
        <p:blipFill>
          <a:blip r:embed="rId6"/>
          <a:srcRect t="10754"/>
          <a:stretch>
            <a:fillRect/>
          </a:stretch>
        </p:blipFill>
        <p:spPr>
          <a:xfrm>
            <a:off x="8476200" y="0"/>
            <a:ext cx="589680" cy="1017000"/>
          </a:xfrm>
          <a:prstGeom prst="rect">
            <a:avLst/>
          </a:prstGeom>
          <a:ln w="0">
            <a:noFill/>
          </a:ln>
        </p:spPr>
      </p:pic>
      <p:pic>
        <p:nvPicPr>
          <p:cNvPr id="117"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wipe(left)">
                                      <p:cBhvr additive="repl">
                                        <p:cTn id="7" dur="500"/>
                                        <p:tgtEl>
                                          <p:spTgt spid="113"/>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114"/>
                                        </p:tgtEl>
                                        <p:attrNameLst>
                                          <p:attrName>style.visibility</p:attrName>
                                        </p:attrNameLst>
                                      </p:cBhvr>
                                      <p:to>
                                        <p:strVal val="visible"/>
                                      </p:to>
                                    </p:set>
                                    <p:animEffect transition="in" filter="wipe(left)">
                                      <p:cBhvr additive="repl">
                                        <p:cTn id="10" dur="500"/>
                                        <p:tgtEl>
                                          <p:spTgt spid="114"/>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left)">
                                      <p:cBhvr additive="repl">
                                        <p:cTn id="13" dur="500"/>
                                        <p:tgtEl>
                                          <p:spTgt spid="115"/>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left)">
                                      <p:cBhvr additive="repl">
                                        <p:cTn id="16" dur="500"/>
                                        <p:tgtEl>
                                          <p:spTgt spid="116"/>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wipe(left)">
                                      <p:cBhvr additive="repl">
                                        <p:cTn id="19"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18" name="组合 26"/>
          <p:cNvGrpSpPr/>
          <p:nvPr/>
        </p:nvGrpSpPr>
        <p:grpSpPr>
          <a:xfrm>
            <a:off x="360" y="0"/>
            <a:ext cx="12191040" cy="6858000"/>
            <a:chOff x="360" y="0"/>
            <a:chExt cx="12191040" cy="6858000"/>
          </a:xfrm>
        </p:grpSpPr>
        <p:pic>
          <p:nvPicPr>
            <p:cNvPr id="119"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120"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12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22"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工作内容</a:t>
            </a:r>
            <a:endParaRPr lang="en-US" sz="1800" b="0" strike="noStrike" spc="-1">
              <a:solidFill>
                <a:srgbClr val="000000"/>
              </a:solidFill>
              <a:latin typeface="Arial"/>
            </a:endParaRPr>
          </a:p>
        </p:txBody>
      </p:sp>
      <p:sp>
        <p:nvSpPr>
          <p:cNvPr id="123"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质量检测</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数据记录</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问题反馈</a:t>
            </a:r>
            <a:endParaRPr lang="en-US" sz="1400" b="0" strike="noStrike" spc="-1">
              <a:solidFill>
                <a:srgbClr val="000000"/>
              </a:solidFill>
              <a:latin typeface="Arial"/>
            </a:endParaRPr>
          </a:p>
        </p:txBody>
      </p:sp>
      <p:sp>
        <p:nvSpPr>
          <p:cNvPr id="12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25"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126"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12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28"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129"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130"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质检员的工作环境和工作内容</a:t>
            </a:r>
            <a:endParaRPr lang="en-US" sz="3600" b="0" strike="noStrike" spc="-1">
              <a:solidFill>
                <a:schemeClr val="dk1"/>
              </a:solidFill>
              <a:latin typeface="Arial"/>
            </a:endParaRPr>
          </a:p>
        </p:txBody>
      </p:sp>
      <p:sp>
        <p:nvSpPr>
          <p:cNvPr id="13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32"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工作环境</a:t>
            </a:r>
            <a:endParaRPr lang="en-US" sz="1800" b="0" strike="noStrike" spc="-1">
              <a:solidFill>
                <a:srgbClr val="000000"/>
              </a:solidFill>
              <a:latin typeface="Arial"/>
            </a:endParaRPr>
          </a:p>
        </p:txBody>
      </p:sp>
      <p:sp>
        <p:nvSpPr>
          <p:cNvPr id="133"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dk1"/>
                </a:solidFill>
                <a:latin typeface="微软雅黑"/>
                <a:ea typeface="微软雅黑"/>
              </a:rPr>
              <a:t>生产线上</a:t>
            </a:r>
            <a:endParaRPr lang="en-US" sz="14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34" name="组合 26"/>
          <p:cNvGrpSpPr/>
          <p:nvPr/>
        </p:nvGrpSpPr>
        <p:grpSpPr>
          <a:xfrm>
            <a:off x="360" y="0"/>
            <a:ext cx="12191040" cy="6858000"/>
            <a:chOff x="360" y="0"/>
            <a:chExt cx="12191040" cy="6858000"/>
          </a:xfrm>
        </p:grpSpPr>
        <p:pic>
          <p:nvPicPr>
            <p:cNvPr id="135"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136"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137"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质检员岗位的职责和任务</a:t>
            </a:r>
            <a:endParaRPr lang="en-US" sz="3600" b="0" strike="noStrike" spc="-1">
              <a:solidFill>
                <a:schemeClr val="dk1"/>
              </a:solidFill>
              <a:latin typeface="Arial"/>
            </a:endParaRPr>
          </a:p>
        </p:txBody>
      </p:sp>
      <p:sp>
        <p:nvSpPr>
          <p:cNvPr id="138"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确保产品合格</a:t>
            </a:r>
            <a:endParaRPr lang="en-US" sz="1600" b="0" strike="noStrike" spc="-1">
              <a:solidFill>
                <a:srgbClr val="000000"/>
              </a:solidFill>
              <a:latin typeface="Arial"/>
            </a:endParaRPr>
          </a:p>
        </p:txBody>
      </p:sp>
      <p:sp>
        <p:nvSpPr>
          <p:cNvPr id="139"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质量检测和评估</a:t>
            </a:r>
            <a:endParaRPr lang="en-US" sz="2000" b="0" strike="noStrike" spc="-1">
              <a:solidFill>
                <a:srgbClr val="000000"/>
              </a:solidFill>
              <a:latin typeface="Arial"/>
            </a:endParaRPr>
          </a:p>
        </p:txBody>
      </p:sp>
      <p:sp>
        <p:nvSpPr>
          <p:cNvPr id="140"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提出改进建议</a:t>
            </a:r>
            <a:endParaRPr lang="en-US" sz="1600" b="0" strike="noStrike" spc="-1">
              <a:solidFill>
                <a:srgbClr val="000000"/>
              </a:solidFill>
              <a:latin typeface="Arial"/>
            </a:endParaRPr>
          </a:p>
        </p:txBody>
      </p:sp>
      <p:sp>
        <p:nvSpPr>
          <p:cNvPr id="141"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及时发现问题</a:t>
            </a:r>
            <a:endParaRPr lang="en-US" sz="2000" b="0" strike="noStrike" spc="-1">
              <a:solidFill>
                <a:srgbClr val="000000"/>
              </a:solidFill>
              <a:latin typeface="Arial"/>
            </a:endParaRPr>
          </a:p>
        </p:txBody>
      </p:sp>
      <p:sp>
        <p:nvSpPr>
          <p:cNvPr id="142"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43"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44"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45"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7"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质检员的重要性和影响</a:t>
            </a:r>
            <a:endParaRPr lang="en-US" sz="2800" b="0" strike="noStrike" spc="-1">
              <a:solidFill>
                <a:srgbClr val="000000"/>
              </a:solidFill>
              <a:latin typeface="Arial"/>
            </a:endParaRPr>
          </a:p>
        </p:txBody>
      </p:sp>
      <p:sp>
        <p:nvSpPr>
          <p:cNvPr id="148"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质检员的工作直接关系到产品质量，影响着企业的声誉和市场竞争力，是保障产品质量的守护者。</a:t>
            </a:r>
            <a:endParaRPr lang="en-US" sz="1800" b="0" strike="noStrike" spc="-1">
              <a:solidFill>
                <a:srgbClr val="000000"/>
              </a:solidFill>
              <a:latin typeface="Arial"/>
            </a:endParaRPr>
          </a:p>
        </p:txBody>
      </p:sp>
      <p:sp>
        <p:nvSpPr>
          <p:cNvPr id="14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150" name="图片 4"/>
          <p:cNvPicPr/>
          <p:nvPr/>
        </p:nvPicPr>
        <p:blipFill>
          <a:blip r:embed="rId2"/>
          <a:stretch>
            <a:fillRect/>
          </a:stretch>
        </p:blipFill>
        <p:spPr>
          <a:xfrm>
            <a:off x="510840" y="700560"/>
            <a:ext cx="5381640" cy="5381640"/>
          </a:xfrm>
          <a:prstGeom prst="rect">
            <a:avLst/>
          </a:prstGeom>
          <a:ln w="0">
            <a:noFill/>
          </a:ln>
        </p:spPr>
      </p:pic>
      <p:pic>
        <p:nvPicPr>
          <p:cNvPr id="151" name="图片 22"/>
          <p:cNvPicPr/>
          <p:nvPr/>
        </p:nvPicPr>
        <p:blipFill>
          <a:blip r:embed="rId3"/>
          <a:srcRect l="19237" t="10197"/>
          <a:stretch>
            <a:fillRect/>
          </a:stretch>
        </p:blipFill>
        <p:spPr>
          <a:xfrm>
            <a:off x="0" y="0"/>
            <a:ext cx="514440" cy="929880"/>
          </a:xfrm>
          <a:prstGeom prst="rect">
            <a:avLst/>
          </a:prstGeom>
          <a:ln w="0">
            <a:noFill/>
          </a:ln>
        </p:spPr>
      </p:pic>
      <p:pic>
        <p:nvPicPr>
          <p:cNvPr id="152" name="图片 23"/>
          <p:cNvPicPr/>
          <p:nvPr/>
        </p:nvPicPr>
        <p:blipFill>
          <a:blip r:embed="rId4"/>
          <a:srcRect l="55284"/>
          <a:stretch>
            <a:fillRect/>
          </a:stretch>
        </p:blipFill>
        <p:spPr>
          <a:xfrm>
            <a:off x="0" y="625680"/>
            <a:ext cx="426600" cy="1140840"/>
          </a:xfrm>
          <a:prstGeom prst="rect">
            <a:avLst/>
          </a:prstGeom>
          <a:ln w="0">
            <a:noFill/>
          </a:ln>
        </p:spPr>
      </p:pic>
      <p:pic>
        <p:nvPicPr>
          <p:cNvPr id="153" name="图片 7"/>
          <p:cNvPicPr/>
          <p:nvPr/>
        </p:nvPicPr>
        <p:blipFill>
          <a:blip r:embed="rId5"/>
          <a:srcRect t="23379" r="-3045"/>
          <a:stretch>
            <a:fillRect/>
          </a:stretch>
        </p:blipFill>
        <p:spPr>
          <a:xfrm>
            <a:off x="8933040" y="0"/>
            <a:ext cx="1378440" cy="1427400"/>
          </a:xfrm>
          <a:prstGeom prst="rect">
            <a:avLst/>
          </a:prstGeom>
          <a:ln w="0">
            <a:noFill/>
          </a:ln>
        </p:spPr>
      </p:pic>
      <p:pic>
        <p:nvPicPr>
          <p:cNvPr id="154" name="图片 2"/>
          <p:cNvPicPr/>
          <p:nvPr/>
        </p:nvPicPr>
        <p:blipFill>
          <a:blip r:embed="rId6"/>
          <a:srcRect t="10754"/>
          <a:stretch>
            <a:fillRect/>
          </a:stretch>
        </p:blipFill>
        <p:spPr>
          <a:xfrm>
            <a:off x="8476200" y="0"/>
            <a:ext cx="589680" cy="1017000"/>
          </a:xfrm>
          <a:prstGeom prst="rect">
            <a:avLst/>
          </a:prstGeom>
          <a:ln w="0">
            <a:noFill/>
          </a:ln>
        </p:spPr>
      </p:pic>
      <p:pic>
        <p:nvPicPr>
          <p:cNvPr id="155"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additive="repl">
                                        <p:cTn id="7" dur="500"/>
                                        <p:tgtEl>
                                          <p:spTgt spid="151"/>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152"/>
                                        </p:tgtEl>
                                        <p:attrNameLst>
                                          <p:attrName>style.visibility</p:attrName>
                                        </p:attrNameLst>
                                      </p:cBhvr>
                                      <p:to>
                                        <p:strVal val="visible"/>
                                      </p:to>
                                    </p:set>
                                    <p:animEffect transition="in" filter="wipe(left)">
                                      <p:cBhvr additive="repl">
                                        <p:cTn id="10" dur="500"/>
                                        <p:tgtEl>
                                          <p:spTgt spid="152"/>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153"/>
                                        </p:tgtEl>
                                        <p:attrNameLst>
                                          <p:attrName>style.visibility</p:attrName>
                                        </p:attrNameLst>
                                      </p:cBhvr>
                                      <p:to>
                                        <p:strVal val="visible"/>
                                      </p:to>
                                    </p:set>
                                    <p:animEffect transition="in" filter="wipe(left)">
                                      <p:cBhvr additive="repl">
                                        <p:cTn id="13" dur="500"/>
                                        <p:tgtEl>
                                          <p:spTgt spid="153"/>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154"/>
                                        </p:tgtEl>
                                        <p:attrNameLst>
                                          <p:attrName>style.visibility</p:attrName>
                                        </p:attrNameLst>
                                      </p:cBhvr>
                                      <p:to>
                                        <p:strVal val="visible"/>
                                      </p:to>
                                    </p:set>
                                    <p:animEffect transition="in" filter="wipe(left)">
                                      <p:cBhvr additive="repl">
                                        <p:cTn id="16" dur="500"/>
                                        <p:tgtEl>
                                          <p:spTgt spid="154"/>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155"/>
                                        </p:tgtEl>
                                        <p:attrNameLst>
                                          <p:attrName>style.visibility</p:attrName>
                                        </p:attrNameLst>
                                      </p:cBhvr>
                                      <p:to>
                                        <p:strVal val="visible"/>
                                      </p:to>
                                    </p:set>
                                    <p:animEffect transition="in" filter="wipe(left)">
                                      <p:cBhvr additive="repl">
                                        <p:cTn id="19"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56" name="图片 12"/>
          <p:cNvPicPr/>
          <p:nvPr/>
        </p:nvPicPr>
        <p:blipFill>
          <a:blip r:embed="rId3"/>
          <a:stretch>
            <a:fillRect/>
          </a:stretch>
        </p:blipFill>
        <p:spPr>
          <a:xfrm rot="6156000">
            <a:off x="11461320" y="-1101240"/>
            <a:ext cx="1066320" cy="1733040"/>
          </a:xfrm>
          <a:prstGeom prst="rect">
            <a:avLst/>
          </a:prstGeom>
          <a:ln w="0">
            <a:noFill/>
          </a:ln>
        </p:spPr>
      </p:pic>
      <p:pic>
        <p:nvPicPr>
          <p:cNvPr id="157" name="图片 22"/>
          <p:cNvPicPr/>
          <p:nvPr/>
        </p:nvPicPr>
        <p:blipFill>
          <a:blip r:embed="rId4"/>
          <a:stretch>
            <a:fillRect/>
          </a:stretch>
        </p:blipFill>
        <p:spPr>
          <a:xfrm rot="3960600">
            <a:off x="11266560" y="-218880"/>
            <a:ext cx="961560" cy="2219040"/>
          </a:xfrm>
          <a:prstGeom prst="rect">
            <a:avLst/>
          </a:prstGeom>
          <a:ln w="0">
            <a:noFill/>
          </a:ln>
        </p:spPr>
      </p:pic>
      <p:pic>
        <p:nvPicPr>
          <p:cNvPr id="158" name="图片 4"/>
          <p:cNvPicPr/>
          <p:nvPr/>
        </p:nvPicPr>
        <p:blipFill>
          <a:blip r:embed="rId5"/>
          <a:srcRect t="5443" r="7326"/>
          <a:stretch>
            <a:fillRect/>
          </a:stretch>
        </p:blipFill>
        <p:spPr>
          <a:xfrm rot="10800000">
            <a:off x="360" y="780120"/>
            <a:ext cx="4939560" cy="6077880"/>
          </a:xfrm>
          <a:prstGeom prst="rect">
            <a:avLst/>
          </a:prstGeom>
          <a:ln w="0">
            <a:noFill/>
          </a:ln>
        </p:spPr>
      </p:pic>
      <p:pic>
        <p:nvPicPr>
          <p:cNvPr id="159" name="图片 14"/>
          <p:cNvPicPr/>
          <p:nvPr/>
        </p:nvPicPr>
        <p:blipFill>
          <a:blip r:embed="rId6"/>
          <a:stretch>
            <a:fillRect/>
          </a:stretch>
        </p:blipFill>
        <p:spPr>
          <a:xfrm>
            <a:off x="11670480" y="474840"/>
            <a:ext cx="1584000" cy="2206080"/>
          </a:xfrm>
          <a:prstGeom prst="rect">
            <a:avLst/>
          </a:prstGeom>
          <a:ln w="0">
            <a:noFill/>
          </a:ln>
        </p:spPr>
      </p:pic>
      <p:pic>
        <p:nvPicPr>
          <p:cNvPr id="160" name="图片 18"/>
          <p:cNvPicPr/>
          <p:nvPr/>
        </p:nvPicPr>
        <p:blipFill>
          <a:blip r:embed="rId7"/>
          <a:stretch>
            <a:fillRect/>
          </a:stretch>
        </p:blipFill>
        <p:spPr>
          <a:xfrm rot="19285800">
            <a:off x="11289600" y="968760"/>
            <a:ext cx="914400" cy="552960"/>
          </a:xfrm>
          <a:prstGeom prst="rect">
            <a:avLst/>
          </a:prstGeom>
          <a:ln w="0">
            <a:noFill/>
          </a:ln>
        </p:spPr>
      </p:pic>
      <p:pic>
        <p:nvPicPr>
          <p:cNvPr id="161" name="图片 20"/>
          <p:cNvPicPr/>
          <p:nvPr/>
        </p:nvPicPr>
        <p:blipFill>
          <a:blip r:embed="rId8"/>
          <a:stretch>
            <a:fillRect/>
          </a:stretch>
        </p:blipFill>
        <p:spPr>
          <a:xfrm>
            <a:off x="-135360" y="-385920"/>
            <a:ext cx="1076040" cy="1285560"/>
          </a:xfrm>
          <a:prstGeom prst="rect">
            <a:avLst/>
          </a:prstGeom>
          <a:ln w="0">
            <a:noFill/>
          </a:ln>
        </p:spPr>
      </p:pic>
      <p:sp>
        <p:nvSpPr>
          <p:cNvPr id="162"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63"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2</a:t>
            </a:r>
            <a:r>
              <a:rPr lang="zh-CN" sz="3600" b="1" strike="noStrike" spc="299">
                <a:solidFill>
                  <a:schemeClr val="dk1"/>
                </a:solidFill>
                <a:latin typeface="Arial"/>
                <a:ea typeface="微软雅黑"/>
              </a:rPr>
              <a:t>章 质检员的基本要求和技能</a:t>
            </a:r>
            <a:endParaRPr lang="en-US" sz="3600" b="0" strike="noStrike" spc="-1">
              <a:solidFill>
                <a:schemeClr val="dk1"/>
              </a:solidFill>
              <a:latin typeface="Arial"/>
            </a:endParaRPr>
          </a:p>
        </p:txBody>
      </p:sp>
      <p:sp>
        <p:nvSpPr>
          <p:cNvPr id="164"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66"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质检员的基本要求</a:t>
            </a:r>
            <a:endParaRPr lang="en-US" sz="2800" b="0" strike="noStrike" spc="-1">
              <a:solidFill>
                <a:srgbClr val="000000"/>
              </a:solidFill>
              <a:latin typeface="Arial"/>
            </a:endParaRPr>
          </a:p>
        </p:txBody>
      </p:sp>
      <p:sp>
        <p:nvSpPr>
          <p:cNvPr id="167"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质检员需要具备熟悉产品质量标准、具备良好的观察力和细致性以及具备团队合作和沟通能力等基本要求。这些要求是质检员能够胜任工作的基础，也是保证产品质量的重要保障。</a:t>
            </a:r>
            <a:endParaRPr lang="en-US" sz="1800" b="0" strike="noStrike" spc="-1">
              <a:solidFill>
                <a:srgbClr val="000000"/>
              </a:solidFill>
              <a:latin typeface="Arial"/>
            </a:endParaRPr>
          </a:p>
        </p:txBody>
      </p:sp>
      <p:sp>
        <p:nvSpPr>
          <p:cNvPr id="16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169" name="图片 4"/>
          <p:cNvPicPr/>
          <p:nvPr/>
        </p:nvPicPr>
        <p:blipFill>
          <a:blip r:embed="rId2"/>
          <a:stretch>
            <a:fillRect/>
          </a:stretch>
        </p:blipFill>
        <p:spPr>
          <a:xfrm>
            <a:off x="510840" y="700560"/>
            <a:ext cx="5381640" cy="5381640"/>
          </a:xfrm>
          <a:prstGeom prst="rect">
            <a:avLst/>
          </a:prstGeom>
          <a:ln w="0">
            <a:noFill/>
          </a:ln>
        </p:spPr>
      </p:pic>
      <p:pic>
        <p:nvPicPr>
          <p:cNvPr id="170" name="图片 22"/>
          <p:cNvPicPr/>
          <p:nvPr/>
        </p:nvPicPr>
        <p:blipFill>
          <a:blip r:embed="rId3"/>
          <a:srcRect l="19237" t="10197"/>
          <a:stretch>
            <a:fillRect/>
          </a:stretch>
        </p:blipFill>
        <p:spPr>
          <a:xfrm>
            <a:off x="0" y="0"/>
            <a:ext cx="514440" cy="929880"/>
          </a:xfrm>
          <a:prstGeom prst="rect">
            <a:avLst/>
          </a:prstGeom>
          <a:ln w="0">
            <a:noFill/>
          </a:ln>
        </p:spPr>
      </p:pic>
      <p:pic>
        <p:nvPicPr>
          <p:cNvPr id="171" name="图片 23"/>
          <p:cNvPicPr/>
          <p:nvPr/>
        </p:nvPicPr>
        <p:blipFill>
          <a:blip r:embed="rId4"/>
          <a:srcRect l="55284"/>
          <a:stretch>
            <a:fillRect/>
          </a:stretch>
        </p:blipFill>
        <p:spPr>
          <a:xfrm>
            <a:off x="0" y="625680"/>
            <a:ext cx="426600" cy="1140840"/>
          </a:xfrm>
          <a:prstGeom prst="rect">
            <a:avLst/>
          </a:prstGeom>
          <a:ln w="0">
            <a:noFill/>
          </a:ln>
        </p:spPr>
      </p:pic>
      <p:pic>
        <p:nvPicPr>
          <p:cNvPr id="172" name="图片 7"/>
          <p:cNvPicPr/>
          <p:nvPr/>
        </p:nvPicPr>
        <p:blipFill>
          <a:blip r:embed="rId5"/>
          <a:srcRect t="23379" r="-3045"/>
          <a:stretch>
            <a:fillRect/>
          </a:stretch>
        </p:blipFill>
        <p:spPr>
          <a:xfrm>
            <a:off x="8933040" y="0"/>
            <a:ext cx="1378440" cy="1427400"/>
          </a:xfrm>
          <a:prstGeom prst="rect">
            <a:avLst/>
          </a:prstGeom>
          <a:ln w="0">
            <a:noFill/>
          </a:ln>
        </p:spPr>
      </p:pic>
      <p:pic>
        <p:nvPicPr>
          <p:cNvPr id="173" name="图片 2"/>
          <p:cNvPicPr/>
          <p:nvPr/>
        </p:nvPicPr>
        <p:blipFill>
          <a:blip r:embed="rId6"/>
          <a:srcRect t="10754"/>
          <a:stretch>
            <a:fillRect/>
          </a:stretch>
        </p:blipFill>
        <p:spPr>
          <a:xfrm>
            <a:off x="8476200" y="0"/>
            <a:ext cx="589680" cy="1017000"/>
          </a:xfrm>
          <a:prstGeom prst="rect">
            <a:avLst/>
          </a:prstGeom>
          <a:ln w="0">
            <a:noFill/>
          </a:ln>
        </p:spPr>
      </p:pic>
      <p:pic>
        <p:nvPicPr>
          <p:cNvPr id="174"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wipe(left)">
                                      <p:cBhvr additive="repl">
                                        <p:cTn id="7" dur="500"/>
                                        <p:tgtEl>
                                          <p:spTgt spid="170"/>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171"/>
                                        </p:tgtEl>
                                        <p:attrNameLst>
                                          <p:attrName>style.visibility</p:attrName>
                                        </p:attrNameLst>
                                      </p:cBhvr>
                                      <p:to>
                                        <p:strVal val="visible"/>
                                      </p:to>
                                    </p:set>
                                    <p:animEffect transition="in" filter="wipe(left)">
                                      <p:cBhvr additive="repl">
                                        <p:cTn id="10" dur="500"/>
                                        <p:tgtEl>
                                          <p:spTgt spid="171"/>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172"/>
                                        </p:tgtEl>
                                        <p:attrNameLst>
                                          <p:attrName>style.visibility</p:attrName>
                                        </p:attrNameLst>
                                      </p:cBhvr>
                                      <p:to>
                                        <p:strVal val="visible"/>
                                      </p:to>
                                    </p:set>
                                    <p:animEffect transition="in" filter="wipe(left)">
                                      <p:cBhvr additive="repl">
                                        <p:cTn id="13" dur="500"/>
                                        <p:tgtEl>
                                          <p:spTgt spid="172"/>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173"/>
                                        </p:tgtEl>
                                        <p:attrNameLst>
                                          <p:attrName>style.visibility</p:attrName>
                                        </p:attrNameLst>
                                      </p:cBhvr>
                                      <p:to>
                                        <p:strVal val="visible"/>
                                      </p:to>
                                    </p:set>
                                    <p:animEffect transition="in" filter="wipe(left)">
                                      <p:cBhvr additive="repl">
                                        <p:cTn id="16" dur="500"/>
                                        <p:tgtEl>
                                          <p:spTgt spid="173"/>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174"/>
                                        </p:tgtEl>
                                        <p:attrNameLst>
                                          <p:attrName>style.visibility</p:attrName>
                                        </p:attrNameLst>
                                      </p:cBhvr>
                                      <p:to>
                                        <p:strVal val="visible"/>
                                      </p:to>
                                    </p:set>
                                    <p:animEffect transition="in" filter="wipe(left)">
                                      <p:cBhvr additive="repl">
                                        <p:cTn id="1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75" name="组合 26"/>
          <p:cNvGrpSpPr/>
          <p:nvPr/>
        </p:nvGrpSpPr>
        <p:grpSpPr>
          <a:xfrm>
            <a:off x="360" y="0"/>
            <a:ext cx="12191040" cy="6858000"/>
            <a:chOff x="360" y="0"/>
            <a:chExt cx="12191040" cy="6858000"/>
          </a:xfrm>
        </p:grpSpPr>
        <p:pic>
          <p:nvPicPr>
            <p:cNvPr id="176"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177"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178"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质检员需要掌握的技能</a:t>
            </a:r>
            <a:endParaRPr lang="en-US" sz="3600" b="0" strike="noStrike" spc="-1">
              <a:solidFill>
                <a:schemeClr val="dk1"/>
              </a:solidFill>
              <a:latin typeface="Arial"/>
            </a:endParaRPr>
          </a:p>
        </p:txBody>
      </p:sp>
      <p:sp>
        <p:nvSpPr>
          <p:cNvPr id="179"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熟练使用各种检测设备和工具</a:t>
            </a:r>
            <a:endParaRPr lang="en-US" sz="1600" b="0" strike="noStrike" spc="-1">
              <a:solidFill>
                <a:srgbClr val="000000"/>
              </a:solidFill>
              <a:latin typeface="Arial"/>
            </a:endParaRPr>
          </a:p>
        </p:txBody>
      </p:sp>
      <p:sp>
        <p:nvSpPr>
          <p:cNvPr id="180"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熟悉质检工具和设备</a:t>
            </a:r>
            <a:endParaRPr lang="en-US" sz="2000" b="0" strike="noStrike" spc="-1">
              <a:solidFill>
                <a:srgbClr val="000000"/>
              </a:solidFill>
              <a:latin typeface="Arial"/>
            </a:endParaRPr>
          </a:p>
        </p:txBody>
      </p:sp>
      <p:sp>
        <p:nvSpPr>
          <p:cNvPr id="181"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分析数据，发现问题并解决</a:t>
            </a:r>
            <a:endParaRPr lang="en-US" sz="1600" b="0" strike="noStrike" spc="-1">
              <a:solidFill>
                <a:srgbClr val="000000"/>
              </a:solidFill>
              <a:latin typeface="Arial"/>
            </a:endParaRPr>
          </a:p>
        </p:txBody>
      </p:sp>
      <p:sp>
        <p:nvSpPr>
          <p:cNvPr id="182"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数据分析能力</a:t>
            </a:r>
            <a:endParaRPr lang="en-US" sz="2000" b="0" strike="noStrike" spc="-1">
              <a:solidFill>
                <a:srgbClr val="000000"/>
              </a:solidFill>
              <a:latin typeface="Arial"/>
            </a:endParaRPr>
          </a:p>
        </p:txBody>
      </p:sp>
      <p:sp>
        <p:nvSpPr>
          <p:cNvPr id="183"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快速反应，稳定处理突发情况</a:t>
            </a:r>
            <a:endParaRPr lang="en-US" sz="1600" b="0" strike="noStrike" spc="-1">
              <a:solidFill>
                <a:srgbClr val="000000"/>
              </a:solidFill>
              <a:latin typeface="Arial"/>
            </a:endParaRPr>
          </a:p>
        </p:txBody>
      </p:sp>
      <p:sp>
        <p:nvSpPr>
          <p:cNvPr id="184"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应急反应能力</a:t>
            </a:r>
            <a:endParaRPr lang="en-US" sz="2000" b="0" strike="noStrike" spc="-1">
              <a:solidFill>
                <a:srgbClr val="000000"/>
              </a:solidFill>
              <a:latin typeface="Arial"/>
            </a:endParaRPr>
          </a:p>
        </p:txBody>
      </p:sp>
      <p:sp>
        <p:nvSpPr>
          <p:cNvPr id="185"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86"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87" name="组合 26"/>
          <p:cNvGrpSpPr/>
          <p:nvPr/>
        </p:nvGrpSpPr>
        <p:grpSpPr>
          <a:xfrm>
            <a:off x="360" y="0"/>
            <a:ext cx="12191040" cy="6858000"/>
            <a:chOff x="360" y="0"/>
            <a:chExt cx="12191040" cy="6858000"/>
          </a:xfrm>
        </p:grpSpPr>
        <p:pic>
          <p:nvPicPr>
            <p:cNvPr id="188"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189"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190"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质检员的培训和发展机会</a:t>
            </a:r>
            <a:endParaRPr lang="en-US" sz="3600" b="0" strike="noStrike" spc="-1">
              <a:solidFill>
                <a:schemeClr val="dk1"/>
              </a:solidFill>
              <a:latin typeface="Arial"/>
            </a:endParaRPr>
          </a:p>
        </p:txBody>
      </p:sp>
      <p:sp>
        <p:nvSpPr>
          <p:cNvPr id="191"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不断提升专业知识和技能</a:t>
            </a:r>
            <a:endParaRPr lang="en-US" sz="1600" b="0" strike="noStrike" spc="-1">
              <a:solidFill>
                <a:srgbClr val="000000"/>
              </a:solidFill>
              <a:latin typeface="Arial"/>
            </a:endParaRPr>
          </a:p>
        </p:txBody>
      </p:sp>
      <p:sp>
        <p:nvSpPr>
          <p:cNvPr id="192"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参加培训课程</a:t>
            </a:r>
            <a:endParaRPr lang="en-US" sz="2000" b="0" strike="noStrike" spc="-1">
              <a:solidFill>
                <a:srgbClr val="000000"/>
              </a:solidFill>
              <a:latin typeface="Arial"/>
            </a:endParaRPr>
          </a:p>
        </p:txBody>
      </p:sp>
      <p:sp>
        <p:nvSpPr>
          <p:cNvPr id="193"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通过实践不断提高工作水平</a:t>
            </a:r>
            <a:endParaRPr lang="en-US" sz="1600" b="0" strike="noStrike" spc="-1">
              <a:solidFill>
                <a:srgbClr val="000000"/>
              </a:solidFill>
              <a:latin typeface="Arial"/>
            </a:endParaRPr>
          </a:p>
        </p:txBody>
      </p:sp>
      <p:sp>
        <p:nvSpPr>
          <p:cNvPr id="194"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经验积累</a:t>
            </a:r>
            <a:endParaRPr lang="en-US" sz="2000" b="0" strike="noStrike" spc="-1">
              <a:solidFill>
                <a:srgbClr val="000000"/>
              </a:solidFill>
              <a:latin typeface="Arial"/>
            </a:endParaRPr>
          </a:p>
        </p:txBody>
      </p:sp>
      <p:sp>
        <p:nvSpPr>
          <p:cNvPr id="195"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了解晋升机会和职业规划</a:t>
            </a:r>
            <a:endParaRPr lang="en-US" sz="1600" b="0" strike="noStrike" spc="-1">
              <a:solidFill>
                <a:srgbClr val="000000"/>
              </a:solidFill>
              <a:latin typeface="Arial"/>
            </a:endParaRPr>
          </a:p>
        </p:txBody>
      </p:sp>
      <p:sp>
        <p:nvSpPr>
          <p:cNvPr id="196"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职业发展路径</a:t>
            </a:r>
            <a:endParaRPr lang="en-US" sz="2000" b="0" strike="noStrike" spc="-1">
              <a:solidFill>
                <a:srgbClr val="000000"/>
              </a:solidFill>
              <a:latin typeface="Arial"/>
            </a:endParaRPr>
          </a:p>
        </p:txBody>
      </p:sp>
      <p:sp>
        <p:nvSpPr>
          <p:cNvPr id="197"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98"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99" name="组合 26"/>
          <p:cNvGrpSpPr/>
          <p:nvPr/>
        </p:nvGrpSpPr>
        <p:grpSpPr>
          <a:xfrm>
            <a:off x="360" y="0"/>
            <a:ext cx="12191040" cy="6858000"/>
            <a:chOff x="360" y="0"/>
            <a:chExt cx="12191040" cy="6858000"/>
          </a:xfrm>
        </p:grpSpPr>
        <p:pic>
          <p:nvPicPr>
            <p:cNvPr id="200"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201"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202"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质检员的职业道德和素养</a:t>
            </a:r>
            <a:endParaRPr lang="en-US" sz="3600" b="0" strike="noStrike" spc="-1">
              <a:solidFill>
                <a:schemeClr val="dk1"/>
              </a:solidFill>
              <a:latin typeface="Arial"/>
            </a:endParaRPr>
          </a:p>
        </p:txBody>
      </p:sp>
      <p:sp>
        <p:nvSpPr>
          <p:cNvPr id="203"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保持客观态度，不偏袒</a:t>
            </a:r>
            <a:endParaRPr lang="en-US" sz="1600" b="0" strike="noStrike" spc="-1">
              <a:solidFill>
                <a:srgbClr val="000000"/>
              </a:solidFill>
              <a:latin typeface="Arial"/>
            </a:endParaRPr>
          </a:p>
        </p:txBody>
      </p:sp>
      <p:sp>
        <p:nvSpPr>
          <p:cNvPr id="204"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客观公正</a:t>
            </a:r>
            <a:endParaRPr lang="en-US" sz="2000" b="0" strike="noStrike" spc="-1">
              <a:solidFill>
                <a:srgbClr val="000000"/>
              </a:solidFill>
              <a:latin typeface="Arial"/>
            </a:endParaRPr>
          </a:p>
        </p:txBody>
      </p:sp>
      <p:sp>
        <p:nvSpPr>
          <p:cNvPr id="205"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遵守职业准则，言行一致</a:t>
            </a:r>
            <a:endParaRPr lang="en-US" sz="1600" b="0" strike="noStrike" spc="-1">
              <a:solidFill>
                <a:srgbClr val="000000"/>
              </a:solidFill>
              <a:latin typeface="Arial"/>
            </a:endParaRPr>
          </a:p>
        </p:txBody>
      </p:sp>
      <p:sp>
        <p:nvSpPr>
          <p:cNvPr id="206"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诚实守信</a:t>
            </a:r>
            <a:endParaRPr lang="en-US" sz="2000" b="0" strike="noStrike" spc="-1">
              <a:solidFill>
                <a:srgbClr val="000000"/>
              </a:solidFill>
              <a:latin typeface="Arial"/>
            </a:endParaRPr>
          </a:p>
        </p:txBody>
      </p:sp>
      <p:sp>
        <p:nvSpPr>
          <p:cNvPr id="207"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08"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09"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10"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1"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质检员的发展机会</a:t>
            </a:r>
            <a:endParaRPr lang="en-US" sz="3600" b="0" strike="noStrike" spc="-1">
              <a:solidFill>
                <a:schemeClr val="dk1"/>
              </a:solidFill>
              <a:latin typeface="Arial"/>
            </a:endParaRPr>
          </a:p>
        </p:txBody>
      </p:sp>
      <p:sp>
        <p:nvSpPr>
          <p:cNvPr id="212"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提升专业技能</a:t>
            </a:r>
            <a:endParaRPr lang="en-US" sz="1600" b="0" strike="noStrike" spc="-1">
              <a:solidFill>
                <a:srgbClr val="000000"/>
              </a:solidFill>
              <a:latin typeface="Arial"/>
            </a:endParaRPr>
          </a:p>
        </p:txBody>
      </p:sp>
      <p:sp>
        <p:nvSpPr>
          <p:cNvPr id="213"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参加培训课程</a:t>
            </a:r>
            <a:endParaRPr lang="en-US" sz="2000" b="0" strike="noStrike" spc="-1">
              <a:solidFill>
                <a:srgbClr val="000000"/>
              </a:solidFill>
              <a:latin typeface="Arial"/>
            </a:endParaRPr>
          </a:p>
        </p:txBody>
      </p:sp>
      <p:sp>
        <p:nvSpPr>
          <p:cNvPr id="214"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215"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216"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努力工作，争取晋升</a:t>
            </a:r>
            <a:endParaRPr lang="en-US" sz="1600" b="0" strike="noStrike" spc="-1">
              <a:solidFill>
                <a:srgbClr val="000000"/>
              </a:solidFill>
              <a:latin typeface="Arial"/>
            </a:endParaRPr>
          </a:p>
        </p:txBody>
      </p:sp>
      <p:sp>
        <p:nvSpPr>
          <p:cNvPr id="217"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晋升机会</a:t>
            </a:r>
            <a:endParaRPr lang="en-US" sz="2000" b="0" strike="noStrike" spc="-1">
              <a:solidFill>
                <a:srgbClr val="000000"/>
              </a:solidFill>
              <a:latin typeface="Arial"/>
            </a:endParaRPr>
          </a:p>
        </p:txBody>
      </p:sp>
      <p:sp>
        <p:nvSpPr>
          <p:cNvPr id="21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219"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不断学习，不断进步</a:t>
            </a:r>
            <a:endParaRPr lang="en-US" sz="1600" b="0" strike="noStrike" spc="-1">
              <a:solidFill>
                <a:srgbClr val="000000"/>
              </a:solidFill>
              <a:latin typeface="Arial"/>
            </a:endParaRPr>
          </a:p>
        </p:txBody>
      </p:sp>
      <p:sp>
        <p:nvSpPr>
          <p:cNvPr id="220"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经验积累</a:t>
            </a:r>
            <a:endParaRPr lang="en-US" sz="2000" b="0" strike="noStrike" spc="-1">
              <a:solidFill>
                <a:srgbClr val="000000"/>
              </a:solidFill>
              <a:latin typeface="Arial"/>
            </a:endParaRPr>
          </a:p>
        </p:txBody>
      </p:sp>
      <p:pic>
        <p:nvPicPr>
          <p:cNvPr id="221" name="图片 4"/>
          <p:cNvPicPr/>
          <p:nvPr/>
        </p:nvPicPr>
        <p:blipFill>
          <a:blip r:embed="rId2"/>
          <a:stretch>
            <a:fillRect/>
          </a:stretch>
        </p:blipFill>
        <p:spPr>
          <a:xfrm>
            <a:off x="6135480" y="1175400"/>
            <a:ext cx="5381640" cy="5381640"/>
          </a:xfrm>
          <a:prstGeom prst="rect">
            <a:avLst/>
          </a:prstGeom>
          <a:ln w="0">
            <a:noFill/>
          </a:ln>
        </p:spPr>
      </p:pic>
      <p:pic>
        <p:nvPicPr>
          <p:cNvPr id="222" name="图片 22"/>
          <p:cNvPicPr/>
          <p:nvPr/>
        </p:nvPicPr>
        <p:blipFill>
          <a:blip r:embed="rId3"/>
          <a:srcRect l="19237" t="10197"/>
          <a:stretch>
            <a:fillRect/>
          </a:stretch>
        </p:blipFill>
        <p:spPr>
          <a:xfrm>
            <a:off x="0" y="0"/>
            <a:ext cx="514440" cy="929880"/>
          </a:xfrm>
          <a:prstGeom prst="rect">
            <a:avLst/>
          </a:prstGeom>
          <a:ln w="0">
            <a:noFill/>
          </a:ln>
        </p:spPr>
      </p:pic>
      <p:pic>
        <p:nvPicPr>
          <p:cNvPr id="223" name="图片 23"/>
          <p:cNvPicPr/>
          <p:nvPr/>
        </p:nvPicPr>
        <p:blipFill>
          <a:blip r:embed="rId4"/>
          <a:srcRect l="55284"/>
          <a:stretch>
            <a:fillRect/>
          </a:stretch>
        </p:blipFill>
        <p:spPr>
          <a:xfrm>
            <a:off x="0" y="625680"/>
            <a:ext cx="426600" cy="1140840"/>
          </a:xfrm>
          <a:prstGeom prst="rect">
            <a:avLst/>
          </a:prstGeom>
          <a:ln w="0">
            <a:noFill/>
          </a:ln>
        </p:spPr>
      </p:pic>
      <p:pic>
        <p:nvPicPr>
          <p:cNvPr id="224" name="图片 7"/>
          <p:cNvPicPr/>
          <p:nvPr/>
        </p:nvPicPr>
        <p:blipFill>
          <a:blip r:embed="rId5"/>
          <a:srcRect t="23379" r="-3045"/>
          <a:stretch>
            <a:fillRect/>
          </a:stretch>
        </p:blipFill>
        <p:spPr>
          <a:xfrm>
            <a:off x="8933040" y="0"/>
            <a:ext cx="1378440" cy="1427400"/>
          </a:xfrm>
          <a:prstGeom prst="rect">
            <a:avLst/>
          </a:prstGeom>
          <a:ln w="0">
            <a:noFill/>
          </a:ln>
        </p:spPr>
      </p:pic>
      <p:pic>
        <p:nvPicPr>
          <p:cNvPr id="225" name="图片 6"/>
          <p:cNvPicPr/>
          <p:nvPr/>
        </p:nvPicPr>
        <p:blipFill>
          <a:blip r:embed="rId6"/>
          <a:srcRect t="10754"/>
          <a:stretch>
            <a:fillRect/>
          </a:stretch>
        </p:blipFill>
        <p:spPr>
          <a:xfrm>
            <a:off x="8476200" y="0"/>
            <a:ext cx="589680" cy="1017000"/>
          </a:xfrm>
          <a:prstGeom prst="rect">
            <a:avLst/>
          </a:prstGeom>
          <a:ln w="0">
            <a:noFill/>
          </a:ln>
        </p:spPr>
      </p:pic>
      <p:pic>
        <p:nvPicPr>
          <p:cNvPr id="226"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wipe(left)">
                                      <p:cBhvr additive="repl">
                                        <p:cTn id="7" dur="500"/>
                                        <p:tgtEl>
                                          <p:spTgt spid="222"/>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223"/>
                                        </p:tgtEl>
                                        <p:attrNameLst>
                                          <p:attrName>style.visibility</p:attrName>
                                        </p:attrNameLst>
                                      </p:cBhvr>
                                      <p:to>
                                        <p:strVal val="visible"/>
                                      </p:to>
                                    </p:set>
                                    <p:animEffect transition="in" filter="wipe(left)">
                                      <p:cBhvr additive="repl">
                                        <p:cTn id="10" dur="500"/>
                                        <p:tgtEl>
                                          <p:spTgt spid="223"/>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224"/>
                                        </p:tgtEl>
                                        <p:attrNameLst>
                                          <p:attrName>style.visibility</p:attrName>
                                        </p:attrNameLst>
                                      </p:cBhvr>
                                      <p:to>
                                        <p:strVal val="visible"/>
                                      </p:to>
                                    </p:set>
                                    <p:animEffect transition="in" filter="wipe(left)">
                                      <p:cBhvr additive="repl">
                                        <p:cTn id="13" dur="500"/>
                                        <p:tgtEl>
                                          <p:spTgt spid="224"/>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225"/>
                                        </p:tgtEl>
                                        <p:attrNameLst>
                                          <p:attrName>style.visibility</p:attrName>
                                        </p:attrNameLst>
                                      </p:cBhvr>
                                      <p:to>
                                        <p:strVal val="visible"/>
                                      </p:to>
                                    </p:set>
                                    <p:animEffect transition="in" filter="wipe(left)">
                                      <p:cBhvr additive="repl">
                                        <p:cTn id="16" dur="500"/>
                                        <p:tgtEl>
                                          <p:spTgt spid="225"/>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226"/>
                                        </p:tgtEl>
                                        <p:attrNameLst>
                                          <p:attrName>style.visibility</p:attrName>
                                        </p:attrNameLst>
                                      </p:cBhvr>
                                      <p:to>
                                        <p:strVal val="visible"/>
                                      </p:to>
                                    </p:set>
                                    <p:animEffect transition="in" filter="wipe(left)">
                                      <p:cBhvr additive="repl">
                                        <p:cTn id="19"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27" name="组合 26"/>
          <p:cNvGrpSpPr/>
          <p:nvPr/>
        </p:nvGrpSpPr>
        <p:grpSpPr>
          <a:xfrm>
            <a:off x="360" y="0"/>
            <a:ext cx="12191040" cy="6858000"/>
            <a:chOff x="360" y="0"/>
            <a:chExt cx="12191040" cy="6858000"/>
          </a:xfrm>
        </p:grpSpPr>
        <p:pic>
          <p:nvPicPr>
            <p:cNvPr id="228" name="图片 4"/>
            <p:cNvPicPr/>
            <p:nvPr/>
          </p:nvPicPr>
          <p:blipFill>
            <a:blip r:embed="rId3"/>
            <a:srcRect t="5443" r="7326"/>
            <a:stretch>
              <a:fillRect/>
            </a:stretch>
          </p:blipFill>
          <p:spPr>
            <a:xfrm rot="10800000" flipH="1">
              <a:off x="9435960" y="3467520"/>
              <a:ext cx="2755440" cy="3390480"/>
            </a:xfrm>
            <a:prstGeom prst="rect">
              <a:avLst/>
            </a:prstGeom>
            <a:ln w="0">
              <a:noFill/>
            </a:ln>
          </p:spPr>
        </p:pic>
        <p:pic>
          <p:nvPicPr>
            <p:cNvPr id="229" name="图片 1"/>
            <p:cNvPicPr/>
            <p:nvPr/>
          </p:nvPicPr>
          <p:blipFill>
            <a:blip r:embed="rId3"/>
            <a:srcRect t="5443" r="7326"/>
            <a:stretch>
              <a:fillRect/>
            </a:stretch>
          </p:blipFill>
          <p:spPr>
            <a:xfrm flipH="1">
              <a:off x="360" y="0"/>
              <a:ext cx="2755440" cy="3390480"/>
            </a:xfrm>
            <a:prstGeom prst="rect">
              <a:avLst/>
            </a:prstGeom>
            <a:ln w="0">
              <a:noFill/>
            </a:ln>
          </p:spPr>
        </p:pic>
      </p:grpSp>
      <p:sp>
        <p:nvSpPr>
          <p:cNvPr id="230"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dk1"/>
                </a:solidFill>
                <a:latin typeface="微软雅黑"/>
                <a:ea typeface="微软雅黑"/>
              </a:rPr>
              <a:t>质检员作为产品质量的守护者，承担着重要的责任。只有不断提升自身的专业技能和职业素养，才能胜任这一岗位，并为企业的发展做出贡献。</a:t>
            </a:r>
            <a:endParaRPr lang="en-US" sz="2000" b="0" strike="noStrike" spc="-1">
              <a:solidFill>
                <a:srgbClr val="000000"/>
              </a:solidFill>
              <a:latin typeface="Arial"/>
            </a:endParaRPr>
          </a:p>
        </p:txBody>
      </p:sp>
      <p:pic>
        <p:nvPicPr>
          <p:cNvPr id="231" name="图片 22"/>
          <p:cNvPicPr/>
          <p:nvPr/>
        </p:nvPicPr>
        <p:blipFill>
          <a:blip r:embed="rId4"/>
          <a:srcRect l="19237" t="10197"/>
          <a:stretch>
            <a:fillRect/>
          </a:stretch>
        </p:blipFill>
        <p:spPr>
          <a:xfrm>
            <a:off x="0" y="0"/>
            <a:ext cx="514440" cy="929880"/>
          </a:xfrm>
          <a:prstGeom prst="rect">
            <a:avLst/>
          </a:prstGeom>
          <a:ln w="0">
            <a:noFill/>
          </a:ln>
        </p:spPr>
      </p:pic>
      <p:pic>
        <p:nvPicPr>
          <p:cNvPr id="232" name="图片 23"/>
          <p:cNvPicPr/>
          <p:nvPr/>
        </p:nvPicPr>
        <p:blipFill>
          <a:blip r:embed="rId5"/>
          <a:srcRect l="55284"/>
          <a:stretch>
            <a:fillRect/>
          </a:stretch>
        </p:blipFill>
        <p:spPr>
          <a:xfrm>
            <a:off x="0" y="625680"/>
            <a:ext cx="426600" cy="1140840"/>
          </a:xfrm>
          <a:prstGeom prst="rect">
            <a:avLst/>
          </a:prstGeom>
          <a:ln w="0">
            <a:noFill/>
          </a:ln>
        </p:spPr>
      </p:pic>
      <p:pic>
        <p:nvPicPr>
          <p:cNvPr id="233" name="图片 7"/>
          <p:cNvPicPr/>
          <p:nvPr/>
        </p:nvPicPr>
        <p:blipFill>
          <a:blip r:embed="rId6"/>
          <a:srcRect t="23379" r="-3045"/>
          <a:stretch>
            <a:fillRect/>
          </a:stretch>
        </p:blipFill>
        <p:spPr>
          <a:xfrm>
            <a:off x="8933040" y="0"/>
            <a:ext cx="1378440" cy="1427400"/>
          </a:xfrm>
          <a:prstGeom prst="rect">
            <a:avLst/>
          </a:prstGeom>
          <a:ln w="0">
            <a:noFill/>
          </a:ln>
        </p:spPr>
      </p:pic>
      <p:pic>
        <p:nvPicPr>
          <p:cNvPr id="234" name="图片 6"/>
          <p:cNvPicPr/>
          <p:nvPr/>
        </p:nvPicPr>
        <p:blipFill>
          <a:blip r:embed="rId7"/>
          <a:srcRect t="10754"/>
          <a:stretch>
            <a:fillRect/>
          </a:stretch>
        </p:blipFill>
        <p:spPr>
          <a:xfrm>
            <a:off x="8476200" y="0"/>
            <a:ext cx="589680" cy="1017000"/>
          </a:xfrm>
          <a:prstGeom prst="rect">
            <a:avLst/>
          </a:prstGeom>
          <a:ln w="0">
            <a:noFill/>
          </a:ln>
        </p:spPr>
      </p:pic>
      <p:pic>
        <p:nvPicPr>
          <p:cNvPr id="235" name="图片 25"/>
          <p:cNvPicPr/>
          <p:nvPr/>
        </p:nvPicPr>
        <p:blipFill>
          <a:blip r:embed="rId8"/>
          <a:srcRect l="-17859" t="39048" r="3094" b="4844"/>
          <a:stretch>
            <a:fillRect/>
          </a:stretch>
        </p:blipFill>
        <p:spPr>
          <a:xfrm>
            <a:off x="10496520" y="0"/>
            <a:ext cx="1695240" cy="1244520"/>
          </a:xfrm>
          <a:prstGeom prst="rect">
            <a:avLst/>
          </a:prstGeom>
          <a:ln w="0">
            <a:noFill/>
          </a:ln>
        </p:spPr>
      </p:pic>
      <p:sp>
        <p:nvSpPr>
          <p:cNvPr id="236"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总结</a:t>
            </a:r>
            <a:endParaRPr lang="en-US" sz="3600" b="0" strike="noStrike" spc="-1">
              <a:solidFill>
                <a:schemeClr val="dk1"/>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wipe(left)">
                                      <p:cBhvr additive="repl">
                                        <p:cTn id="7" dur="500"/>
                                        <p:tgtEl>
                                          <p:spTgt spid="231"/>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232"/>
                                        </p:tgtEl>
                                        <p:attrNameLst>
                                          <p:attrName>style.visibility</p:attrName>
                                        </p:attrNameLst>
                                      </p:cBhvr>
                                      <p:to>
                                        <p:strVal val="visible"/>
                                      </p:to>
                                    </p:set>
                                    <p:animEffect transition="in" filter="wipe(left)">
                                      <p:cBhvr additive="repl">
                                        <p:cTn id="10" dur="500"/>
                                        <p:tgtEl>
                                          <p:spTgt spid="232"/>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233"/>
                                        </p:tgtEl>
                                        <p:attrNameLst>
                                          <p:attrName>style.visibility</p:attrName>
                                        </p:attrNameLst>
                                      </p:cBhvr>
                                      <p:to>
                                        <p:strVal val="visible"/>
                                      </p:to>
                                    </p:set>
                                    <p:animEffect transition="in" filter="wipe(left)">
                                      <p:cBhvr additive="repl">
                                        <p:cTn id="13" dur="500"/>
                                        <p:tgtEl>
                                          <p:spTgt spid="233"/>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234"/>
                                        </p:tgtEl>
                                        <p:attrNameLst>
                                          <p:attrName>style.visibility</p:attrName>
                                        </p:attrNameLst>
                                      </p:cBhvr>
                                      <p:to>
                                        <p:strVal val="visible"/>
                                      </p:to>
                                    </p:set>
                                    <p:animEffect transition="in" filter="wipe(left)">
                                      <p:cBhvr additive="repl">
                                        <p:cTn id="16" dur="500"/>
                                        <p:tgtEl>
                                          <p:spTgt spid="234"/>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235"/>
                                        </p:tgtEl>
                                        <p:attrNameLst>
                                          <p:attrName>style.visibility</p:attrName>
                                        </p:attrNameLst>
                                      </p:cBhvr>
                                      <p:to>
                                        <p:strVal val="visible"/>
                                      </p:to>
                                    </p:set>
                                    <p:animEffect transition="in" filter="wipe(left)">
                                      <p:cBhvr additive="repl">
                                        <p:cTn id="19"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37" name="图片 12"/>
          <p:cNvPicPr/>
          <p:nvPr/>
        </p:nvPicPr>
        <p:blipFill>
          <a:blip r:embed="rId3"/>
          <a:stretch>
            <a:fillRect/>
          </a:stretch>
        </p:blipFill>
        <p:spPr>
          <a:xfrm rot="6156000">
            <a:off x="11461320" y="-1101240"/>
            <a:ext cx="1066320" cy="1733040"/>
          </a:xfrm>
          <a:prstGeom prst="rect">
            <a:avLst/>
          </a:prstGeom>
          <a:ln w="0">
            <a:noFill/>
          </a:ln>
        </p:spPr>
      </p:pic>
      <p:pic>
        <p:nvPicPr>
          <p:cNvPr id="238" name="图片 22"/>
          <p:cNvPicPr/>
          <p:nvPr/>
        </p:nvPicPr>
        <p:blipFill>
          <a:blip r:embed="rId4"/>
          <a:stretch>
            <a:fillRect/>
          </a:stretch>
        </p:blipFill>
        <p:spPr>
          <a:xfrm rot="3960600">
            <a:off x="11266560" y="-218880"/>
            <a:ext cx="961560" cy="2219040"/>
          </a:xfrm>
          <a:prstGeom prst="rect">
            <a:avLst/>
          </a:prstGeom>
          <a:ln w="0">
            <a:noFill/>
          </a:ln>
        </p:spPr>
      </p:pic>
      <p:pic>
        <p:nvPicPr>
          <p:cNvPr id="239" name="图片 4"/>
          <p:cNvPicPr/>
          <p:nvPr/>
        </p:nvPicPr>
        <p:blipFill>
          <a:blip r:embed="rId5"/>
          <a:srcRect t="5443" r="7326"/>
          <a:stretch>
            <a:fillRect/>
          </a:stretch>
        </p:blipFill>
        <p:spPr>
          <a:xfrm rot="10800000">
            <a:off x="360" y="780120"/>
            <a:ext cx="4939560" cy="6077880"/>
          </a:xfrm>
          <a:prstGeom prst="rect">
            <a:avLst/>
          </a:prstGeom>
          <a:ln w="0">
            <a:noFill/>
          </a:ln>
        </p:spPr>
      </p:pic>
      <p:pic>
        <p:nvPicPr>
          <p:cNvPr id="240" name="图片 14"/>
          <p:cNvPicPr/>
          <p:nvPr/>
        </p:nvPicPr>
        <p:blipFill>
          <a:blip r:embed="rId6"/>
          <a:stretch>
            <a:fillRect/>
          </a:stretch>
        </p:blipFill>
        <p:spPr>
          <a:xfrm>
            <a:off x="11670480" y="474840"/>
            <a:ext cx="1584000" cy="2206080"/>
          </a:xfrm>
          <a:prstGeom prst="rect">
            <a:avLst/>
          </a:prstGeom>
          <a:ln w="0">
            <a:noFill/>
          </a:ln>
        </p:spPr>
      </p:pic>
      <p:pic>
        <p:nvPicPr>
          <p:cNvPr id="241" name="图片 18"/>
          <p:cNvPicPr/>
          <p:nvPr/>
        </p:nvPicPr>
        <p:blipFill>
          <a:blip r:embed="rId7"/>
          <a:stretch>
            <a:fillRect/>
          </a:stretch>
        </p:blipFill>
        <p:spPr>
          <a:xfrm rot="19285800">
            <a:off x="11289600" y="968760"/>
            <a:ext cx="914400" cy="552960"/>
          </a:xfrm>
          <a:prstGeom prst="rect">
            <a:avLst/>
          </a:prstGeom>
          <a:ln w="0">
            <a:noFill/>
          </a:ln>
        </p:spPr>
      </p:pic>
      <p:pic>
        <p:nvPicPr>
          <p:cNvPr id="242" name="图片 20"/>
          <p:cNvPicPr/>
          <p:nvPr/>
        </p:nvPicPr>
        <p:blipFill>
          <a:blip r:embed="rId8"/>
          <a:stretch>
            <a:fillRect/>
          </a:stretch>
        </p:blipFill>
        <p:spPr>
          <a:xfrm>
            <a:off x="-135360" y="-385920"/>
            <a:ext cx="1076040" cy="1285560"/>
          </a:xfrm>
          <a:prstGeom prst="rect">
            <a:avLst/>
          </a:prstGeom>
          <a:ln w="0">
            <a:noFill/>
          </a:ln>
        </p:spPr>
      </p:pic>
      <p:sp>
        <p:nvSpPr>
          <p:cNvPr id="243"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244"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3</a:t>
            </a:r>
            <a:r>
              <a:rPr lang="zh-CN" sz="3600" b="1" strike="noStrike" spc="299">
                <a:solidFill>
                  <a:schemeClr val="dk1"/>
                </a:solidFill>
                <a:latin typeface="Arial"/>
                <a:ea typeface="微软雅黑"/>
              </a:rPr>
              <a:t>章 质检员的操作规程和流程</a:t>
            </a:r>
            <a:endParaRPr lang="en-US" sz="3600" b="0" strike="noStrike" spc="-1">
              <a:solidFill>
                <a:schemeClr val="dk1"/>
              </a:solidFill>
              <a:latin typeface="Arial"/>
            </a:endParaRPr>
          </a:p>
        </p:txBody>
      </p:sp>
      <p:sp>
        <p:nvSpPr>
          <p:cNvPr id="245"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47"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质检员的工作流程</a:t>
            </a:r>
            <a:endParaRPr lang="en-US" sz="2800" b="0" strike="noStrike" spc="-1">
              <a:solidFill>
                <a:srgbClr val="000000"/>
              </a:solidFill>
              <a:latin typeface="Arial"/>
            </a:endParaRPr>
          </a:p>
        </p:txBody>
      </p:sp>
      <p:sp>
        <p:nvSpPr>
          <p:cNvPr id="248"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质检员的工作流程包括接收生产部门交付的产品进行检测，记录检测结果并制定处理措施，以及向生产部门反馈问题和建议。这一流程确保产品质量并持续改进生产流程。</a:t>
            </a:r>
            <a:endParaRPr lang="en-US" sz="1800" b="0" strike="noStrike" spc="-1">
              <a:solidFill>
                <a:srgbClr val="000000"/>
              </a:solidFill>
              <a:latin typeface="Arial"/>
            </a:endParaRPr>
          </a:p>
        </p:txBody>
      </p:sp>
      <p:sp>
        <p:nvSpPr>
          <p:cNvPr id="24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250" name="图片 4"/>
          <p:cNvPicPr/>
          <p:nvPr/>
        </p:nvPicPr>
        <p:blipFill>
          <a:blip r:embed="rId2"/>
          <a:stretch>
            <a:fillRect/>
          </a:stretch>
        </p:blipFill>
        <p:spPr>
          <a:xfrm>
            <a:off x="510840" y="700560"/>
            <a:ext cx="5381640" cy="5381640"/>
          </a:xfrm>
          <a:prstGeom prst="rect">
            <a:avLst/>
          </a:prstGeom>
          <a:ln w="0">
            <a:noFill/>
          </a:ln>
        </p:spPr>
      </p:pic>
      <p:pic>
        <p:nvPicPr>
          <p:cNvPr id="251" name="图片 22"/>
          <p:cNvPicPr/>
          <p:nvPr/>
        </p:nvPicPr>
        <p:blipFill>
          <a:blip r:embed="rId3"/>
          <a:srcRect l="19237" t="10197"/>
          <a:stretch>
            <a:fillRect/>
          </a:stretch>
        </p:blipFill>
        <p:spPr>
          <a:xfrm>
            <a:off x="0" y="0"/>
            <a:ext cx="514440" cy="929880"/>
          </a:xfrm>
          <a:prstGeom prst="rect">
            <a:avLst/>
          </a:prstGeom>
          <a:ln w="0">
            <a:noFill/>
          </a:ln>
        </p:spPr>
      </p:pic>
      <p:pic>
        <p:nvPicPr>
          <p:cNvPr id="252" name="图片 23"/>
          <p:cNvPicPr/>
          <p:nvPr/>
        </p:nvPicPr>
        <p:blipFill>
          <a:blip r:embed="rId4"/>
          <a:srcRect l="55284"/>
          <a:stretch>
            <a:fillRect/>
          </a:stretch>
        </p:blipFill>
        <p:spPr>
          <a:xfrm>
            <a:off x="0" y="625680"/>
            <a:ext cx="426600" cy="1140840"/>
          </a:xfrm>
          <a:prstGeom prst="rect">
            <a:avLst/>
          </a:prstGeom>
          <a:ln w="0">
            <a:noFill/>
          </a:ln>
        </p:spPr>
      </p:pic>
      <p:pic>
        <p:nvPicPr>
          <p:cNvPr id="253" name="图片 7"/>
          <p:cNvPicPr/>
          <p:nvPr/>
        </p:nvPicPr>
        <p:blipFill>
          <a:blip r:embed="rId5"/>
          <a:srcRect t="23379" r="-3045"/>
          <a:stretch>
            <a:fillRect/>
          </a:stretch>
        </p:blipFill>
        <p:spPr>
          <a:xfrm>
            <a:off x="8933040" y="0"/>
            <a:ext cx="1378440" cy="1427400"/>
          </a:xfrm>
          <a:prstGeom prst="rect">
            <a:avLst/>
          </a:prstGeom>
          <a:ln w="0">
            <a:noFill/>
          </a:ln>
        </p:spPr>
      </p:pic>
      <p:pic>
        <p:nvPicPr>
          <p:cNvPr id="254" name="图片 2"/>
          <p:cNvPicPr/>
          <p:nvPr/>
        </p:nvPicPr>
        <p:blipFill>
          <a:blip r:embed="rId6"/>
          <a:srcRect t="10754"/>
          <a:stretch>
            <a:fillRect/>
          </a:stretch>
        </p:blipFill>
        <p:spPr>
          <a:xfrm>
            <a:off x="8476200" y="0"/>
            <a:ext cx="589680" cy="1017000"/>
          </a:xfrm>
          <a:prstGeom prst="rect">
            <a:avLst/>
          </a:prstGeom>
          <a:ln w="0">
            <a:noFill/>
          </a:ln>
        </p:spPr>
      </p:pic>
      <p:pic>
        <p:nvPicPr>
          <p:cNvPr id="255"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wipe(left)">
                                      <p:cBhvr additive="repl">
                                        <p:cTn id="7" dur="500"/>
                                        <p:tgtEl>
                                          <p:spTgt spid="251"/>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252"/>
                                        </p:tgtEl>
                                        <p:attrNameLst>
                                          <p:attrName>style.visibility</p:attrName>
                                        </p:attrNameLst>
                                      </p:cBhvr>
                                      <p:to>
                                        <p:strVal val="visible"/>
                                      </p:to>
                                    </p:set>
                                    <p:animEffect transition="in" filter="wipe(left)">
                                      <p:cBhvr additive="repl">
                                        <p:cTn id="10" dur="500"/>
                                        <p:tgtEl>
                                          <p:spTgt spid="252"/>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253"/>
                                        </p:tgtEl>
                                        <p:attrNameLst>
                                          <p:attrName>style.visibility</p:attrName>
                                        </p:attrNameLst>
                                      </p:cBhvr>
                                      <p:to>
                                        <p:strVal val="visible"/>
                                      </p:to>
                                    </p:set>
                                    <p:animEffect transition="in" filter="wipe(left)">
                                      <p:cBhvr additive="repl">
                                        <p:cTn id="13" dur="500"/>
                                        <p:tgtEl>
                                          <p:spTgt spid="253"/>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254"/>
                                        </p:tgtEl>
                                        <p:attrNameLst>
                                          <p:attrName>style.visibility</p:attrName>
                                        </p:attrNameLst>
                                      </p:cBhvr>
                                      <p:to>
                                        <p:strVal val="visible"/>
                                      </p:to>
                                    </p:set>
                                    <p:animEffect transition="in" filter="wipe(left)">
                                      <p:cBhvr additive="repl">
                                        <p:cTn id="16" dur="500"/>
                                        <p:tgtEl>
                                          <p:spTgt spid="254"/>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255"/>
                                        </p:tgtEl>
                                        <p:attrNameLst>
                                          <p:attrName>style.visibility</p:attrName>
                                        </p:attrNameLst>
                                      </p:cBhvr>
                                      <p:to>
                                        <p:strVal val="visible"/>
                                      </p:to>
                                    </p:set>
                                    <p:animEffect transition="in" filter="wipe(left)">
                                      <p:cBhvr additive="repl">
                                        <p:cTn id="19"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56" name="组合 26"/>
          <p:cNvGrpSpPr/>
          <p:nvPr/>
        </p:nvGrpSpPr>
        <p:grpSpPr>
          <a:xfrm>
            <a:off x="360" y="0"/>
            <a:ext cx="12191040" cy="6858000"/>
            <a:chOff x="360" y="0"/>
            <a:chExt cx="12191040" cy="6858000"/>
          </a:xfrm>
        </p:grpSpPr>
        <p:pic>
          <p:nvPicPr>
            <p:cNvPr id="257"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258"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259"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质检员的操作规程</a:t>
            </a:r>
            <a:endParaRPr lang="en-US" sz="3600" b="0" strike="noStrike" spc="-1">
              <a:solidFill>
                <a:schemeClr val="dk1"/>
              </a:solidFill>
              <a:latin typeface="Arial"/>
            </a:endParaRPr>
          </a:p>
        </p:txBody>
      </p:sp>
      <p:sp>
        <p:nvSpPr>
          <p:cNvPr id="260"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确保产品符合标准</a:t>
            </a:r>
            <a:endParaRPr lang="en-US" sz="1600" b="0" strike="noStrike" spc="-1">
              <a:solidFill>
                <a:srgbClr val="000000"/>
              </a:solidFill>
              <a:latin typeface="Arial"/>
            </a:endParaRPr>
          </a:p>
        </p:txBody>
      </p:sp>
      <p:sp>
        <p:nvSpPr>
          <p:cNvPr id="261"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检查产品外观和质量</a:t>
            </a:r>
            <a:endParaRPr lang="en-US" sz="2000" b="0" strike="noStrike" spc="-1">
              <a:solidFill>
                <a:srgbClr val="000000"/>
              </a:solidFill>
              <a:latin typeface="Arial"/>
            </a:endParaRPr>
          </a:p>
        </p:txBody>
      </p:sp>
      <p:sp>
        <p:nvSpPr>
          <p:cNvPr id="262"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准确评估产品性能</a:t>
            </a:r>
            <a:endParaRPr lang="en-US" sz="1600" b="0" strike="noStrike" spc="-1">
              <a:solidFill>
                <a:srgbClr val="000000"/>
              </a:solidFill>
              <a:latin typeface="Arial"/>
            </a:endParaRPr>
          </a:p>
        </p:txBody>
      </p:sp>
      <p:sp>
        <p:nvSpPr>
          <p:cNvPr id="263"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使用质检工具进行测量和测试</a:t>
            </a:r>
            <a:endParaRPr lang="en-US" sz="2000" b="0" strike="noStrike" spc="-1">
              <a:solidFill>
                <a:srgbClr val="000000"/>
              </a:solidFill>
              <a:latin typeface="Arial"/>
            </a:endParaRPr>
          </a:p>
        </p:txBody>
      </p:sp>
      <p:sp>
        <p:nvSpPr>
          <p:cNvPr id="264"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决定产品是否可交付</a:t>
            </a:r>
            <a:endParaRPr lang="en-US" sz="1600" b="0" strike="noStrike" spc="-1">
              <a:solidFill>
                <a:srgbClr val="000000"/>
              </a:solidFill>
              <a:latin typeface="Arial"/>
            </a:endParaRPr>
          </a:p>
        </p:txBody>
      </p:sp>
      <p:sp>
        <p:nvSpPr>
          <p:cNvPr id="265"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判定产品是否合格并记录结果</a:t>
            </a:r>
            <a:endParaRPr lang="en-US" sz="2000" b="0" strike="noStrike" spc="-1">
              <a:solidFill>
                <a:srgbClr val="000000"/>
              </a:solidFill>
              <a:latin typeface="Arial"/>
            </a:endParaRPr>
          </a:p>
        </p:txBody>
      </p:sp>
      <p:sp>
        <p:nvSpPr>
          <p:cNvPr id="266"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67"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8"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质检员的异常处理流程</a:t>
            </a:r>
            <a:endParaRPr lang="en-US" sz="3600" b="0" strike="noStrike" spc="-1">
              <a:solidFill>
                <a:schemeClr val="dk1"/>
              </a:solidFill>
              <a:latin typeface="Arial"/>
            </a:endParaRPr>
          </a:p>
        </p:txBody>
      </p:sp>
      <p:sp>
        <p:nvSpPr>
          <p:cNvPr id="269"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保证问题不扩大</a:t>
            </a:r>
            <a:endParaRPr lang="en-US" sz="1600" b="0" strike="noStrike" spc="-1">
              <a:solidFill>
                <a:srgbClr val="000000"/>
              </a:solidFill>
              <a:latin typeface="Arial"/>
            </a:endParaRPr>
          </a:p>
        </p:txBody>
      </p:sp>
      <p:sp>
        <p:nvSpPr>
          <p:cNvPr id="270"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发现问题时及时上报并停止生产</a:t>
            </a:r>
            <a:endParaRPr lang="en-US" sz="2000" b="0" strike="noStrike" spc="-1">
              <a:solidFill>
                <a:srgbClr val="000000"/>
              </a:solidFill>
              <a:latin typeface="Arial"/>
            </a:endParaRPr>
          </a:p>
        </p:txBody>
      </p:sp>
      <p:sp>
        <p:nvSpPr>
          <p:cNvPr id="271"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272"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27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确保问题不再出现</a:t>
            </a:r>
            <a:endParaRPr lang="en-US" sz="1600" b="0" strike="noStrike" spc="-1">
              <a:solidFill>
                <a:srgbClr val="000000"/>
              </a:solidFill>
              <a:latin typeface="Arial"/>
            </a:endParaRPr>
          </a:p>
        </p:txBody>
      </p:sp>
      <p:sp>
        <p:nvSpPr>
          <p:cNvPr id="27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跟踪问题的整改和改进过程</a:t>
            </a:r>
            <a:endParaRPr lang="en-US" sz="2000" b="0" strike="noStrike" spc="-1">
              <a:solidFill>
                <a:srgbClr val="000000"/>
              </a:solidFill>
              <a:latin typeface="Arial"/>
            </a:endParaRPr>
          </a:p>
        </p:txBody>
      </p:sp>
      <p:sp>
        <p:nvSpPr>
          <p:cNvPr id="27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27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解决问题根源</a:t>
            </a:r>
            <a:endParaRPr lang="en-US" sz="1600" b="0" strike="noStrike" spc="-1">
              <a:solidFill>
                <a:srgbClr val="000000"/>
              </a:solidFill>
              <a:latin typeface="Arial"/>
            </a:endParaRPr>
          </a:p>
        </p:txBody>
      </p:sp>
      <p:sp>
        <p:nvSpPr>
          <p:cNvPr id="27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制定处理方案解决问题</a:t>
            </a:r>
            <a:endParaRPr lang="en-US" sz="2000" b="0" strike="noStrike" spc="-1">
              <a:solidFill>
                <a:srgbClr val="000000"/>
              </a:solidFill>
              <a:latin typeface="Arial"/>
            </a:endParaRPr>
          </a:p>
        </p:txBody>
      </p:sp>
      <p:pic>
        <p:nvPicPr>
          <p:cNvPr id="278" name="图片 4"/>
          <p:cNvPicPr/>
          <p:nvPr/>
        </p:nvPicPr>
        <p:blipFill>
          <a:blip r:embed="rId2"/>
          <a:stretch>
            <a:fillRect/>
          </a:stretch>
        </p:blipFill>
        <p:spPr>
          <a:xfrm>
            <a:off x="6135480" y="1175400"/>
            <a:ext cx="5381640" cy="5381640"/>
          </a:xfrm>
          <a:prstGeom prst="rect">
            <a:avLst/>
          </a:prstGeom>
          <a:ln w="0">
            <a:noFill/>
          </a:ln>
        </p:spPr>
      </p:pic>
      <p:pic>
        <p:nvPicPr>
          <p:cNvPr id="279" name="图片 22"/>
          <p:cNvPicPr/>
          <p:nvPr/>
        </p:nvPicPr>
        <p:blipFill>
          <a:blip r:embed="rId3"/>
          <a:srcRect l="19237" t="10197"/>
          <a:stretch>
            <a:fillRect/>
          </a:stretch>
        </p:blipFill>
        <p:spPr>
          <a:xfrm>
            <a:off x="0" y="0"/>
            <a:ext cx="514440" cy="929880"/>
          </a:xfrm>
          <a:prstGeom prst="rect">
            <a:avLst/>
          </a:prstGeom>
          <a:ln w="0">
            <a:noFill/>
          </a:ln>
        </p:spPr>
      </p:pic>
      <p:pic>
        <p:nvPicPr>
          <p:cNvPr id="280" name="图片 23"/>
          <p:cNvPicPr/>
          <p:nvPr/>
        </p:nvPicPr>
        <p:blipFill>
          <a:blip r:embed="rId4"/>
          <a:srcRect l="55284"/>
          <a:stretch>
            <a:fillRect/>
          </a:stretch>
        </p:blipFill>
        <p:spPr>
          <a:xfrm>
            <a:off x="0" y="625680"/>
            <a:ext cx="426600" cy="1140840"/>
          </a:xfrm>
          <a:prstGeom prst="rect">
            <a:avLst/>
          </a:prstGeom>
          <a:ln w="0">
            <a:noFill/>
          </a:ln>
        </p:spPr>
      </p:pic>
      <p:pic>
        <p:nvPicPr>
          <p:cNvPr id="281" name="图片 7"/>
          <p:cNvPicPr/>
          <p:nvPr/>
        </p:nvPicPr>
        <p:blipFill>
          <a:blip r:embed="rId5"/>
          <a:srcRect t="23379" r="-3045"/>
          <a:stretch>
            <a:fillRect/>
          </a:stretch>
        </p:blipFill>
        <p:spPr>
          <a:xfrm>
            <a:off x="8933040" y="0"/>
            <a:ext cx="1378440" cy="1427400"/>
          </a:xfrm>
          <a:prstGeom prst="rect">
            <a:avLst/>
          </a:prstGeom>
          <a:ln w="0">
            <a:noFill/>
          </a:ln>
        </p:spPr>
      </p:pic>
      <p:pic>
        <p:nvPicPr>
          <p:cNvPr id="282" name="图片 6"/>
          <p:cNvPicPr/>
          <p:nvPr/>
        </p:nvPicPr>
        <p:blipFill>
          <a:blip r:embed="rId6"/>
          <a:srcRect t="10754"/>
          <a:stretch>
            <a:fillRect/>
          </a:stretch>
        </p:blipFill>
        <p:spPr>
          <a:xfrm>
            <a:off x="8476200" y="0"/>
            <a:ext cx="589680" cy="1017000"/>
          </a:xfrm>
          <a:prstGeom prst="rect">
            <a:avLst/>
          </a:prstGeom>
          <a:ln w="0">
            <a:noFill/>
          </a:ln>
        </p:spPr>
      </p:pic>
      <p:pic>
        <p:nvPicPr>
          <p:cNvPr id="283" name="图片 25"/>
          <p:cNvPicPr/>
          <p:nvPr/>
        </p:nvPicPr>
        <p:blipFill>
          <a:blip r:embed="rId7"/>
          <a:srcRect l="-17859" t="39048" r="3094" b="4844"/>
          <a:stretch>
            <a:fillRect/>
          </a:stretch>
        </p:blipFill>
        <p:spPr>
          <a:xfrm>
            <a:off x="10496520" y="0"/>
            <a:ext cx="1695240" cy="12445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279"/>
                                        </p:tgtEl>
                                        <p:attrNameLst>
                                          <p:attrName>style.visibility</p:attrName>
                                        </p:attrNameLst>
                                      </p:cBhvr>
                                      <p:to>
                                        <p:strVal val="visible"/>
                                      </p:to>
                                    </p:set>
                                    <p:animEffect transition="in" filter="wipe(left)">
                                      <p:cBhvr additive="repl">
                                        <p:cTn id="7" dur="500"/>
                                        <p:tgtEl>
                                          <p:spTgt spid="279"/>
                                        </p:tgtEl>
                                      </p:cBhvr>
                                    </p:animEffect>
                                  </p:childTnLst>
                                </p:cTn>
                              </p:par>
                              <p:par>
                                <p:cTn id="8" presetID="22" presetClass="entr" presetSubtype="8" dur="500" fill="hold" nodeType="withEffect">
                                  <p:stCondLst>
                                    <p:cond delay="0"/>
                                  </p:stCondLst>
                                  <p:childTnLst>
                                    <p:set>
                                      <p:cBhvr>
                                        <p:cTn id="9" dur="1" fill="hold">
                                          <p:stCondLst>
                                            <p:cond delay="0"/>
                                          </p:stCondLst>
                                        </p:cTn>
                                        <p:tgtEl>
                                          <p:spTgt spid="280"/>
                                        </p:tgtEl>
                                        <p:attrNameLst>
                                          <p:attrName>style.visibility</p:attrName>
                                        </p:attrNameLst>
                                      </p:cBhvr>
                                      <p:to>
                                        <p:strVal val="visible"/>
                                      </p:to>
                                    </p:set>
                                    <p:animEffect transition="in" filter="wipe(left)">
                                      <p:cBhvr additive="repl">
                                        <p:cTn id="10" dur="500"/>
                                        <p:tgtEl>
                                          <p:spTgt spid="280"/>
                                        </p:tgtEl>
                                      </p:cBhvr>
                                    </p:animEffect>
                                  </p:childTnLst>
                                </p:cTn>
                              </p:par>
                              <p:par>
                                <p:cTn id="11" presetID="22" presetClass="entr" presetSubtype="8" dur="500" fill="hold" nodeType="withEffect">
                                  <p:stCondLst>
                                    <p:cond delay="0"/>
                                  </p:stCondLst>
                                  <p:childTnLst>
                                    <p:set>
                                      <p:cBhvr>
                                        <p:cTn id="12" dur="1" fill="hold">
                                          <p:stCondLst>
                                            <p:cond delay="0"/>
                                          </p:stCondLst>
                                        </p:cTn>
                                        <p:tgtEl>
                                          <p:spTgt spid="281"/>
                                        </p:tgtEl>
                                        <p:attrNameLst>
                                          <p:attrName>style.visibility</p:attrName>
                                        </p:attrNameLst>
                                      </p:cBhvr>
                                      <p:to>
                                        <p:strVal val="visible"/>
                                      </p:to>
                                    </p:set>
                                    <p:animEffect transition="in" filter="wipe(left)">
                                      <p:cBhvr additive="repl">
                                        <p:cTn id="13" dur="500"/>
                                        <p:tgtEl>
                                          <p:spTgt spid="281"/>
                                        </p:tgtEl>
                                      </p:cBhvr>
                                    </p:animEffect>
                                  </p:childTnLst>
                                </p:cTn>
                              </p:par>
                              <p:par>
                                <p:cTn id="14" presetID="22" presetClass="entr" presetSubtype="8" dur="500" fill="hold" nodeType="withEffect">
                                  <p:stCondLst>
                                    <p:cond delay="0"/>
                                  </p:stCondLst>
                                  <p:childTnLst>
                                    <p:set>
                                      <p:cBhvr>
                                        <p:cTn id="15" dur="1" fill="hold">
                                          <p:stCondLst>
                                            <p:cond delay="0"/>
                                          </p:stCondLst>
                                        </p:cTn>
                                        <p:tgtEl>
                                          <p:spTgt spid="282"/>
                                        </p:tgtEl>
                                        <p:attrNameLst>
                                          <p:attrName>style.visibility</p:attrName>
                                        </p:attrNameLst>
                                      </p:cBhvr>
                                      <p:to>
                                        <p:strVal val="visible"/>
                                      </p:to>
                                    </p:set>
                                    <p:animEffect transition="in" filter="wipe(left)">
                                      <p:cBhvr additive="repl">
                                        <p:cTn id="16" dur="500"/>
                                        <p:tgtEl>
                                          <p:spTgt spid="282"/>
                                        </p:tgtEl>
                                      </p:cBhvr>
                                    </p:animEffect>
                                  </p:childTnLst>
                                </p:cTn>
                              </p:par>
                              <p:par>
                                <p:cTn id="17" presetID="22" presetClass="entr" presetSubtype="8" dur="500" fill="hold" nodeType="withEffect">
                                  <p:stCondLst>
                                    <p:cond delay="0"/>
                                  </p:stCondLst>
                                  <p:childTnLst>
                                    <p:set>
                                      <p:cBhvr>
                                        <p:cTn id="18" dur="1" fill="hold">
                                          <p:stCondLst>
                                            <p:cond delay="0"/>
                                          </p:stCondLst>
                                        </p:cTn>
                                        <p:tgtEl>
                                          <p:spTgt spid="283"/>
                                        </p:tgtEl>
                                        <p:attrNameLst>
                                          <p:attrName>style.visibility</p:attrName>
                                        </p:attrNameLst>
                                      </p:cBhvr>
                                      <p:to>
                                        <p:strVal val="visible"/>
                                      </p:to>
                                    </p:set>
                                    <p:animEffect transition="in" filter="wipe(left)">
                                      <p:cBhvr additive="repl">
                                        <p:cTn id="19" dur="5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84" name="组合 26"/>
          <p:cNvGrpSpPr/>
          <p:nvPr/>
        </p:nvGrpSpPr>
        <p:grpSpPr>
          <a:xfrm>
            <a:off x="360" y="0"/>
            <a:ext cx="12191040" cy="6858000"/>
            <a:chOff x="360" y="0"/>
            <a:chExt cx="12191040" cy="6858000"/>
          </a:xfrm>
        </p:grpSpPr>
        <p:pic>
          <p:nvPicPr>
            <p:cNvPr id="285" name="图片 4"/>
            <p:cNvPicPr/>
            <p:nvPr/>
          </p:nvPicPr>
          <p:blipFill>
            <a:blip r:embed="rId2"/>
            <a:srcRect t="5443" r="7326"/>
            <a:stretch>
              <a:fillRect/>
            </a:stretch>
          </p:blipFill>
          <p:spPr>
            <a:xfrm rot="10800000" flipH="1">
              <a:off x="9435960" y="3467520"/>
              <a:ext cx="2755440" cy="3390480"/>
            </a:xfrm>
            <a:prstGeom prst="rect">
              <a:avLst/>
            </a:prstGeom>
            <a:ln w="0">
              <a:noFill/>
            </a:ln>
          </p:spPr>
        </p:pic>
        <p:pic>
          <p:nvPicPr>
            <p:cNvPr id="286" name="图片 5"/>
            <p:cNvPicPr/>
            <p:nvPr/>
          </p:nvPicPr>
          <p:blipFill>
            <a:blip r:embed="rId2"/>
            <a:srcRect t="5443" r="7326"/>
            <a:stretch>
              <a:fillRect/>
            </a:stretch>
          </p:blipFill>
          <p:spPr>
            <a:xfrm flipH="1">
              <a:off x="360" y="0"/>
              <a:ext cx="2755440" cy="3390480"/>
            </a:xfrm>
            <a:prstGeom prst="rect">
              <a:avLst/>
            </a:prstGeom>
            <a:ln w="0">
              <a:noFill/>
            </a:ln>
          </p:spPr>
        </p:pic>
      </p:grpSp>
      <p:sp>
        <p:nvSpPr>
          <p:cNvPr id="287"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88"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编制质检报告并提交相关部门</a:t>
            </a:r>
            <a:endParaRPr lang="en-US" sz="1800" b="0" strike="noStrike" spc="-1">
              <a:solidFill>
                <a:srgbClr val="000000"/>
              </a:solidFill>
              <a:latin typeface="Arial"/>
            </a:endParaRPr>
          </a:p>
        </p:txBody>
      </p:sp>
      <p:sp>
        <p:nvSpPr>
          <p:cNvPr id="289"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报告结论</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问题发现</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改进建议</a:t>
            </a:r>
            <a:endParaRPr lang="en-US" sz="1400" b="0" strike="noStrike" spc="-1">
              <a:solidFill>
                <a:srgbClr val="000000"/>
              </a:solidFill>
              <a:latin typeface="Arial"/>
            </a:endParaRPr>
          </a:p>
        </p:txBody>
      </p:sp>
      <p:sp>
        <p:nvSpPr>
          <p:cNvPr id="290"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91"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归档质检记录以备查证</a:t>
            </a:r>
            <a:endParaRPr lang="en-US" sz="1800" b="0" strike="noStrike" spc="-1">
              <a:solidFill>
                <a:srgbClr val="000000"/>
              </a:solidFill>
              <a:latin typeface="Arial"/>
            </a:endParaRPr>
          </a:p>
        </p:txBody>
      </p:sp>
      <p:sp>
        <p:nvSpPr>
          <p:cNvPr id="292"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保留记录</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方便查证</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追溯质量问题</a:t>
            </a:r>
            <a:endParaRPr lang="en-US" sz="1400" b="0" strike="noStrike" spc="-1">
              <a:solidFill>
                <a:srgbClr val="000000"/>
              </a:solidFill>
              <a:latin typeface="Arial"/>
            </a:endParaRPr>
          </a:p>
        </p:txBody>
      </p:sp>
      <p:sp>
        <p:nvSpPr>
          <p:cNvPr id="293"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94"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295"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296"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质检员的文档记录和报告</a:t>
            </a:r>
            <a:endParaRPr lang="en-US" sz="3600" b="0" strike="noStrike" spc="-1">
              <a:solidFill>
                <a:schemeClr val="dk1"/>
              </a:solidFill>
              <a:latin typeface="Arial"/>
            </a:endParaRPr>
          </a:p>
        </p:txBody>
      </p:sp>
      <p:sp>
        <p:nvSpPr>
          <p:cNvPr id="297"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98"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记录每次质检的详细信息</a:t>
            </a:r>
            <a:endParaRPr lang="en-US" sz="1800" b="0" strike="noStrike" spc="-1">
              <a:solidFill>
                <a:srgbClr val="000000"/>
              </a:solidFill>
              <a:latin typeface="Arial"/>
            </a:endParaRPr>
          </a:p>
        </p:txBody>
      </p:sp>
      <p:sp>
        <p:nvSpPr>
          <p:cNvPr id="299"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产品型号</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检测时间</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检测结果</a:t>
            </a:r>
            <a:endParaRPr lang="en-US" sz="14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https://d.book118.com/518124071010006050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132</Paragraphs>
  <Slides>20</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质检员岗位的职责培训课件</vt:lpstr>
      <vt:lpstr>目录</vt:lpstr>
      <vt:lpstr>第1章 质检员岗位的重要性</vt:lpstr>
      <vt:lpstr>了解质检员岗位的定义和职责</vt:lpstr>
      <vt:lpstr>质检员的工作环境和工作内容</vt:lpstr>
      <vt:lpstr>质检员岗位的职责和任务</vt:lpstr>
      <vt:lpstr> </vt:lpstr>
      <vt:lpstr>第2章 质检员的基本要求和技能</vt:lpstr>
      <vt:lpstr> </vt:lpstr>
      <vt:lpstr>质检员需要掌握的技能</vt:lpstr>
      <vt:lpstr>质检员的培训和发展机会</vt:lpstr>
      <vt:lpstr>质检员的职业道德和素养</vt:lpstr>
      <vt:lpstr>质检员的发展机会</vt:lpstr>
      <vt:lpstr>总结</vt:lpstr>
      <vt:lpstr>第3章 质检员的操作规程和流程</vt:lpstr>
      <vt:lpstr> </vt:lpstr>
      <vt:lpstr>质检员的操作规程</vt:lpstr>
      <vt:lpstr>质检员的异常处理流程</vt:lpstr>
      <vt:lpstr>质检员的文档记录和报告</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2024-09-29T14:33:42.057</cp:lastPrinted>
  <dcterms:created xsi:type="dcterms:W3CDTF">2024-09-29T06:33:42Z</dcterms:created>
  <dcterms:modified xsi:type="dcterms:W3CDTF">2024-09-29T06:33:44Z</dcterms:modified>
</cp:coreProperties>
</file>