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wdp" ContentType="image/vnd.ms-photo"/>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9"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7" r:id="rId30"/>
    <p:sldId id="340" r:id="rId31"/>
    <p:sldId id="343" r:id="rId32"/>
    <p:sldId id="346" r:id="rId33"/>
    <p:sldId id="349" r:id="rId34"/>
    <p:sldId id="352" r:id="rId35"/>
    <p:sldId id="355" r:id="rId36"/>
    <p:sldId id="358" r:id="rId37"/>
    <p:sldId id="361" r:id="rId38"/>
    <p:sldId id="363" r:id="rId39"/>
  </p:sldIdLst>
  <p:sldSz cx="12192000" cy="6858000"/>
  <p:notesSz cx="6858000" cy="9144000"/>
  <p:custDataLst>
    <p:tags r:id="rId4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fill>
          <a:solidFill>
            <a:schemeClr val="accent6">
              <a:tint val="40000"/>
            </a:schemeClr>
          </a:solidFill>
        </a:fill>
      </a:tcStyle>
    </a:band1H>
    <a:band1V>
      <a:tcStyle>
        <a:fill>
          <a:solidFill>
            <a:schemeClr val="accent6">
              <a:tint val="40000"/>
            </a:schemeClr>
          </a:solidFill>
        </a:fill>
      </a:tcStyle>
    </a:band1V>
    <a:lastCol>
      <a:tcTxStyle b="on">
        <a:fontRef idx="minor">
          <a:prstClr val="black"/>
        </a:fontRef>
        <a:schemeClr val="lt1"/>
      </a:tcTxStyle>
      <a:tcStyle>
        <a:fill>
          <a:solidFill>
            <a:schemeClr val="accent6"/>
          </a:solidFill>
        </a:fill>
      </a:tcStyle>
    </a:lastCol>
    <a:firstCol>
      <a:tcTxStyle b="on">
        <a:fontRef idx="minor">
          <a:prstClr val="black"/>
        </a:fontRef>
        <a:schemeClr val="lt1"/>
      </a:tcTxStyle>
      <a:tcStyle>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slide" Target="slides/slide27.xml" /><Relationship Id="rId31" Type="http://schemas.openxmlformats.org/officeDocument/2006/relationships/slide" Target="slides/slide28.xml" /><Relationship Id="rId32" Type="http://schemas.openxmlformats.org/officeDocument/2006/relationships/slide" Target="slides/slide29.xml" /><Relationship Id="rId33" Type="http://schemas.openxmlformats.org/officeDocument/2006/relationships/slide" Target="slides/slide30.xml" /><Relationship Id="rId34" Type="http://schemas.openxmlformats.org/officeDocument/2006/relationships/slide" Target="slides/slide31.xml" /><Relationship Id="rId35" Type="http://schemas.openxmlformats.org/officeDocument/2006/relationships/slide" Target="slides/slide32.xml" /><Relationship Id="rId36" Type="http://schemas.openxmlformats.org/officeDocument/2006/relationships/slide" Target="slides/slide33.xml" /><Relationship Id="rId37" Type="http://schemas.openxmlformats.org/officeDocument/2006/relationships/slide" Target="slides/slide34.xml" /><Relationship Id="rId38" Type="http://schemas.openxmlformats.org/officeDocument/2006/relationships/slide" Target="slides/slide35.xml" /><Relationship Id="rId39" Type="http://schemas.openxmlformats.org/officeDocument/2006/relationships/slide" Target="slides/slide36.xml" /><Relationship Id="rId4" Type="http://schemas.openxmlformats.org/officeDocument/2006/relationships/slide" Target="slides/slide1.xml" /><Relationship Id="rId40" Type="http://schemas.openxmlformats.org/officeDocument/2006/relationships/tags" Target="tags/tag9.xml" /><Relationship Id="rId41" Type="http://schemas.openxmlformats.org/officeDocument/2006/relationships/presProps" Target="presProps.xml" /><Relationship Id="rId42" Type="http://schemas.openxmlformats.org/officeDocument/2006/relationships/viewProps" Target="viewProps.xml" /><Relationship Id="rId43" Type="http://schemas.openxmlformats.org/officeDocument/2006/relationships/theme" Target="theme/theme1.xml" /><Relationship Id="rId44" Type="http://schemas.openxmlformats.org/officeDocument/2006/relationships/tableStyles" Target="tableStyles.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D534892-2594-4348-9B59-391C3F1BE7C4}" type="datetimeFigureOut">
              <a:rPr lang="zh-CN" altLang="en-US" smtClean="0"/>
              <a:t>2023-5-11</a:t>
            </a:fld>
            <a:endParaRPr lang="zh-CN" altLang="en-US"/>
          </a:p>
        </p:txBody>
      </p:sp>
      <p:sp>
        <p:nvSpPr>
          <p:cNvPr id="4" name="幻灯片图像占位符 3"/>
          <p:cNvSpPr>
            <a:spLocks noGrp="1" noRot="1" noChangeAspect="1"/>
          </p:cNvSpPr>
          <p:nvPr>
            <p:ph type="sldImg" idx="2"/>
          </p:nvPr>
        </p:nvSpPr>
        <p:spPr>
          <a:xfrm>
            <a:off x="381000" y="685800"/>
            <a:ext cx="6096000" cy="3429000"/>
          </a:xfrm>
          <a:prstGeom prst="rect">
            <a:avLst/>
          </a:prstGeom>
          <a:noFill/>
          <a:ln w="12700">
            <a:solidFill>
              <a:prstClr val="black"/>
            </a:solidFill>
          </a:ln>
        </p:spPr>
      </p:sp>
      <p:sp>
        <p:nvSpPr>
          <p:cNvPr id="5" name="备注占位符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BD031C7-A97A-4B3D-B11F-B8701A7D0714}" type="slidenum">
              <a:rPr lang="zh-CN" altLang="en-US" smtClean="0"/>
              <a:t>‹#›</a:t>
            </a:fld>
            <a:endParaRPr lang="zh-CN" altLang="en-US"/>
          </a:p>
        </p:txBody>
      </p:sp>
    </p:spTree>
    <p:extLst>
      <p:ext uri="{BB962C8B-B14F-4D97-AF65-F5344CB8AC3E}">
        <p14:creationId xmlns:p14="http://schemas.microsoft.com/office/powerpoint/2010/main" val="9090037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4.xml" /><Relationship Id="rId2" Type="http://schemas.openxmlformats.org/officeDocument/2006/relationships/notesMaster" Target="../notesMasters/notesMaster1.xml" /></Relationships>
</file>

<file path=ppt/notesSlides/_rels/notesSlide21.xml.rels>&#65279;<?xml version="1.0" encoding="utf-8" standalone="yes"?><Relationships xmlns="http://schemas.openxmlformats.org/package/2006/relationships"><Relationship Id="rId1" Type="http://schemas.openxmlformats.org/officeDocument/2006/relationships/slide" Target="../slides/slide25.xml" /><Relationship Id="rId2" Type="http://schemas.openxmlformats.org/officeDocument/2006/relationships/notesMaster" Target="../notesMasters/notesMaster1.xml" /></Relationships>
</file>

<file path=ppt/notesSlides/_rels/notesSlide22.xml.rels>&#65279;<?xml version="1.0" encoding="utf-8" standalone="yes"?><Relationships xmlns="http://schemas.openxmlformats.org/package/2006/relationships"><Relationship Id="rId1" Type="http://schemas.openxmlformats.org/officeDocument/2006/relationships/slide" Target="../slides/slide26.xml" /><Relationship Id="rId2" Type="http://schemas.openxmlformats.org/officeDocument/2006/relationships/notesMaster" Target="../notesMasters/notesMaster1.xml" /></Relationships>
</file>

<file path=ppt/notesSlides/_rels/notesSlide23.xml.rels>&#65279;<?xml version="1.0" encoding="utf-8" standalone="yes"?><Relationships xmlns="http://schemas.openxmlformats.org/package/2006/relationships"><Relationship Id="rId1" Type="http://schemas.openxmlformats.org/officeDocument/2006/relationships/slide" Target="../slides/slide27.xml" /><Relationship Id="rId2" Type="http://schemas.openxmlformats.org/officeDocument/2006/relationships/notesMaster" Target="../notesMasters/notesMaster1.xml" /></Relationships>
</file>

<file path=ppt/notesSlides/_rels/notesSlide24.xml.rels>&#65279;<?xml version="1.0" encoding="utf-8" standalone="yes"?><Relationships xmlns="http://schemas.openxmlformats.org/package/2006/relationships"><Relationship Id="rId1" Type="http://schemas.openxmlformats.org/officeDocument/2006/relationships/slide" Target="../slides/slide28.xml" /><Relationship Id="rId2" Type="http://schemas.openxmlformats.org/officeDocument/2006/relationships/notesMaster" Target="../notesMasters/notesMaster1.xml" /></Relationships>
</file>

<file path=ppt/notesSlides/_rels/notesSlide25.xml.rels>&#65279;<?xml version="1.0" encoding="utf-8" standalone="yes"?><Relationships xmlns="http://schemas.openxmlformats.org/package/2006/relationships"><Relationship Id="rId1" Type="http://schemas.openxmlformats.org/officeDocument/2006/relationships/slide" Target="../slides/slide29.xml" /><Relationship Id="rId2" Type="http://schemas.openxmlformats.org/officeDocument/2006/relationships/notesMaster" Target="../notesMasters/notesMaster1.xml" /></Relationships>
</file>

<file path=ppt/notesSlides/_rels/notesSlide26.xml.rels>&#65279;<?xml version="1.0" encoding="utf-8" standalone="yes"?><Relationships xmlns="http://schemas.openxmlformats.org/package/2006/relationships"><Relationship Id="rId1" Type="http://schemas.openxmlformats.org/officeDocument/2006/relationships/slide" Target="../slides/slide30.xml" /><Relationship Id="rId2" Type="http://schemas.openxmlformats.org/officeDocument/2006/relationships/notesMaster" Target="../notesMasters/notesMaster1.xml" /></Relationships>
</file>

<file path=ppt/notesSlides/_rels/notesSlide27.xml.rels>&#65279;<?xml version="1.0" encoding="utf-8" standalone="yes"?><Relationships xmlns="http://schemas.openxmlformats.org/package/2006/relationships"><Relationship Id="rId1" Type="http://schemas.openxmlformats.org/officeDocument/2006/relationships/slide" Target="../slides/slide31.xml" /><Relationship Id="rId2" Type="http://schemas.openxmlformats.org/officeDocument/2006/relationships/notesMaster" Target="../notesMasters/notesMaster1.xml" /></Relationships>
</file>

<file path=ppt/notesSlides/_rels/notesSlide28.xml.rels>&#65279;<?xml version="1.0" encoding="utf-8" standalone="yes"?><Relationships xmlns="http://schemas.openxmlformats.org/package/2006/relationships"><Relationship Id="rId1" Type="http://schemas.openxmlformats.org/officeDocument/2006/relationships/slide" Target="../slides/slide32.xml" /><Relationship Id="rId2" Type="http://schemas.openxmlformats.org/officeDocument/2006/relationships/notesMaster" Target="../notesMasters/notesMaster1.xml" /></Relationships>
</file>

<file path=ppt/notesSlides/_rels/notesSlide29.xml.rels>&#65279;<?xml version="1.0" encoding="utf-8" standalone="yes"?><Relationships xmlns="http://schemas.openxmlformats.org/package/2006/relationships"><Relationship Id="rId1" Type="http://schemas.openxmlformats.org/officeDocument/2006/relationships/slide" Target="../slides/slide33.xml" /><Relationship Id="rId2" Type="http://schemas.openxmlformats.org/officeDocument/2006/relationships/notesMaster" Target="../notesMasters/notesMaster1.xml" /></Relationships>
</file>

<file path=ppt/notesSlides/_rels/notesSlide30.xml.rels>&#65279;<?xml version="1.0" encoding="utf-8" standalone="yes"?><Relationships xmlns="http://schemas.openxmlformats.org/package/2006/relationships"><Relationship Id="rId1" Type="http://schemas.openxmlformats.org/officeDocument/2006/relationships/slide" Target="../slides/slide34.xml" /><Relationship Id="rId2" Type="http://schemas.openxmlformats.org/officeDocument/2006/relationships/notesMaster" Target="../notesMasters/notesMaster1.xml" /></Relationships>
</file>

<file path=ppt/notesSlides/_rels/notesSlide31.xml.rels>&#65279;<?xml version="1.0" encoding="utf-8" standalone="yes"?><Relationships xmlns="http://schemas.openxmlformats.org/package/2006/relationships"><Relationship Id="rId1" Type="http://schemas.openxmlformats.org/officeDocument/2006/relationships/slide" Target="../slides/slide3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BBD031C7-A97A-4B3D-B11F-B8701A7D0714}"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normAutofit/>
          </a:bodyPr>
          <a:lstStyle/>
          <a:p>
            <a:endParaRPr lang="zh-CN" altLang="en-US"/>
          </a:p>
        </p:txBody>
      </p:sp>
      <p:sp>
        <p:nvSpPr>
          <p:cNvPr id="4" name="灯片编号占位符 3"/>
          <p:cNvSpPr>
            <a:spLocks noGrp="1"/>
          </p:cNvSpPr>
          <p:nvPr>
            <p:ph type="sldNum" sz="quarter" idx="10"/>
          </p:nvPr>
        </p:nvSpPr>
        <p:spPr/>
        <p:txBody>
          <a:bodyPr/>
          <a:lstStyle/>
          <a:p>
            <a:fld id="{BBD031C7-A97A-4B3D-B11F-B8701A7D0714}"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normAutofit/>
          </a:bodyPr>
          <a:lstStyle/>
          <a:p>
            <a:endParaRPr lang="zh-CN" altLang="en-US"/>
          </a:p>
        </p:txBody>
      </p:sp>
      <p:sp>
        <p:nvSpPr>
          <p:cNvPr id="4" name="灯片编号占位符 3"/>
          <p:cNvSpPr>
            <a:spLocks noGrp="1"/>
          </p:cNvSpPr>
          <p:nvPr>
            <p:ph type="sldNum" sz="quarter" idx="10"/>
          </p:nvPr>
        </p:nvSpPr>
        <p:spPr/>
        <p:txBody>
          <a:bodyPr/>
          <a:lstStyle/>
          <a:p>
            <a:fld id="{BBD031C7-A97A-4B3D-B11F-B8701A7D0714}"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normAutofit/>
          </a:bodyPr>
          <a:lstStyle/>
          <a:p>
            <a:endParaRPr lang="zh-CN" altLang="en-US"/>
          </a:p>
        </p:txBody>
      </p:sp>
      <p:sp>
        <p:nvSpPr>
          <p:cNvPr id="4" name="灯片编号占位符 3"/>
          <p:cNvSpPr>
            <a:spLocks noGrp="1"/>
          </p:cNvSpPr>
          <p:nvPr>
            <p:ph type="sldNum" sz="quarter" idx="10"/>
          </p:nvPr>
        </p:nvSpPr>
        <p:spPr/>
        <p:txBody>
          <a:bodyPr/>
          <a:lstStyle/>
          <a:p>
            <a:fld id="{BBD031C7-A97A-4B3D-B11F-B8701A7D0714}"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normAutofit/>
          </a:bodyPr>
          <a:lstStyle/>
          <a:p>
            <a:endParaRPr lang="zh-CN" altLang="en-US"/>
          </a:p>
        </p:txBody>
      </p:sp>
      <p:sp>
        <p:nvSpPr>
          <p:cNvPr id="4" name="灯片编号占位符 3"/>
          <p:cNvSpPr>
            <a:spLocks noGrp="1"/>
          </p:cNvSpPr>
          <p:nvPr>
            <p:ph type="sldNum" sz="quarter" idx="10"/>
          </p:nvPr>
        </p:nvSpPr>
        <p:spPr/>
        <p:txBody>
          <a:bodyPr/>
          <a:lstStyle/>
          <a:p>
            <a:fld id="{BBD031C7-A97A-4B3D-B11F-B8701A7D0714}"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normAutofit/>
          </a:bodyPr>
          <a:lstStyle/>
          <a:p>
            <a:endParaRPr lang="zh-CN" altLang="en-US"/>
          </a:p>
        </p:txBody>
      </p:sp>
      <p:sp>
        <p:nvSpPr>
          <p:cNvPr id="4" name="灯片编号占位符 3"/>
          <p:cNvSpPr>
            <a:spLocks noGrp="1"/>
          </p:cNvSpPr>
          <p:nvPr>
            <p:ph type="sldNum" sz="quarter" idx="10"/>
          </p:nvPr>
        </p:nvSpPr>
        <p:spPr/>
        <p:txBody>
          <a:bodyPr/>
          <a:lstStyle/>
          <a:p>
            <a:fld id="{BBD031C7-A97A-4B3D-B11F-B8701A7D0714}"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normAutofit/>
          </a:bodyPr>
          <a:lstStyle/>
          <a:p>
            <a:endParaRPr lang="zh-CN" altLang="en-US"/>
          </a:p>
        </p:txBody>
      </p:sp>
      <p:sp>
        <p:nvSpPr>
          <p:cNvPr id="4" name="灯片编号占位符 3"/>
          <p:cNvSpPr>
            <a:spLocks noGrp="1"/>
          </p:cNvSpPr>
          <p:nvPr>
            <p:ph type="sldNum" sz="quarter" idx="10"/>
          </p:nvPr>
        </p:nvSpPr>
        <p:spPr/>
        <p:txBody>
          <a:bodyPr/>
          <a:lstStyle/>
          <a:p>
            <a:fld id="{BBD031C7-A97A-4B3D-B11F-B8701A7D0714}"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normAutofit/>
          </a:bodyPr>
          <a:lstStyle/>
          <a:p>
            <a:endParaRPr lang="zh-CN" altLang="en-US"/>
          </a:p>
        </p:txBody>
      </p:sp>
      <p:sp>
        <p:nvSpPr>
          <p:cNvPr id="4" name="灯片编号占位符 3"/>
          <p:cNvSpPr>
            <a:spLocks noGrp="1"/>
          </p:cNvSpPr>
          <p:nvPr>
            <p:ph type="sldNum" sz="quarter" idx="10"/>
          </p:nvPr>
        </p:nvSpPr>
        <p:spPr/>
        <p:txBody>
          <a:bodyPr/>
          <a:lstStyle/>
          <a:p>
            <a:fld id="{BBD031C7-A97A-4B3D-B11F-B8701A7D0714}"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normAutofit/>
          </a:bodyPr>
          <a:lstStyle/>
          <a:p>
            <a:endParaRPr lang="zh-CN" altLang="en-US"/>
          </a:p>
        </p:txBody>
      </p:sp>
      <p:sp>
        <p:nvSpPr>
          <p:cNvPr id="4" name="灯片编号占位符 3"/>
          <p:cNvSpPr>
            <a:spLocks noGrp="1"/>
          </p:cNvSpPr>
          <p:nvPr>
            <p:ph type="sldNum" sz="quarter" idx="10"/>
          </p:nvPr>
        </p:nvSpPr>
        <p:spPr/>
        <p:txBody>
          <a:bodyPr/>
          <a:lstStyle/>
          <a:p>
            <a:fld id="{BBD031C7-A97A-4B3D-B11F-B8701A7D0714}" type="slidenum">
              <a:rPr lang="zh-CN" altLang="en-US" smtClean="0"/>
              <a:t>13</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normAutofit/>
          </a:bodyPr>
          <a:lstStyle/>
          <a:p>
            <a:endParaRPr lang="zh-CN" altLang="en-US"/>
          </a:p>
        </p:txBody>
      </p:sp>
      <p:sp>
        <p:nvSpPr>
          <p:cNvPr id="4" name="灯片编号占位符 3"/>
          <p:cNvSpPr>
            <a:spLocks noGrp="1"/>
          </p:cNvSpPr>
          <p:nvPr>
            <p:ph type="sldNum" sz="quarter" idx="10"/>
          </p:nvPr>
        </p:nvSpPr>
        <p:spPr/>
        <p:txBody>
          <a:bodyPr/>
          <a:lstStyle/>
          <a:p>
            <a:fld id="{BBD031C7-A97A-4B3D-B11F-B8701A7D0714}" type="slidenum">
              <a:rPr lang="zh-CN" altLang="en-US" smtClean="0"/>
              <a:t>14</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normAutofit/>
          </a:bodyPr>
          <a:lstStyle/>
          <a:p>
            <a:endParaRPr lang="zh-CN" altLang="en-US"/>
          </a:p>
        </p:txBody>
      </p:sp>
      <p:sp>
        <p:nvSpPr>
          <p:cNvPr id="4" name="灯片编号占位符 3"/>
          <p:cNvSpPr>
            <a:spLocks noGrp="1"/>
          </p:cNvSpPr>
          <p:nvPr>
            <p:ph type="sldNum" sz="quarter" idx="10"/>
          </p:nvPr>
        </p:nvSpPr>
        <p:spPr/>
        <p:txBody>
          <a:bodyPr/>
          <a:lstStyle/>
          <a:p>
            <a:fld id="{BBD031C7-A97A-4B3D-B11F-B8701A7D0714}" type="slidenum">
              <a:rPr lang="zh-CN" altLang="en-US" smtClean="0"/>
              <a:t>15</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normAutofit/>
          </a:bodyPr>
          <a:lstStyle/>
          <a:p>
            <a:endParaRPr lang="zh-CN" altLang="en-US"/>
          </a:p>
        </p:txBody>
      </p:sp>
      <p:sp>
        <p:nvSpPr>
          <p:cNvPr id="4" name="灯片编号占位符 3"/>
          <p:cNvSpPr>
            <a:spLocks noGrp="1"/>
          </p:cNvSpPr>
          <p:nvPr>
            <p:ph type="sldNum" sz="quarter" idx="10"/>
          </p:nvPr>
        </p:nvSpPr>
        <p:spPr/>
        <p:txBody>
          <a:bodyPr/>
          <a:lstStyle/>
          <a:p>
            <a:fld id="{BBD031C7-A97A-4B3D-B11F-B8701A7D0714}" type="slidenum">
              <a:rPr lang="zh-CN" altLang="en-US" smtClean="0"/>
              <a:t>16</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normAutofit/>
          </a:bodyPr>
          <a:lstStyle/>
          <a:p>
            <a:endParaRPr lang="zh-CN" altLang="en-US"/>
          </a:p>
        </p:txBody>
      </p:sp>
      <p:sp>
        <p:nvSpPr>
          <p:cNvPr id="4" name="灯片编号占位符 3"/>
          <p:cNvSpPr>
            <a:spLocks noGrp="1"/>
          </p:cNvSpPr>
          <p:nvPr>
            <p:ph type="sldNum" sz="quarter" idx="10"/>
          </p:nvPr>
        </p:nvSpPr>
        <p:spPr/>
        <p:txBody>
          <a:bodyPr/>
          <a:lstStyle/>
          <a:p>
            <a:fld id="{BBD031C7-A97A-4B3D-B11F-B8701A7D0714}" type="slidenum">
              <a:rPr lang="zh-CN" altLang="en-US" smtClean="0"/>
              <a:t>17</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normAutofit/>
          </a:bodyPr>
          <a:lstStyle/>
          <a:p>
            <a:endParaRPr lang="zh-CN" altLang="en-US"/>
          </a:p>
        </p:txBody>
      </p:sp>
      <p:sp>
        <p:nvSpPr>
          <p:cNvPr id="4" name="灯片编号占位符 3"/>
          <p:cNvSpPr>
            <a:spLocks noGrp="1"/>
          </p:cNvSpPr>
          <p:nvPr>
            <p:ph type="sldNum" sz="quarter" idx="10"/>
          </p:nvPr>
        </p:nvSpPr>
        <p:spPr/>
        <p:txBody>
          <a:bodyPr/>
          <a:lstStyle/>
          <a:p>
            <a:fld id="{BBD031C7-A97A-4B3D-B11F-B8701A7D0714}" type="slidenum">
              <a:rPr lang="zh-CN" altLang="en-US" smtClean="0"/>
              <a:t>18</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normAutofit/>
          </a:bodyPr>
          <a:lstStyle/>
          <a:p>
            <a:endParaRPr lang="zh-CN" altLang="en-US"/>
          </a:p>
        </p:txBody>
      </p:sp>
      <p:sp>
        <p:nvSpPr>
          <p:cNvPr id="4" name="灯片编号占位符 3"/>
          <p:cNvSpPr>
            <a:spLocks noGrp="1"/>
          </p:cNvSpPr>
          <p:nvPr>
            <p:ph type="sldNum" sz="quarter" idx="10"/>
          </p:nvPr>
        </p:nvSpPr>
        <p:spPr/>
        <p:txBody>
          <a:bodyPr/>
          <a:lstStyle/>
          <a:p>
            <a:fld id="{BBD031C7-A97A-4B3D-B11F-B8701A7D0714}" type="slidenum">
              <a:rPr lang="zh-CN" altLang="en-US" smtClean="0"/>
              <a:t>19</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normAutofit/>
          </a:bodyPr>
          <a:lstStyle/>
          <a:p>
            <a:endParaRPr lang="zh-CN" altLang="en-US"/>
          </a:p>
        </p:txBody>
      </p:sp>
      <p:sp>
        <p:nvSpPr>
          <p:cNvPr id="4" name="灯片编号占位符 3"/>
          <p:cNvSpPr>
            <a:spLocks noGrp="1"/>
          </p:cNvSpPr>
          <p:nvPr>
            <p:ph type="sldNum" sz="quarter" idx="10"/>
          </p:nvPr>
        </p:nvSpPr>
        <p:spPr/>
        <p:txBody>
          <a:bodyPr/>
          <a:lstStyle/>
          <a:p>
            <a:fld id="{BBD031C7-A97A-4B3D-B11F-B8701A7D0714}" type="slidenum">
              <a:rPr lang="zh-CN" altLang="en-US" smtClean="0"/>
              <a:t>20</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normAutofit/>
          </a:bodyPr>
          <a:lstStyle/>
          <a:p>
            <a:endParaRPr lang="zh-CN" altLang="en-US"/>
          </a:p>
        </p:txBody>
      </p:sp>
      <p:sp>
        <p:nvSpPr>
          <p:cNvPr id="4" name="灯片编号占位符 3"/>
          <p:cNvSpPr>
            <a:spLocks noGrp="1"/>
          </p:cNvSpPr>
          <p:nvPr>
            <p:ph type="sldNum" sz="quarter" idx="10"/>
          </p:nvPr>
        </p:nvSpPr>
        <p:spPr/>
        <p:txBody>
          <a:bodyPr/>
          <a:lstStyle/>
          <a:p>
            <a:fld id="{BBD031C7-A97A-4B3D-B11F-B8701A7D0714}" type="slidenum">
              <a:rPr lang="zh-CN" altLang="en-US" smtClean="0"/>
              <a:t>21</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normAutofit/>
          </a:bodyPr>
          <a:lstStyle/>
          <a:p>
            <a:endParaRPr lang="zh-CN" altLang="en-US"/>
          </a:p>
        </p:txBody>
      </p:sp>
      <p:sp>
        <p:nvSpPr>
          <p:cNvPr id="4" name="灯片编号占位符 3"/>
          <p:cNvSpPr>
            <a:spLocks noGrp="1"/>
          </p:cNvSpPr>
          <p:nvPr>
            <p:ph type="sldNum" sz="quarter" idx="10"/>
          </p:nvPr>
        </p:nvSpPr>
        <p:spPr/>
        <p:txBody>
          <a:bodyPr/>
          <a:lstStyle/>
          <a:p>
            <a:fld id="{BBD031C7-A97A-4B3D-B11F-B8701A7D0714}" type="slidenum">
              <a:rPr lang="zh-CN" altLang="en-US" smtClean="0"/>
              <a:t>22</a:t>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normAutofit/>
          </a:bodyPr>
          <a:lstStyle/>
          <a:p>
            <a:endParaRPr lang="zh-CN" altLang="en-US"/>
          </a:p>
        </p:txBody>
      </p:sp>
      <p:sp>
        <p:nvSpPr>
          <p:cNvPr id="4" name="灯片编号占位符 3"/>
          <p:cNvSpPr>
            <a:spLocks noGrp="1"/>
          </p:cNvSpPr>
          <p:nvPr>
            <p:ph type="sldNum" sz="quarter" idx="10"/>
          </p:nvPr>
        </p:nvSpPr>
        <p:spPr/>
        <p:txBody>
          <a:bodyPr/>
          <a:lstStyle/>
          <a:p>
            <a:fld id="{BBD031C7-A97A-4B3D-B11F-B8701A7D0714}" type="slidenum">
              <a:rPr lang="zh-CN" altLang="en-US" smtClean="0"/>
              <a:t>23</a:t>
            </a:fld>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normAutofit/>
          </a:bodyPr>
          <a:lstStyle/>
          <a:p>
            <a:endParaRPr lang="zh-CN" altLang="en-US"/>
          </a:p>
        </p:txBody>
      </p:sp>
      <p:sp>
        <p:nvSpPr>
          <p:cNvPr id="4" name="灯片编号占位符 3"/>
          <p:cNvSpPr>
            <a:spLocks noGrp="1"/>
          </p:cNvSpPr>
          <p:nvPr>
            <p:ph type="sldNum" sz="quarter" idx="10"/>
          </p:nvPr>
        </p:nvSpPr>
        <p:spPr/>
        <p:txBody>
          <a:bodyPr/>
          <a:lstStyle/>
          <a:p>
            <a:fld id="{BBD031C7-A97A-4B3D-B11F-B8701A7D0714}" type="slidenum">
              <a:rPr lang="zh-CN" altLang="en-US" smtClean="0"/>
              <a:t>24</a:t>
            </a:fld>
            <a:endParaRPr lang="zh-CN"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normAutofit/>
          </a:bodyPr>
          <a:lstStyle/>
          <a:p>
            <a:endParaRPr lang="zh-CN" altLang="en-US"/>
          </a:p>
        </p:txBody>
      </p:sp>
      <p:sp>
        <p:nvSpPr>
          <p:cNvPr id="4" name="灯片编号占位符 3"/>
          <p:cNvSpPr>
            <a:spLocks noGrp="1"/>
          </p:cNvSpPr>
          <p:nvPr>
            <p:ph type="sldNum" sz="quarter" idx="10"/>
          </p:nvPr>
        </p:nvSpPr>
        <p:spPr/>
        <p:txBody>
          <a:bodyPr/>
          <a:lstStyle/>
          <a:p>
            <a:fld id="{BBD031C7-A97A-4B3D-B11F-B8701A7D0714}" type="slidenum">
              <a:rPr lang="zh-CN" altLang="en-US" smtClean="0"/>
              <a:t>25</a:t>
            </a:fld>
            <a:endParaRPr lang="zh-CN"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normAutofit/>
          </a:bodyPr>
          <a:lstStyle/>
          <a:p>
            <a:endParaRPr lang="zh-CN" altLang="en-US"/>
          </a:p>
        </p:txBody>
      </p:sp>
      <p:sp>
        <p:nvSpPr>
          <p:cNvPr id="4" name="灯片编号占位符 3"/>
          <p:cNvSpPr>
            <a:spLocks noGrp="1"/>
          </p:cNvSpPr>
          <p:nvPr>
            <p:ph type="sldNum" sz="quarter" idx="10"/>
          </p:nvPr>
        </p:nvSpPr>
        <p:spPr/>
        <p:txBody>
          <a:bodyPr/>
          <a:lstStyle/>
          <a:p>
            <a:fld id="{BBD031C7-A97A-4B3D-B11F-B8701A7D0714}" type="slidenum">
              <a:rPr lang="zh-CN" altLang="en-US" smtClean="0"/>
              <a:t>26</a:t>
            </a:fld>
            <a:endParaRPr lang="zh-CN"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normAutofit/>
          </a:bodyPr>
          <a:lstStyle/>
          <a:p>
            <a:endParaRPr lang="zh-CN" altLang="en-US"/>
          </a:p>
        </p:txBody>
      </p:sp>
      <p:sp>
        <p:nvSpPr>
          <p:cNvPr id="4" name="灯片编号占位符 3"/>
          <p:cNvSpPr>
            <a:spLocks noGrp="1"/>
          </p:cNvSpPr>
          <p:nvPr>
            <p:ph type="sldNum" sz="quarter" idx="10"/>
          </p:nvPr>
        </p:nvSpPr>
        <p:spPr/>
        <p:txBody>
          <a:bodyPr/>
          <a:lstStyle/>
          <a:p>
            <a:fld id="{BBD031C7-A97A-4B3D-B11F-B8701A7D0714}" type="slidenum">
              <a:rPr lang="zh-CN" altLang="en-US" smtClean="0"/>
              <a:t>27</a:t>
            </a:fld>
            <a:endParaRPr lang="zh-CN"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normAutofit/>
          </a:bodyPr>
          <a:lstStyle/>
          <a:p>
            <a:endParaRPr lang="zh-CN" altLang="en-US"/>
          </a:p>
        </p:txBody>
      </p:sp>
      <p:sp>
        <p:nvSpPr>
          <p:cNvPr id="4" name="灯片编号占位符 3"/>
          <p:cNvSpPr>
            <a:spLocks noGrp="1"/>
          </p:cNvSpPr>
          <p:nvPr>
            <p:ph type="sldNum" sz="quarter" idx="10"/>
          </p:nvPr>
        </p:nvSpPr>
        <p:spPr/>
        <p:txBody>
          <a:bodyPr/>
          <a:lstStyle/>
          <a:p>
            <a:fld id="{BBD031C7-A97A-4B3D-B11F-B8701A7D0714}" type="slidenum">
              <a:rPr lang="zh-CN" altLang="en-US" smtClean="0"/>
              <a:t>28</a:t>
            </a:fld>
            <a:endParaRPr lang="zh-CN"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normAutofit/>
          </a:bodyPr>
          <a:lstStyle/>
          <a:p>
            <a:endParaRPr lang="zh-CN" altLang="en-US"/>
          </a:p>
        </p:txBody>
      </p:sp>
      <p:sp>
        <p:nvSpPr>
          <p:cNvPr id="4" name="灯片编号占位符 3"/>
          <p:cNvSpPr>
            <a:spLocks noGrp="1"/>
          </p:cNvSpPr>
          <p:nvPr>
            <p:ph type="sldNum" sz="quarter" idx="10"/>
          </p:nvPr>
        </p:nvSpPr>
        <p:spPr/>
        <p:txBody>
          <a:bodyPr/>
          <a:lstStyle/>
          <a:p>
            <a:fld id="{BBD031C7-A97A-4B3D-B11F-B8701A7D0714}" type="slidenum">
              <a:rPr lang="zh-CN" altLang="en-US" smtClean="0"/>
              <a:t>29</a:t>
            </a:fld>
            <a:endParaRPr lang="zh-CN"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normAutofit/>
          </a:bodyPr>
          <a:lstStyle/>
          <a:p>
            <a:endParaRPr lang="zh-CN" altLang="en-US"/>
          </a:p>
        </p:txBody>
      </p:sp>
      <p:sp>
        <p:nvSpPr>
          <p:cNvPr id="4" name="灯片编号占位符 3"/>
          <p:cNvSpPr>
            <a:spLocks noGrp="1"/>
          </p:cNvSpPr>
          <p:nvPr>
            <p:ph type="sldNum" sz="quarter" idx="10"/>
          </p:nvPr>
        </p:nvSpPr>
        <p:spPr/>
        <p:txBody>
          <a:bodyPr/>
          <a:lstStyle/>
          <a:p>
            <a:fld id="{BBD031C7-A97A-4B3D-B11F-B8701A7D0714}" type="slidenum">
              <a:rPr lang="zh-CN" altLang="en-US" smtClean="0"/>
              <a:t>30</a:t>
            </a:fld>
            <a:endParaRPr lang="zh-CN"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normAutofit/>
          </a:bodyPr>
          <a:lstStyle/>
          <a:p>
            <a:endParaRPr lang="zh-CN" altLang="en-US"/>
          </a:p>
        </p:txBody>
      </p:sp>
      <p:sp>
        <p:nvSpPr>
          <p:cNvPr id="4" name="灯片编号占位符 3"/>
          <p:cNvSpPr>
            <a:spLocks noGrp="1"/>
          </p:cNvSpPr>
          <p:nvPr>
            <p:ph type="sldNum" sz="quarter" idx="10"/>
          </p:nvPr>
        </p:nvSpPr>
        <p:spPr/>
        <p:txBody>
          <a:bodyPr/>
          <a:lstStyle/>
          <a:p>
            <a:fld id="{BBD031C7-A97A-4B3D-B11F-B8701A7D0714}" type="slidenum">
              <a:rPr lang="zh-CN" altLang="en-US" smtClean="0"/>
              <a:t>31</a:t>
            </a:fld>
            <a:endParaRPr lang="zh-CN" alt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normAutofit/>
          </a:bodyPr>
          <a:lstStyle/>
          <a:p>
            <a:endParaRPr lang="zh-CN" altLang="en-US"/>
          </a:p>
        </p:txBody>
      </p:sp>
      <p:sp>
        <p:nvSpPr>
          <p:cNvPr id="4" name="灯片编号占位符 3"/>
          <p:cNvSpPr>
            <a:spLocks noGrp="1"/>
          </p:cNvSpPr>
          <p:nvPr>
            <p:ph type="sldNum" sz="quarter" idx="10"/>
          </p:nvPr>
        </p:nvSpPr>
        <p:spPr/>
        <p:txBody>
          <a:bodyPr/>
          <a:lstStyle/>
          <a:p>
            <a:fld id="{BBD031C7-A97A-4B3D-B11F-B8701A7D0714}" type="slidenum">
              <a:rPr lang="zh-CN" altLang="en-US" smtClean="0"/>
              <a:t>32</a:t>
            </a:fld>
            <a:endParaRPr lang="zh-CN"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normAutofit/>
          </a:bodyPr>
          <a:lstStyle/>
          <a:p>
            <a:endParaRPr lang="zh-CN" altLang="en-US"/>
          </a:p>
        </p:txBody>
      </p:sp>
      <p:sp>
        <p:nvSpPr>
          <p:cNvPr id="4" name="灯片编号占位符 3"/>
          <p:cNvSpPr>
            <a:spLocks noGrp="1"/>
          </p:cNvSpPr>
          <p:nvPr>
            <p:ph type="sldNum" sz="quarter" idx="10"/>
          </p:nvPr>
        </p:nvSpPr>
        <p:spPr/>
        <p:txBody>
          <a:bodyPr/>
          <a:lstStyle/>
          <a:p>
            <a:fld id="{BBD031C7-A97A-4B3D-B11F-B8701A7D0714}" type="slidenum">
              <a:rPr lang="zh-CN" altLang="en-US" smtClean="0"/>
              <a:t>33</a:t>
            </a:fld>
            <a:endParaRPr lang="zh-CN" alt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normAutofit/>
          </a:bodyPr>
          <a:lstStyle/>
          <a:p>
            <a:endParaRPr lang="zh-CN" altLang="en-US"/>
          </a:p>
        </p:txBody>
      </p:sp>
      <p:sp>
        <p:nvSpPr>
          <p:cNvPr id="4" name="灯片编号占位符 3"/>
          <p:cNvSpPr>
            <a:spLocks noGrp="1"/>
          </p:cNvSpPr>
          <p:nvPr>
            <p:ph type="sldNum" sz="quarter" idx="10"/>
          </p:nvPr>
        </p:nvSpPr>
        <p:spPr/>
        <p:txBody>
          <a:bodyPr/>
          <a:lstStyle/>
          <a:p>
            <a:fld id="{BBD031C7-A97A-4B3D-B11F-B8701A7D0714}" type="slidenum">
              <a:rPr lang="zh-CN" altLang="en-US" smtClean="0"/>
              <a:t>34</a:t>
            </a:fld>
            <a:endParaRPr lang="zh-CN" alt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normAutofit/>
          </a:bodyPr>
          <a:lstStyle/>
          <a:p>
            <a:endParaRPr lang="zh-CN" altLang="en-US"/>
          </a:p>
        </p:txBody>
      </p:sp>
      <p:sp>
        <p:nvSpPr>
          <p:cNvPr id="4" name="灯片编号占位符 3"/>
          <p:cNvSpPr>
            <a:spLocks noGrp="1"/>
          </p:cNvSpPr>
          <p:nvPr>
            <p:ph type="sldNum" sz="quarter" idx="10"/>
          </p:nvPr>
        </p:nvSpPr>
        <p:spPr/>
        <p:txBody>
          <a:bodyPr/>
          <a:lstStyle/>
          <a:p>
            <a:fld id="{BBD031C7-A97A-4B3D-B11F-B8701A7D0714}" type="slidenum">
              <a:rPr lang="zh-CN" altLang="en-US" smtClean="0"/>
              <a:t>35</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786AC88-F670-4CE9-9756-D69B905ED8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47D83A3-BB8E-445F-8B9A-63B0129280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4BEABBF-8939-4E24-A04B-F9D8646C6B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0733909-64EB-4B78-8DED-F4676ABDBB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AD91783-6371-4E29-848C-240F02B7562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59ACD41-C882-468A-9B2F-16A8D29C350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4B136DE-9808-4270-B950-92137AD67CA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BBF002E-CEE6-4DE9-8E19-20460F521F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2AE6C6C-4545-4CE0-9C48-699C4149F5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9F896E-3642-471F-B50D-0A0877354F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FF8729-DEE3-4A9A-90F6-62F276E7B2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2_自定义版式">
    <p:spTree>
      <p:nvGrpSpPr>
        <p:cNvPr id="1" name=""/>
        <p:cNvGrpSpPr/>
        <p:nvPr/>
      </p:nvGrpSpPr>
      <p:grpSpPr>
        <a:xfrm>
          <a:off x="0" y="0"/>
          <a:ext cx="0" cy="0"/>
        </a:xfrm>
      </p:grpSpPr>
      <p:sp>
        <p:nvSpPr>
          <p:cNvPr id="15" name="TextBox 8"/>
          <p:cNvSpPr txBox="1"/>
          <p:nvPr userDrawn="1"/>
        </p:nvSpPr>
        <p:spPr>
          <a:xfrm>
            <a:off x="5852863" y="1073363"/>
            <a:ext cx="1755305" cy="55399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000" b="1">
                <a:solidFill>
                  <a:srgbClr val="FF9300"/>
                </a:solidFill>
                <a:latin typeface="专业字体设计服务/WWW.ZTSGC.COM/"/>
                <a:ea typeface="微软雅黑" panose="020b0503020204020204" pitchFamily="34" charset="-122"/>
              </a:rPr>
              <a:t>培训概述</a:t>
            </a:r>
          </a:p>
        </p:txBody>
      </p:sp>
      <p:sp>
        <p:nvSpPr>
          <p:cNvPr id="16" name="TextBox 8"/>
          <p:cNvSpPr txBox="1"/>
          <p:nvPr userDrawn="1"/>
        </p:nvSpPr>
        <p:spPr>
          <a:xfrm>
            <a:off x="6154307" y="2357503"/>
            <a:ext cx="2497590" cy="55399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000" b="1">
                <a:solidFill>
                  <a:srgbClr val="FF9300"/>
                </a:solidFill>
                <a:latin typeface="微软雅黑" panose="020b0503020204020204" pitchFamily="34" charset="-122"/>
                <a:ea typeface="微软雅黑" panose="020b0503020204020204" pitchFamily="34" charset="-122"/>
              </a:rPr>
              <a:t>六大要素分析</a:t>
            </a:r>
          </a:p>
        </p:txBody>
      </p:sp>
      <p:sp>
        <p:nvSpPr>
          <p:cNvPr id="17" name="TextBox 16"/>
          <p:cNvSpPr txBox="1"/>
          <p:nvPr userDrawn="1"/>
        </p:nvSpPr>
        <p:spPr>
          <a:xfrm>
            <a:off x="6428071" y="3689643"/>
            <a:ext cx="2764273" cy="55399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000" b="1">
                <a:solidFill>
                  <a:srgbClr val="FF9300"/>
                </a:solidFill>
                <a:latin typeface="微软雅黑" panose="020b0503020204020204" pitchFamily="34" charset="-122"/>
                <a:ea typeface="微软雅黑" panose="020b0503020204020204" pitchFamily="34" charset="-122"/>
              </a:rPr>
              <a:t>培训体系构建</a:t>
            </a:r>
          </a:p>
        </p:txBody>
      </p:sp>
      <p:sp>
        <p:nvSpPr>
          <p:cNvPr id="18" name="TextBox 8"/>
          <p:cNvSpPr txBox="1"/>
          <p:nvPr userDrawn="1"/>
        </p:nvSpPr>
        <p:spPr>
          <a:xfrm>
            <a:off x="6780389" y="5021783"/>
            <a:ext cx="2771995" cy="55308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000" b="1">
                <a:solidFill>
                  <a:srgbClr val="FF9300"/>
                </a:solidFill>
                <a:latin typeface="微软雅黑" panose="020b0503020204020204" pitchFamily="34" charset="-122"/>
                <a:ea typeface="微软雅黑" panose="020b0503020204020204" pitchFamily="34" charset="-122"/>
              </a:rPr>
              <a:t>公司培训要求</a:t>
            </a:r>
          </a:p>
        </p:txBody>
      </p:sp>
      <p:sp>
        <p:nvSpPr>
          <p:cNvPr id="2" name="梯形 1"/>
          <p:cNvSpPr/>
          <p:nvPr userDrawn="1"/>
        </p:nvSpPr>
        <p:spPr>
          <a:xfrm>
            <a:off x="-1702492" y="1"/>
            <a:ext cx="8302548" cy="6858000"/>
          </a:xfrm>
          <a:prstGeom prst="trapezoid">
            <a:avLst/>
          </a:prstGeom>
          <a:solidFill>
            <a:srgbClr val="FF93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椭圆 2"/>
          <p:cNvSpPr/>
          <p:nvPr userDrawn="1"/>
        </p:nvSpPr>
        <p:spPr>
          <a:xfrm>
            <a:off x="4583832" y="887624"/>
            <a:ext cx="900000" cy="900000"/>
          </a:xfrm>
          <a:prstGeom prst="ellipse">
            <a:avLst/>
          </a:prstGeom>
          <a:solidFill>
            <a:srgbClr val="F2F2F2"/>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4400">
                <a:solidFill>
                  <a:srgbClr val="FF9300"/>
                </a:solidFill>
                <a:latin typeface="Arial" pitchFamily="34" charset="0"/>
                <a:cs typeface="Arial" pitchFamily="34" charset="0"/>
              </a:rPr>
              <a:t>1</a:t>
            </a:r>
            <a:endParaRPr lang="zh-CN" altLang="en-US" sz="4400">
              <a:solidFill>
                <a:srgbClr val="FF9300"/>
              </a:solidFill>
              <a:latin typeface="Arial" pitchFamily="34" charset="0"/>
              <a:cs typeface="Arial" pitchFamily="34" charset="0"/>
            </a:endParaRPr>
          </a:p>
        </p:txBody>
      </p:sp>
      <p:sp>
        <p:nvSpPr>
          <p:cNvPr id="29" name="椭圆 28"/>
          <p:cNvSpPr/>
          <p:nvPr userDrawn="1"/>
        </p:nvSpPr>
        <p:spPr>
          <a:xfrm>
            <a:off x="4871864" y="2202133"/>
            <a:ext cx="900000" cy="900000"/>
          </a:xfrm>
          <a:prstGeom prst="ellipse">
            <a:avLst/>
          </a:prstGeom>
          <a:solidFill>
            <a:srgbClr val="F2F2F2"/>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4400">
                <a:solidFill>
                  <a:srgbClr val="FF9300"/>
                </a:solidFill>
                <a:latin typeface="Arial" pitchFamily="34" charset="0"/>
                <a:cs typeface="Arial" pitchFamily="34" charset="0"/>
              </a:rPr>
              <a:t>2</a:t>
            </a:r>
            <a:endParaRPr lang="zh-CN" altLang="en-US" sz="4400">
              <a:solidFill>
                <a:srgbClr val="FF9300"/>
              </a:solidFill>
              <a:latin typeface="Arial" pitchFamily="34" charset="0"/>
              <a:cs typeface="Arial" pitchFamily="34" charset="0"/>
            </a:endParaRPr>
          </a:p>
        </p:txBody>
      </p:sp>
      <p:sp>
        <p:nvSpPr>
          <p:cNvPr id="30" name="椭圆 29"/>
          <p:cNvSpPr/>
          <p:nvPr userDrawn="1"/>
        </p:nvSpPr>
        <p:spPr>
          <a:xfrm>
            <a:off x="5254307" y="3516642"/>
            <a:ext cx="900000" cy="900000"/>
          </a:xfrm>
          <a:prstGeom prst="ellipse">
            <a:avLst/>
          </a:prstGeom>
          <a:solidFill>
            <a:srgbClr val="F2F2F2"/>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4400">
                <a:solidFill>
                  <a:srgbClr val="FF9300"/>
                </a:solidFill>
                <a:latin typeface="Arial" pitchFamily="34" charset="0"/>
                <a:cs typeface="Arial" pitchFamily="34" charset="0"/>
              </a:rPr>
              <a:t>3</a:t>
            </a:r>
            <a:endParaRPr lang="zh-CN" altLang="en-US" sz="4400">
              <a:solidFill>
                <a:srgbClr val="FF9300"/>
              </a:solidFill>
              <a:latin typeface="Arial" pitchFamily="34" charset="0"/>
              <a:cs typeface="Arial" pitchFamily="34" charset="0"/>
            </a:endParaRPr>
          </a:p>
        </p:txBody>
      </p:sp>
      <p:sp>
        <p:nvSpPr>
          <p:cNvPr id="31" name="椭圆 30"/>
          <p:cNvSpPr/>
          <p:nvPr userDrawn="1"/>
        </p:nvSpPr>
        <p:spPr>
          <a:xfrm>
            <a:off x="5540497" y="4831152"/>
            <a:ext cx="900000" cy="900000"/>
          </a:xfrm>
          <a:prstGeom prst="ellipse">
            <a:avLst/>
          </a:prstGeom>
          <a:solidFill>
            <a:srgbClr val="F2F2F2"/>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4400">
                <a:solidFill>
                  <a:srgbClr val="FF9300"/>
                </a:solidFill>
                <a:latin typeface="Arial" pitchFamily="34" charset="0"/>
                <a:cs typeface="Arial" pitchFamily="34" charset="0"/>
              </a:rPr>
              <a:t>4</a:t>
            </a:r>
            <a:endParaRPr lang="zh-CN" altLang="en-US" sz="4400">
              <a:solidFill>
                <a:srgbClr val="FF9300"/>
              </a:solidFill>
              <a:latin typeface="Arial" pitchFamily="34" charset="0"/>
              <a:cs typeface="Arial" pitchFamily="3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1" dur="500" decel="100000" fill="hold" grpId="0" nodeType="afterEffect">
                                  <p:stCondLst>
                                    <p:cond delay="0"/>
                                  </p:stCondLst>
                                  <p:childTnLst>
                                    <p:set>
                                      <p:cBhvr>
                                        <p:cTn id="6" dur="1" fill="hold">
                                          <p:stCondLst>
                                            <p:cond delay="0"/>
                                          </p:stCondLst>
                                        </p:cTn>
                                        <p:tgtEl>
                                          <p:spTgt spid="15"/>
                                        </p:tgtEl>
                                        <p:attrNameLst>
                                          <p:attrName>style.visibility</p:attrName>
                                        </p:attrNameLst>
                                      </p:cBhvr>
                                      <p:to>
                                        <p:strVal val="visible"/>
                                      </p:to>
                                    </p:set>
                                    <p:anim calcmode="lin" valueType="num">
                                      <p:cBhvr additive="base">
                                        <p:cTn id="7" dur="500" fill="hold"/>
                                        <p:tgtEl>
                                          <p:spTgt spid="15"/>
                                        </p:tgtEl>
                                        <p:attrNameLst>
                                          <p:attrName>ppt_x</p:attrName>
                                        </p:attrNameLst>
                                      </p:cBhvr>
                                      <p:tavLst>
                                        <p:tav tm="0">
                                          <p:val>
                                            <p:strVal val="#ppt_x"/>
                                          </p:val>
                                        </p:tav>
                                        <p:tav tm="100000">
                                          <p:val>
                                            <p:strVal val="#ppt_x"/>
                                          </p:val>
                                        </p:tav>
                                      </p:tavLst>
                                    </p:anim>
                                    <p:anim calcmode="lin" valueType="num">
                                      <p:cBhvr additive="base">
                                        <p:cTn id="8" dur="500" fill="hold"/>
                                        <p:tgtEl>
                                          <p:spTgt spid="15"/>
                                        </p:tgtEl>
                                        <p:attrNameLst>
                                          <p:attrName>ppt_y</p:attrName>
                                        </p:attrNameLst>
                                      </p:cBhvr>
                                      <p:tavLst>
                                        <p:tav tm="0">
                                          <p:val>
                                            <p:strVal val="0-#ppt_h/2"/>
                                          </p:val>
                                        </p:tav>
                                        <p:tav tm="100000">
                                          <p:val>
                                            <p:strVal val="#ppt_y"/>
                                          </p:val>
                                        </p:tav>
                                      </p:tavLst>
                                    </p:anim>
                                  </p:childTnLst>
                                </p:cTn>
                              </p:par>
                              <p:par>
                                <p:cTn id="9" presetID="2" presetClass="entr" presetSubtype="1" dur="500" decel="100000" fill="hold" grpId="0" nodeType="withEffect">
                                  <p:stCondLst>
                                    <p:cond delay="100"/>
                                  </p:stCondLst>
                                  <p:childTnLst>
                                    <p:set>
                                      <p:cBhvr>
                                        <p:cTn id="10" dur="1" fill="hold">
                                          <p:stCondLst>
                                            <p:cond delay="0"/>
                                          </p:stCondLst>
                                        </p:cTn>
                                        <p:tgtEl>
                                          <p:spTgt spid="16"/>
                                        </p:tgtEl>
                                        <p:attrNameLst>
                                          <p:attrName>style.visibility</p:attrName>
                                        </p:attrNameLst>
                                      </p:cBhvr>
                                      <p:to>
                                        <p:strVal val="visible"/>
                                      </p:to>
                                    </p:set>
                                    <p:anim calcmode="lin" valueType="num">
                                      <p:cBhvr additive="base">
                                        <p:cTn id="11" dur="500" fill="hold"/>
                                        <p:tgtEl>
                                          <p:spTgt spid="16"/>
                                        </p:tgtEl>
                                        <p:attrNameLst>
                                          <p:attrName>ppt_x</p:attrName>
                                        </p:attrNameLst>
                                      </p:cBhvr>
                                      <p:tavLst>
                                        <p:tav tm="0">
                                          <p:val>
                                            <p:strVal val="#ppt_x"/>
                                          </p:val>
                                        </p:tav>
                                        <p:tav tm="100000">
                                          <p:val>
                                            <p:strVal val="#ppt_x"/>
                                          </p:val>
                                        </p:tav>
                                      </p:tavLst>
                                    </p:anim>
                                    <p:anim calcmode="lin" valueType="num">
                                      <p:cBhvr additive="base">
                                        <p:cTn id="12" dur="500" fill="hold"/>
                                        <p:tgtEl>
                                          <p:spTgt spid="16"/>
                                        </p:tgtEl>
                                        <p:attrNameLst>
                                          <p:attrName>ppt_y</p:attrName>
                                        </p:attrNameLst>
                                      </p:cBhvr>
                                      <p:tavLst>
                                        <p:tav tm="0">
                                          <p:val>
                                            <p:strVal val="0-#ppt_h/2"/>
                                          </p:val>
                                        </p:tav>
                                        <p:tav tm="100000">
                                          <p:val>
                                            <p:strVal val="#ppt_y"/>
                                          </p:val>
                                        </p:tav>
                                      </p:tavLst>
                                    </p:anim>
                                  </p:childTnLst>
                                </p:cTn>
                              </p:par>
                              <p:par>
                                <p:cTn id="13" presetID="2" presetClass="entr" presetSubtype="4" dur="500" decel="100000" fill="hold" grpId="0" nodeType="withEffect">
                                  <p:stCondLst>
                                    <p:cond delay="200"/>
                                  </p:stCondLst>
                                  <p:childTnLst>
                                    <p:set>
                                      <p:cBhvr>
                                        <p:cTn id="14" dur="1" fill="hold">
                                          <p:stCondLst>
                                            <p:cond delay="0"/>
                                          </p:stCondLst>
                                        </p:cTn>
                                        <p:tgtEl>
                                          <p:spTgt spid="17"/>
                                        </p:tgtEl>
                                        <p:attrNameLst>
                                          <p:attrName>style.visibility</p:attrName>
                                        </p:attrNameLst>
                                      </p:cBhvr>
                                      <p:to>
                                        <p:strVal val="visible"/>
                                      </p:to>
                                    </p:set>
                                    <p:anim calcmode="lin" valueType="num">
                                      <p:cBhvr additive="base">
                                        <p:cTn id="15" dur="500" fill="hold"/>
                                        <p:tgtEl>
                                          <p:spTgt spid="17"/>
                                        </p:tgtEl>
                                        <p:attrNameLst>
                                          <p:attrName>ppt_x</p:attrName>
                                        </p:attrNameLst>
                                      </p:cBhvr>
                                      <p:tavLst>
                                        <p:tav tm="0">
                                          <p:val>
                                            <p:strVal val="#ppt_x"/>
                                          </p:val>
                                        </p:tav>
                                        <p:tav tm="100000">
                                          <p:val>
                                            <p:strVal val="#ppt_x"/>
                                          </p:val>
                                        </p:tav>
                                      </p:tavLst>
                                    </p:anim>
                                    <p:anim calcmode="lin" valueType="num">
                                      <p:cBhvr additive="base">
                                        <p:cTn id="16" dur="500" fill="hold"/>
                                        <p:tgtEl>
                                          <p:spTgt spid="17"/>
                                        </p:tgtEl>
                                        <p:attrNameLst>
                                          <p:attrName>ppt_y</p:attrName>
                                        </p:attrNameLst>
                                      </p:cBhvr>
                                      <p:tavLst>
                                        <p:tav tm="0">
                                          <p:val>
                                            <p:strVal val="1+#ppt_h/2"/>
                                          </p:val>
                                        </p:tav>
                                        <p:tav tm="100000">
                                          <p:val>
                                            <p:strVal val="#ppt_y"/>
                                          </p:val>
                                        </p:tav>
                                      </p:tavLst>
                                    </p:anim>
                                  </p:childTnLst>
                                </p:cTn>
                              </p:par>
                              <p:par>
                                <p:cTn id="17" presetID="2" presetClass="entr" presetSubtype="4" dur="500" decel="100000" fill="hold" grpId="0" nodeType="withEffect">
                                  <p:stCondLst>
                                    <p:cond delay="300"/>
                                  </p:stCondLst>
                                  <p:childTnLst>
                                    <p:set>
                                      <p:cBhvr>
                                        <p:cTn id="18" dur="1" fill="hold">
                                          <p:stCondLst>
                                            <p:cond delay="0"/>
                                          </p:stCondLst>
                                        </p:cTn>
                                        <p:tgtEl>
                                          <p:spTgt spid="18"/>
                                        </p:tgtEl>
                                        <p:attrNameLst>
                                          <p:attrName>style.visibility</p:attrName>
                                        </p:attrNameLst>
                                      </p:cBhvr>
                                      <p:to>
                                        <p:strVal val="visible"/>
                                      </p:to>
                                    </p:set>
                                    <p:anim calcmode="lin" valueType="num">
                                      <p:cBhvr additive="base">
                                        <p:cTn id="19" dur="500" fill="hold"/>
                                        <p:tgtEl>
                                          <p:spTgt spid="18"/>
                                        </p:tgtEl>
                                        <p:attrNameLst>
                                          <p:attrName>ppt_x</p:attrName>
                                        </p:attrNameLst>
                                      </p:cBhvr>
                                      <p:tavLst>
                                        <p:tav tm="0">
                                          <p:val>
                                            <p:strVal val="#ppt_x"/>
                                          </p:val>
                                        </p:tav>
                                        <p:tav tm="100000">
                                          <p:val>
                                            <p:strVal val="#ppt_x"/>
                                          </p:val>
                                        </p:tav>
                                      </p:tavLst>
                                    </p:anim>
                                    <p:anim calcmode="lin" valueType="num">
                                      <p:cBhvr additive="base">
                                        <p:cTn id="20"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6" grpId="0"/>
      <p:bldP spid="17" grpId="0"/>
      <p:bldP spid="18" grpId="0"/>
    </p:bldLs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3_自定义版式">
    <p:spTree>
      <p:nvGrpSpPr>
        <p:cNvPr id="1" name=""/>
        <p:cNvGrpSpPr/>
        <p:nvPr/>
      </p:nvGrpSpPr>
      <p:grpSpPr>
        <a:xfrm>
          <a:off x="0" y="0"/>
          <a:ext cx="0" cy="0"/>
        </a:xfrm>
      </p:grpSpPr>
      <p:sp>
        <p:nvSpPr>
          <p:cNvPr id="3" name="矩形 2"/>
          <p:cNvSpPr/>
          <p:nvPr userDrawn="1"/>
        </p:nvSpPr>
        <p:spPr>
          <a:xfrm>
            <a:off x="0" y="0"/>
            <a:ext cx="3647728" cy="6858000"/>
          </a:xfrm>
          <a:prstGeom prst="rect">
            <a:avLst/>
          </a:prstGeom>
          <a:solidFill>
            <a:srgbClr val="FF93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 name="TextBox 15"/>
          <p:cNvSpPr txBox="1"/>
          <p:nvPr userDrawn="1"/>
        </p:nvSpPr>
        <p:spPr>
          <a:xfrm>
            <a:off x="767408" y="3623017"/>
            <a:ext cx="2364544"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l" defTabSz="914400" rtl="0" eaLnBrk="1" fontAlgn="auto" latinLnBrk="0" hangingPunct="1">
              <a:lnSpc>
                <a:spcPct val="100000"/>
              </a:lnSpc>
              <a:spcBef>
                <a:spcPct val="0"/>
              </a:spcBef>
              <a:spcAft>
                <a:spcPct val="0"/>
              </a:spcAft>
              <a:buClrTx/>
              <a:buSzTx/>
              <a:buFontTx/>
              <a:buNone/>
              <a:defRPr/>
            </a:pPr>
            <a:r>
              <a:rPr lang="en-US" altLang="zh-CN" sz="2000" b="1">
                <a:solidFill>
                  <a:schemeClr val="bg1"/>
                </a:solidFill>
                <a:ea typeface="微软雅黑" panose="020b0503020204020204" pitchFamily="34" charset="-122"/>
                <a:cs typeface="Arial Unicode MS" panose="020b0604020202020204" pitchFamily="34" charset="-122"/>
              </a:rPr>
              <a:t>TRANSITION PAGE </a:t>
            </a:r>
          </a:p>
        </p:txBody>
      </p:sp>
      <p:sp>
        <p:nvSpPr>
          <p:cNvPr id="18" name="文本框 17"/>
          <p:cNvSpPr txBox="1"/>
          <p:nvPr userDrawn="1"/>
        </p:nvSpPr>
        <p:spPr>
          <a:xfrm>
            <a:off x="191344" y="2636912"/>
            <a:ext cx="2808312" cy="9541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zh-CN" altLang="en-US" sz="5600">
                <a:solidFill>
                  <a:prstClr val="white"/>
                </a:solidFill>
                <a:ea typeface="微软雅黑" panose="020b0503020204020204" pitchFamily="34" charset="-122"/>
              </a:rPr>
              <a:t>过渡页</a:t>
            </a: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_自定义版式">
    <p:spTree>
      <p:nvGrpSpPr>
        <p:cNvPr id="1" name=""/>
        <p:cNvGrpSpPr/>
        <p:nvPr/>
      </p:nvGrpSpPr>
      <p:grpSpPr>
        <a:xfrm>
          <a:off x="0" y="0"/>
          <a:ext cx="0" cy="0"/>
        </a:xfrm>
      </p:grpSpPr>
      <p:sp>
        <p:nvSpPr>
          <p:cNvPr id="2" name="文本框 1"/>
          <p:cNvSpPr txBox="1"/>
          <p:nvPr userDrawn="1"/>
        </p:nvSpPr>
        <p:spPr>
          <a:xfrm>
            <a:off x="839416" y="6381328"/>
            <a:ext cx="1512168" cy="43088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200">
                <a:solidFill>
                  <a:schemeClr val="bg1"/>
                </a:solidFill>
                <a:latin typeface="微软雅黑" panose="020b0503020204020204" pitchFamily="34" charset="-122"/>
                <a:ea typeface="微软雅黑" panose="020b0503020204020204" pitchFamily="34" charset="-122"/>
              </a:rPr>
              <a:t>培训概述</a:t>
            </a: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7_自定义版式">
    <p:spTree>
      <p:nvGrpSpPr>
        <p:cNvPr id="1" name=""/>
        <p:cNvGrpSpPr/>
        <p:nvPr/>
      </p:nvGrpSpPr>
      <p:grpSpPr>
        <a:xfrm>
          <a:off x="0" y="0"/>
          <a:ext cx="0" cy="0"/>
        </a:xfrm>
      </p:grpSpPr>
      <p:sp>
        <p:nvSpPr>
          <p:cNvPr id="3" name="TextBox 8"/>
          <p:cNvSpPr txBox="1"/>
          <p:nvPr userDrawn="1"/>
        </p:nvSpPr>
        <p:spPr>
          <a:xfrm>
            <a:off x="840709" y="476676"/>
            <a:ext cx="4967259"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rgbClr val="5F5E5C"/>
                </a:solidFill>
                <a:latin typeface="华康俪金黑W8(P)" pitchFamily="34" charset="-122"/>
                <a:ea typeface="华康俪金黑W8(P)" pitchFamily="34" charset="-122"/>
              </a:rPr>
              <a:t>第二节</a:t>
            </a:r>
            <a:r>
              <a:rPr lang="en-US" altLang="zh-CN" sz="2400">
                <a:solidFill>
                  <a:srgbClr val="5F5E5C"/>
                </a:solidFill>
                <a:latin typeface="华康俪金黑W8(P)" pitchFamily="34" charset="-122"/>
                <a:ea typeface="华康俪金黑W8(P)" pitchFamily="34" charset="-122"/>
              </a:rPr>
              <a:t>  </a:t>
            </a:r>
            <a:r>
              <a:rPr lang="zh-CN" altLang="en-US" sz="2400">
                <a:solidFill>
                  <a:srgbClr val="5F5E5C"/>
                </a:solidFill>
                <a:latin typeface="华康俪金黑W8(P)" pitchFamily="34" charset="-122"/>
                <a:ea typeface="华康俪金黑W8(P)" pitchFamily="34" charset="-122"/>
              </a:rPr>
              <a:t>为什么需要培训</a:t>
            </a:r>
          </a:p>
        </p:txBody>
      </p:sp>
      <p:sp>
        <p:nvSpPr>
          <p:cNvPr id="7" name="文本框 6"/>
          <p:cNvSpPr txBox="1"/>
          <p:nvPr userDrawn="1"/>
        </p:nvSpPr>
        <p:spPr>
          <a:xfrm>
            <a:off x="839416" y="6381328"/>
            <a:ext cx="1512168" cy="43088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200">
                <a:solidFill>
                  <a:schemeClr val="bg1"/>
                </a:solidFill>
                <a:latin typeface="微软雅黑" panose="020b0503020204020204" pitchFamily="34" charset="-122"/>
                <a:ea typeface="微软雅黑" panose="020b0503020204020204" pitchFamily="34" charset="-122"/>
              </a:rPr>
              <a:t>培训概述</a:t>
            </a:r>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自定义版式">
    <p:spTree>
      <p:nvGrpSpPr>
        <p:cNvPr id="1" name=""/>
        <p:cNvGrpSpPr/>
        <p:nvPr/>
      </p:nvGrpSpPr>
      <p:grpSpPr>
        <a:xfrm>
          <a:off x="0" y="0"/>
          <a:ext cx="0" cy="0"/>
        </a:xfrm>
      </p:grpSpPr>
      <p:sp>
        <p:nvSpPr>
          <p:cNvPr id="5" name="Rectangle 7"/>
          <p:cNvSpPr/>
          <p:nvPr userDrawn="1"/>
        </p:nvSpPr>
        <p:spPr>
          <a:xfrm>
            <a:off x="-19100" y="-9500"/>
            <a:ext cx="4037548" cy="6858000"/>
          </a:xfrm>
          <a:prstGeom prst="rect">
            <a:avLst/>
          </a:prstGeom>
          <a:solidFill>
            <a:srgbClr val="FF93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sz="1800"/>
          </a:p>
        </p:txBody>
      </p:sp>
      <p:sp>
        <p:nvSpPr>
          <p:cNvPr id="7" name="标题 1"/>
          <p:cNvSpPr txBox="1">
            <a:spLocks noChangeArrowheads="1"/>
          </p:cNvSpPr>
          <p:nvPr userDrawn="1"/>
        </p:nvSpPr>
        <p:spPr>
          <a:xfrm>
            <a:off x="263352" y="2420888"/>
            <a:ext cx="4031398" cy="1470025"/>
          </a:xfrm>
          <a:prstGeom prst="rect">
            <a:avLst/>
          </a:prstGeom>
        </p:spPr>
        <p:txBody>
          <a:bodyPr vert="horz" lIns="91440" tIns="45720" rIns="91440" bIns="45720" rtlCol="0" anchor="ctr">
            <a:noAutofit/>
          </a:bodyPr>
          <a:lstStyle>
            <a:defPPr>
              <a:defRPr lang="zh-CN"/>
            </a:defPPr>
            <a:lvl1pPr marL="0" algn="ctr" defTabSz="914400" rtl="0" eaLnBrk="1" latinLnBrk="0" hangingPunct="1">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8000" b="1">
                <a:solidFill>
                  <a:schemeClr val="bg1"/>
                </a:solidFill>
                <a:effectLst>
                  <a:outerShdw blurRad="38100" dist="38100" dir="2700000" algn="tl">
                    <a:srgbClr val="000000">
                      <a:alpha val="43137"/>
                    </a:srgbClr>
                  </a:outerShdw>
                  <a:reflection blurRad="6350" stA="50000" endA="300" endPos="50000" dist="29997" dir="5400000" sy="-100000" algn="bl" rotWithShape="0"/>
                </a:effectLst>
                <a:latin typeface="微软雅黑" panose="020b0503020204020204" pitchFamily="34" charset="-122"/>
                <a:ea typeface="微软雅黑" panose="020b0503020204020204" pitchFamily="34" charset="-122"/>
              </a:rPr>
              <a:t>结束</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 presetClass="entr" presetSubtype="0" dur="1"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childTnLst>
                                </p:cTn>
                              </p:par>
                              <p:par>
                                <p:cTn id="7" presetID="0" presetClass="path" presetSubtype="0" dur="600" accel="50000" decel="50000" fill="hold" grpId="1" nodeType="withEffect">
                                  <p:stCondLst>
                                    <p:cond delay="0"/>
                                  </p:stCondLst>
                                  <p:childTnLst>
                                    <p:animMotion origin="layout" path="M 3.30643E-07 -1.19861 L 3.30643E-07 2.59259E-06 L 0.00039 -0.12153 L 3.30643E-07 2.59259E-06" pathEditMode="relative" rAng="0" ptsTypes="AAAA">
                                      <p:cBhvr>
                                        <p:cTn id="8" dur="600" fill="hold"/>
                                        <p:tgtEl>
                                          <p:spTgt spid="7"/>
                                        </p:tgtEl>
                                        <p:attrNameLst>
                                          <p:attrName>ppt_x</p:attrName>
                                          <p:attrName>ppt_y</p:attrName>
                                        </p:attrNameLst>
                                      </p:cBhvr>
                                      <p:rCtr x="13" y="59931"/>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7" grpId="1" animBg="1"/>
    </p:bldLs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spTree>
      <p:nvGrpSpPr>
        <p:cNvPr id="1" name=""/>
        <p:cNvGrpSpPr/>
        <p:nvPr/>
      </p:nvGrpSpPr>
      <p:grpSpPr>
        <a:xfrm>
          <a:off x="0" y="0"/>
          <a:ext cx="0" cy="0"/>
        </a:xfrm>
      </p:grpSpPr>
      <p:sp>
        <p:nvSpPr>
          <p:cNvPr id="2" name="矩形 1"/>
          <p:cNvSpPr/>
          <p:nvPr userDrawn="1"/>
        </p:nvSpPr>
        <p:spPr>
          <a:xfrm>
            <a:off x="623392" y="6381328"/>
            <a:ext cx="2441694" cy="430887"/>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200" b="1">
                <a:solidFill>
                  <a:schemeClr val="bg1"/>
                </a:solidFill>
                <a:latin typeface="微软雅黑" panose="020b0503020204020204" pitchFamily="34" charset="-122"/>
                <a:ea typeface="微软雅黑" panose="020b0503020204020204" pitchFamily="34" charset="-122"/>
              </a:rPr>
              <a:t>培训六大要素分析</a:t>
            </a:r>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两栏内容">
    <p:spTree>
      <p:nvGrpSpPr>
        <p:cNvPr id="1" name=""/>
        <p:cNvGrpSpPr/>
        <p:nvPr/>
      </p:nvGrpSpPr>
      <p:grpSpPr>
        <a:xfrm>
          <a:off x="0" y="0"/>
          <a:ext cx="0" cy="0"/>
        </a:xfrm>
      </p:grpSpPr>
      <p:sp>
        <p:nvSpPr>
          <p:cNvPr id="2" name="矩形 1"/>
          <p:cNvSpPr/>
          <p:nvPr userDrawn="1"/>
        </p:nvSpPr>
        <p:spPr>
          <a:xfrm>
            <a:off x="629970" y="6381328"/>
            <a:ext cx="2441694" cy="430887"/>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200" b="1">
                <a:solidFill>
                  <a:schemeClr val="bg1"/>
                </a:solidFill>
                <a:latin typeface="微软雅黑" panose="020b0503020204020204" pitchFamily="34" charset="-122"/>
                <a:ea typeface="微软雅黑" panose="020b0503020204020204" pitchFamily="34" charset="-122"/>
              </a:rPr>
              <a:t>如何建立培训体系</a:t>
            </a:r>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比较">
    <p:spTree>
      <p:nvGrpSpPr>
        <p:cNvPr id="1" name=""/>
        <p:cNvGrpSpPr/>
        <p:nvPr/>
      </p:nvGrpSpPr>
      <p:grpSpPr>
        <a:xfrm>
          <a:off x="0" y="0"/>
          <a:ext cx="0" cy="0"/>
        </a:xfrm>
      </p:grpSpPr>
      <p:sp>
        <p:nvSpPr>
          <p:cNvPr id="2" name="矩形 1"/>
          <p:cNvSpPr/>
          <p:nvPr userDrawn="1"/>
        </p:nvSpPr>
        <p:spPr>
          <a:xfrm>
            <a:off x="629970" y="6381328"/>
            <a:ext cx="1859280" cy="42989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200" b="1">
                <a:solidFill>
                  <a:schemeClr val="bg1"/>
                </a:solidFill>
                <a:latin typeface="微软雅黑" panose="020b0503020204020204" pitchFamily="34" charset="-122"/>
                <a:ea typeface="微软雅黑" panose="020b0503020204020204" pitchFamily="34" charset="-122"/>
              </a:rPr>
              <a:t>公司培训要求</a:t>
            </a:r>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垂直排列标题与文本">
    <p:spTree>
      <p:nvGrpSpPr>
        <p:cNvPr id="1" name=""/>
        <p:cNvGrpSpPr/>
        <p:nvPr/>
      </p:nvGrpSpPr>
      <p:grpSpPr>
        <a:xfrm>
          <a:off x="0" y="0"/>
          <a:ext cx="0" cy="0"/>
        </a:xfrm>
      </p:grpSpPr>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2F2F2"/>
        </a:solidFill>
        <a:effectLst/>
      </p:bgPr>
    </p:bg>
    <p:spTree>
      <p:nvGrpSpPr>
        <p:cNvPr id="1" name=""/>
        <p:cNvGrpSpPr/>
        <p:nvPr/>
      </p:nvGrpSpPr>
      <p:grpSpPr>
        <a:xfrm>
          <a:off x="0" y="0"/>
          <a:ext cx="0" cy="0"/>
        </a:xfrm>
      </p:grpSpPr>
      <p:sp>
        <p:nvSpPr>
          <p:cNvPr id="12" name="矩形 11"/>
          <p:cNvSpPr/>
          <p:nvPr userDrawn="1"/>
        </p:nvSpPr>
        <p:spPr>
          <a:xfrm>
            <a:off x="0" y="6338455"/>
            <a:ext cx="574766" cy="519545"/>
          </a:xfrm>
          <a:prstGeom prst="rect">
            <a:avLst/>
          </a:prstGeom>
          <a:solidFill>
            <a:srgbClr val="FF93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矩形 12"/>
          <p:cNvSpPr/>
          <p:nvPr userDrawn="1"/>
        </p:nvSpPr>
        <p:spPr>
          <a:xfrm>
            <a:off x="574766" y="6338455"/>
            <a:ext cx="11617233" cy="519545"/>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 name="燕尾形 10"/>
          <p:cNvSpPr/>
          <p:nvPr userDrawn="1"/>
        </p:nvSpPr>
        <p:spPr>
          <a:xfrm>
            <a:off x="193599" y="6475132"/>
            <a:ext cx="187569" cy="246185"/>
          </a:xfrm>
          <a:prstGeom prst="chevron">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endParaRPr>
          </a:p>
        </p:txBody>
      </p:sp>
      <p:sp>
        <p:nvSpPr>
          <p:cNvPr id="15" name="椭圆 14"/>
          <p:cNvSpPr/>
          <p:nvPr userDrawn="1"/>
        </p:nvSpPr>
        <p:spPr>
          <a:xfrm>
            <a:off x="11356958" y="6439663"/>
            <a:ext cx="360000" cy="360000"/>
          </a:xfrm>
          <a:prstGeom prst="ellipse">
            <a:avLst/>
          </a:prstGeom>
          <a:solidFill>
            <a:srgbClr val="FFFFFF">
              <a:alpha val="34902"/>
            </a:srgbClr>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微软雅黑" panose="020b0503020204020204" pitchFamily="34" charset="-122"/>
              <a:ea typeface="微软雅黑" panose="020b0503020204020204" pitchFamily="34" charset="-122"/>
            </a:endParaRPr>
          </a:p>
        </p:txBody>
      </p:sp>
      <p:sp>
        <p:nvSpPr>
          <p:cNvPr id="17" name="TextBox 15"/>
          <p:cNvSpPr txBox="1"/>
          <p:nvPr userDrawn="1"/>
        </p:nvSpPr>
        <p:spPr>
          <a:xfrm>
            <a:off x="11211743" y="6450386"/>
            <a:ext cx="650430"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2EEF1883-7A0E-4F66-9932-E581691AD397}" type="slidenum">
              <a:rPr lang="zh-CN" altLang="en-US" sz="1600" smtClean="0">
                <a:solidFill>
                  <a:prstClr val="white"/>
                </a:solidFill>
                <a:latin typeface="Arial Unicode MS" panose="020b0604020202020204" pitchFamily="34" charset="-122"/>
                <a:ea typeface="Arial Unicode MS" panose="020b0604020202020204" pitchFamily="34" charset="-122"/>
                <a:cs typeface="Arial Unicode MS" panose="020b0604020202020204" pitchFamily="34" charset="-122"/>
              </a:rPr>
              <a:t>‹#›</a:t>
            </a:fld>
            <a:r>
              <a:rPr lang="zh-CN" altLang="en-US" sz="1600">
                <a:solidFill>
                  <a:prstClr val="white"/>
                </a:solidFill>
                <a:latin typeface="Arial Unicode MS" panose="020b0604020202020204" pitchFamily="34" charset="-122"/>
                <a:ea typeface="Arial Unicode MS" panose="020b0604020202020204" pitchFamily="34" charset="-122"/>
                <a:cs typeface="Arial Unicode MS" panose="020b0604020202020204" pitchFamily="34" charset="-122"/>
              </a:rPr>
              <a:t> </a:t>
            </a:r>
          </a:p>
        </p:txBody>
      </p:sp>
      <p:sp>
        <p:nvSpPr>
          <p:cNvPr id="18" name="任意多边形 7"/>
          <p:cNvSpPr/>
          <p:nvPr userDrawn="1"/>
        </p:nvSpPr>
        <p:spPr>
          <a:xfrm>
            <a:off x="574729" y="201474"/>
            <a:ext cx="864000" cy="864000"/>
          </a:xfrm>
          <a:custGeom>
            <a:gdLst>
              <a:gd name="connsiteX0" fmla="*/ 0 w 864000"/>
              <a:gd name="connsiteY0" fmla="*/ 0 h 864000"/>
              <a:gd name="connsiteX1" fmla="*/ 864000 w 864000"/>
              <a:gd name="connsiteY1" fmla="*/ 0 h 864000"/>
              <a:gd name="connsiteX2" fmla="*/ 864000 w 864000"/>
              <a:gd name="connsiteY2" fmla="*/ 261737 h 864000"/>
              <a:gd name="connsiteX3" fmla="*/ 751007 w 864000"/>
              <a:gd name="connsiteY3" fmla="*/ 261737 h 864000"/>
              <a:gd name="connsiteX4" fmla="*/ 751007 w 864000"/>
              <a:gd name="connsiteY4" fmla="*/ 112993 h 864000"/>
              <a:gd name="connsiteX5" fmla="*/ 112993 w 864000"/>
              <a:gd name="connsiteY5" fmla="*/ 112993 h 864000"/>
              <a:gd name="connsiteX6" fmla="*/ 112993 w 864000"/>
              <a:gd name="connsiteY6" fmla="*/ 751007 h 864000"/>
              <a:gd name="connsiteX7" fmla="*/ 246681 w 864000"/>
              <a:gd name="connsiteY7" fmla="*/ 751007 h 864000"/>
              <a:gd name="connsiteX8" fmla="*/ 246681 w 864000"/>
              <a:gd name="connsiteY8" fmla="*/ 864000 h 864000"/>
              <a:gd name="connsiteX9" fmla="*/ 0 w 864000"/>
              <a:gd name="connsiteY9" fmla="*/ 864000 h 864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64000" h="864000">
                <a:moveTo>
                  <a:pt x="0" y="0"/>
                </a:moveTo>
                <a:lnTo>
                  <a:pt x="864000" y="0"/>
                </a:lnTo>
                <a:lnTo>
                  <a:pt x="864000" y="261737"/>
                </a:lnTo>
                <a:lnTo>
                  <a:pt x="751007" y="261737"/>
                </a:lnTo>
                <a:lnTo>
                  <a:pt x="751007" y="112993"/>
                </a:lnTo>
                <a:lnTo>
                  <a:pt x="112993" y="112993"/>
                </a:lnTo>
                <a:lnTo>
                  <a:pt x="112993" y="751007"/>
                </a:lnTo>
                <a:lnTo>
                  <a:pt x="246681" y="751007"/>
                </a:lnTo>
                <a:lnTo>
                  <a:pt x="246681" y="864000"/>
                </a:lnTo>
                <a:lnTo>
                  <a:pt x="0" y="864000"/>
                </a:lnTo>
                <a:close/>
              </a:path>
            </a:pathLst>
          </a:custGeom>
          <a:solidFill>
            <a:srgbClr val="FF93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0.xml" /><Relationship Id="rId2" Type="http://schemas.openxmlformats.org/officeDocument/2006/relationships/notesSlide" Target="../notesSlides/notesSlide1.xml" /><Relationship Id="rId3"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4.xml"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notesSlide" Target="../notesSlides/notesSlide11.xml" /><Relationship Id="rId3"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notesSlide" Target="../notesSlides/notesSlide1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notesSlide" Target="../notesSlides/notesSlide13.xml" /><Relationship Id="rId3" Type="http://schemas.openxmlformats.org/officeDocument/2006/relationships/tags" Target="../tags/tag1.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notesSlide" Target="../notesSlides/notesSlide14.xml" /><Relationship Id="rId3" Type="http://schemas.openxmlformats.org/officeDocument/2006/relationships/image" Target="../media/image4.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notesSlide" Target="../notesSlides/notesSlide15.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notesSlide" Target="../notesSlides/notesSlide16.xml" /><Relationship Id="rId3" Type="http://schemas.openxmlformats.org/officeDocument/2006/relationships/image" Target="../media/image5.png" /><Relationship Id="rId4" Type="http://schemas.openxmlformats.org/officeDocument/2006/relationships/image" Target="../media/image6.png" /><Relationship Id="rId5" Type="http://schemas.microsoft.com/office/2007/relationships/hdphoto" Target="../media/image7.wdp"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notesSlide" Target="../notesSlides/notesSlide17.xml" /><Relationship Id="rId3" Type="http://schemas.openxmlformats.org/officeDocument/2006/relationships/tags" Target="../tags/tag2.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notesSlide" Target="../notesSlides/notesSlide18.xml" /><Relationship Id="rId3" Type="http://schemas.openxmlformats.org/officeDocument/2006/relationships/tags" Target="../tags/tag3.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notesSlide" Target="../notesSlides/notesSlide19.xml" /><Relationship Id="rId3" Type="http://schemas.openxmlformats.org/officeDocument/2006/relationships/tags" Target="../tags/tag4.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notesSlide" Target="../notesSlides/notesSlide20.xml" /><Relationship Id="rId3" Type="http://schemas.openxmlformats.org/officeDocument/2006/relationships/tags" Target="../tags/tag5.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notesSlide" Target="../notesSlides/notesSlide21.xml" /><Relationship Id="rId3" Type="http://schemas.openxmlformats.org/officeDocument/2006/relationships/tags" Target="../tags/tag6.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notesSlide" Target="../notesSlides/notesSlide22.xml" /><Relationship Id="rId3" Type="http://schemas.openxmlformats.org/officeDocument/2006/relationships/tags" Target="../tags/tag7.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notesSlide" Target="../notesSlides/notesSlide23.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notesSlide" Target="../notesSlides/notesSlide24.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notesSlide" Target="../notesSlides/notesSlide25.xml" /><Relationship Id="rId3" Type="http://schemas.openxmlformats.org/officeDocument/2006/relationships/tags" Target="../tags/tag8.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6.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27.xml"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28.xml" /><Relationship Id="rId3" Type="http://schemas.openxmlformats.org/officeDocument/2006/relationships/image" Target="../media/image8.png"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29.xml"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30.xml"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31.xml"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8125024016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4" name="图片 13" descr="C:\Users\Administrator\Desktop\v2-2cb2169f2380acaa5c01b8b5148a0b19_1440w.jpgv2-2cb2169f2380acaa5c01b8b5148a0b19_1440w"/>
          <p:cNvPicPr>
            <a:picLocks noChangeAspect="1"/>
          </p:cNvPicPr>
          <p:nvPr/>
        </p:nvPicPr>
        <p:blipFill>
          <a:blip r:embed="rId3">
            <a:duotone>
              <a:schemeClr val="accent6">
                <a:shade val="45000"/>
                <a:satMod val="135000"/>
              </a:schemeClr>
              <a:prstClr val="white"/>
            </a:duotone>
          </a:blip>
          <a:stretch>
            <a:fillRect/>
          </a:stretch>
        </p:blipFill>
        <p:spPr>
          <a:xfrm>
            <a:off x="0" y="-27305"/>
            <a:ext cx="12333605" cy="4738370"/>
          </a:xfrm>
          <a:prstGeom prst="rect">
            <a:avLst/>
          </a:prstGeom>
        </p:spPr>
      </p:pic>
      <p:sp>
        <p:nvSpPr>
          <p:cNvPr id="15" name="矩形 14"/>
          <p:cNvSpPr/>
          <p:nvPr/>
        </p:nvSpPr>
        <p:spPr>
          <a:xfrm>
            <a:off x="0" y="4653136"/>
            <a:ext cx="12360697" cy="2448272"/>
          </a:xfrm>
          <a:prstGeom prst="rect">
            <a:avLst/>
          </a:prstGeom>
          <a:solidFill>
            <a:srgbClr val="FF9300">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6" name="文本框 15"/>
          <p:cNvSpPr txBox="1"/>
          <p:nvPr/>
        </p:nvSpPr>
        <p:spPr>
          <a:xfrm>
            <a:off x="3215680" y="5204817"/>
            <a:ext cx="6048672" cy="124649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500" b="1">
                <a:solidFill>
                  <a:schemeClr val="bg1"/>
                </a:solidFill>
                <a:latin typeface="微软雅黑" panose="020b0503020204020204" pitchFamily="34" charset="-122"/>
                <a:ea typeface="微软雅黑" panose="020b0503020204020204" pitchFamily="34" charset="-122"/>
              </a:rPr>
              <a:t>培训体系构建</a:t>
            </a:r>
          </a:p>
        </p:txBody>
      </p:sp>
    </p:spTree>
  </p:cSld>
  <p:clrMapOvr>
    <a:masterClrMapping/>
  </p:clrMapOvr>
  <p:transition advTm="0"/>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Tree>
  </p:cSld>
  <p:clrMapOvr>
    <a:masterClrMapping/>
  </p:clrMapOvr>
  <mc:AlternateContent>
    <mc:Choice xmlns:p15="http://schemas.microsoft.com/office/powerpoint/2012/main" Requires="p15">
      <p:transition spd="slow" advTm="0">
        <p15:prstTrans prst="wind" invX="1"/>
      </p:transition>
    </mc:Choice>
    <mc:Fallback>
      <p:transition spd="slow" advTm="0">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矩形 2"/>
          <p:cNvSpPr/>
          <p:nvPr/>
        </p:nvSpPr>
        <p:spPr>
          <a:xfrm>
            <a:off x="7392144" y="3356992"/>
            <a:ext cx="3599341" cy="369332"/>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 pitchFamily="34" charset="0"/>
              <a:buChar char="•"/>
              <a:defRPr/>
            </a:pPr>
            <a:r>
              <a:rPr lang="zh-CN" altLang="en-US" kern="0">
                <a:solidFill>
                  <a:schemeClr val="tx1">
                    <a:lumMod val="65000"/>
                    <a:lumOff val="35000"/>
                  </a:schemeClr>
                </a:solidFill>
                <a:latin typeface="微软雅黑" panose="020b0503020204020204" pitchFamily="34" charset="-122"/>
                <a:ea typeface="微软雅黑" panose="020b0503020204020204" pitchFamily="34" charset="-122"/>
              </a:rPr>
              <a:t>什么是培训</a:t>
            </a:r>
          </a:p>
        </p:txBody>
      </p:sp>
      <p:sp>
        <p:nvSpPr>
          <p:cNvPr id="4" name="矩形 3"/>
          <p:cNvSpPr/>
          <p:nvPr/>
        </p:nvSpPr>
        <p:spPr>
          <a:xfrm>
            <a:off x="7392144" y="3788939"/>
            <a:ext cx="3599341" cy="369332"/>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 pitchFamily="34" charset="0"/>
              <a:buChar char="•"/>
              <a:defRPr/>
            </a:pPr>
            <a:r>
              <a:rPr lang="zh-CN" altLang="en-US" kern="0">
                <a:solidFill>
                  <a:schemeClr val="tx1">
                    <a:lumMod val="65000"/>
                    <a:lumOff val="35000"/>
                  </a:schemeClr>
                </a:solidFill>
                <a:latin typeface="微软雅黑" panose="020b0503020204020204" pitchFamily="34" charset="-122"/>
                <a:ea typeface="微软雅黑" panose="020b0503020204020204" pitchFamily="34" charset="-122"/>
              </a:rPr>
              <a:t>为什么要培训</a:t>
            </a:r>
          </a:p>
        </p:txBody>
      </p:sp>
      <p:sp>
        <p:nvSpPr>
          <p:cNvPr id="6" name="矩形 5"/>
          <p:cNvSpPr/>
          <p:nvPr/>
        </p:nvSpPr>
        <p:spPr>
          <a:xfrm>
            <a:off x="7392144" y="4220886"/>
            <a:ext cx="3599341" cy="36830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 pitchFamily="34" charset="0"/>
              <a:buChar char="•"/>
              <a:defRPr/>
            </a:pPr>
            <a:r>
              <a:rPr lang="zh-CN" altLang="en-US" kern="0">
                <a:solidFill>
                  <a:schemeClr val="tx1">
                    <a:lumMod val="65000"/>
                    <a:lumOff val="35000"/>
                  </a:schemeClr>
                </a:solidFill>
                <a:latin typeface="微软雅黑" panose="020b0503020204020204" pitchFamily="34" charset="-122"/>
                <a:ea typeface="微软雅黑" panose="020b0503020204020204" pitchFamily="34" charset="-122"/>
              </a:rPr>
              <a:t>对培训的</a:t>
            </a:r>
            <a:r>
              <a:rPr lang="en-US" altLang="zh-CN" kern="0">
                <a:solidFill>
                  <a:schemeClr val="tx1">
                    <a:lumMod val="65000"/>
                    <a:lumOff val="35000"/>
                  </a:schemeClr>
                </a:solidFill>
                <a:latin typeface="微软雅黑" panose="020b0503020204020204" pitchFamily="34" charset="-122"/>
                <a:ea typeface="微软雅黑" panose="020b0503020204020204" pitchFamily="34" charset="-122"/>
              </a:rPr>
              <a:t>10</a:t>
            </a:r>
            <a:r>
              <a:rPr lang="zh-CN" altLang="en-US" kern="0">
                <a:solidFill>
                  <a:schemeClr val="tx1">
                    <a:lumMod val="65000"/>
                    <a:lumOff val="35000"/>
                  </a:schemeClr>
                </a:solidFill>
                <a:latin typeface="微软雅黑" panose="020b0503020204020204" pitchFamily="34" charset="-122"/>
                <a:ea typeface="微软雅黑" panose="020b0503020204020204" pitchFamily="34" charset="-122"/>
              </a:rPr>
              <a:t>个认识误区</a:t>
            </a:r>
          </a:p>
        </p:txBody>
      </p:sp>
      <p:sp>
        <p:nvSpPr>
          <p:cNvPr id="7" name="矩形 6"/>
          <p:cNvSpPr/>
          <p:nvPr/>
        </p:nvSpPr>
        <p:spPr>
          <a:xfrm>
            <a:off x="7392144" y="4652834"/>
            <a:ext cx="3599341" cy="369332"/>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 pitchFamily="34" charset="0"/>
              <a:buChar char="•"/>
              <a:defRPr/>
            </a:pPr>
            <a:r>
              <a:rPr lang="zh-CN" altLang="en-US" kern="0">
                <a:solidFill>
                  <a:schemeClr val="tx1">
                    <a:lumMod val="65000"/>
                    <a:lumOff val="35000"/>
                  </a:schemeClr>
                </a:solidFill>
                <a:latin typeface="微软雅黑" panose="020b0503020204020204" pitchFamily="34" charset="-122"/>
                <a:ea typeface="微软雅黑" panose="020b0503020204020204" pitchFamily="34" charset="-122"/>
              </a:rPr>
              <a:t>培训的实施原则</a:t>
            </a:r>
          </a:p>
        </p:txBody>
      </p:sp>
      <p:sp>
        <p:nvSpPr>
          <p:cNvPr id="15" name="TextBox 22"/>
          <p:cNvSpPr txBox="1"/>
          <p:nvPr/>
        </p:nvSpPr>
        <p:spPr>
          <a:xfrm>
            <a:off x="7262256" y="2363436"/>
            <a:ext cx="4234344"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solidFill>
                  <a:srgbClr val="FF9300"/>
                </a:solidFill>
                <a:latin typeface="微软雅黑" panose="020b0503020204020204" pitchFamily="34" charset="-122"/>
                <a:ea typeface="微软雅黑" panose="020b0503020204020204" pitchFamily="34" charset="-122"/>
              </a:rPr>
              <a:t>第一章  培训概述</a:t>
            </a:r>
          </a:p>
        </p:txBody>
      </p:sp>
      <p:grpSp>
        <p:nvGrpSpPr>
          <p:cNvPr id="17" name="组合 16"/>
          <p:cNvGrpSpPr/>
          <p:nvPr/>
        </p:nvGrpSpPr>
        <p:grpSpPr>
          <a:xfrm>
            <a:off x="4186853" y="2154519"/>
            <a:ext cx="2168184" cy="2231572"/>
            <a:chOff x="4392265" y="2154519"/>
            <a:chExt cx="2168184" cy="2231572"/>
          </a:xfrm>
        </p:grpSpPr>
        <p:grpSp>
          <p:nvGrpSpPr>
            <p:cNvPr id="18" name="组合 17"/>
            <p:cNvGrpSpPr/>
            <p:nvPr/>
          </p:nvGrpSpPr>
          <p:grpSpPr>
            <a:xfrm>
              <a:off x="4392265" y="2154519"/>
              <a:ext cx="2168184" cy="2231572"/>
              <a:chOff x="1827622" y="1343919"/>
              <a:chExt cx="2304000" cy="2304000"/>
            </a:xfrm>
          </p:grpSpPr>
          <p:sp>
            <p:nvSpPr>
              <p:cNvPr id="21" name="椭圆 20"/>
              <p:cNvSpPr/>
              <p:nvPr/>
            </p:nvSpPr>
            <p:spPr>
              <a:xfrm>
                <a:off x="1827622" y="1343919"/>
                <a:ext cx="2304000" cy="2304000"/>
              </a:xfrm>
              <a:prstGeom prst="ellipse">
                <a:avLst/>
              </a:prstGeom>
              <a:gradFill flip="none" rotWithShape="1">
                <a:gsLst>
                  <a:gs pos="100000">
                    <a:schemeClr val="bg1">
                      <a:lumMod val="85000"/>
                    </a:schemeClr>
                  </a:gs>
                  <a:gs pos="0">
                    <a:schemeClr val="bg1"/>
                  </a:gs>
                </a:gsLst>
                <a:path path="circle">
                  <a:fillToRect l="100000" b="100000"/>
                </a:path>
                <a:tileRect t="-100000" r="-100000"/>
              </a:gradFill>
              <a:ln w="12700">
                <a:noFill/>
              </a:ln>
              <a:effectLst>
                <a:outerShdw blurRad="635000" dist="762000" dir="7800000" sx="88000" sy="88000" algn="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22" name="椭圆 21"/>
              <p:cNvSpPr/>
              <p:nvPr/>
            </p:nvSpPr>
            <p:spPr>
              <a:xfrm>
                <a:off x="1877481" y="1393778"/>
                <a:ext cx="2204282" cy="2204282"/>
              </a:xfrm>
              <a:prstGeom prst="ellipse">
                <a:avLst/>
              </a:prstGeom>
              <a:gradFill flip="none" rotWithShape="1">
                <a:gsLst>
                  <a:gs pos="0">
                    <a:schemeClr val="bg1">
                      <a:lumMod val="85000"/>
                    </a:schemeClr>
                  </a:gs>
                  <a:gs pos="100000">
                    <a:srgbClr val="FEFEFE"/>
                  </a:gs>
                </a:gsLst>
                <a:path path="circle">
                  <a:fillToRect l="100000" b="100000"/>
                </a:path>
                <a:tileRect t="-100000" r="-100000"/>
              </a:gra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grpSp>
        <p:sp>
          <p:nvSpPr>
            <p:cNvPr id="19" name="椭圆 18"/>
            <p:cNvSpPr/>
            <p:nvPr/>
          </p:nvSpPr>
          <p:spPr>
            <a:xfrm>
              <a:off x="4678970" y="2474541"/>
              <a:ext cx="1594774" cy="1641398"/>
            </a:xfrm>
            <a:prstGeom prst="ellipse">
              <a:avLst/>
            </a:prstGeom>
            <a:solidFill>
              <a:srgbClr val="FF93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lIns="0" tIns="51846" rIns="0" bIns="51846"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en-US" altLang="zh-CN" sz="7200">
                  <a:solidFill>
                    <a:schemeClr val="bg1"/>
                  </a:solidFill>
                  <a:latin typeface="微软雅黑" panose="020b0503020204020204" pitchFamily="34" charset="-122"/>
                  <a:ea typeface="微软雅黑" panose="020b0503020204020204" pitchFamily="34" charset="-122"/>
                </a:rPr>
                <a:t>01</a:t>
              </a:r>
            </a:p>
          </p:txBody>
        </p:sp>
      </p:grpSp>
      <p:cxnSp>
        <p:nvCxnSpPr>
          <p:cNvPr id="23" name="直接连接符 22"/>
          <p:cNvCxnSpPr/>
          <p:nvPr/>
        </p:nvCxnSpPr>
        <p:spPr>
          <a:xfrm flipH="1">
            <a:off x="6808646" y="2154519"/>
            <a:ext cx="0" cy="2976069"/>
          </a:xfrm>
          <a:prstGeom prst="line">
            <a:avLst/>
          </a:prstGeom>
          <a:ln>
            <a:solidFill>
              <a:srgbClr val="FF9300"/>
            </a:solidFill>
            <a:prstDash val="lgDash"/>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mc:Choice xmlns:p14="http://schemas.microsoft.com/office/powerpoint/2010/main" Requires="p14">
      <p:transition spd="med" advTm="0">
        <p14:switch dir="r"/>
      </p:transition>
    </mc:Choice>
    <mc:Fallback>
      <p:transition spd="med" advTm="0">
        <p:fade/>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Box 6"/>
          <p:cNvSpPr txBox="1"/>
          <p:nvPr/>
        </p:nvSpPr>
        <p:spPr>
          <a:xfrm>
            <a:off x="313024" y="1694765"/>
            <a:ext cx="9813384" cy="4524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b="1">
                <a:solidFill>
                  <a:schemeClr val="tx1"/>
                </a:solidFill>
                <a:latin typeface="微软雅黑" panose="020b0503020204020204" pitchFamily="34" charset="-122"/>
                <a:ea typeface="微软雅黑" panose="020b0503020204020204" pitchFamily="34" charset="-122"/>
              </a:rPr>
              <a:t>究竟培训的定义是什么呢？</a:t>
            </a:r>
          </a:p>
        </p:txBody>
      </p:sp>
      <p:sp>
        <p:nvSpPr>
          <p:cNvPr id="3" name="TextBox 8"/>
          <p:cNvSpPr txBox="1"/>
          <p:nvPr/>
        </p:nvSpPr>
        <p:spPr>
          <a:xfrm>
            <a:off x="838122" y="476676"/>
            <a:ext cx="4969846"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rgbClr val="5F5E5C"/>
                </a:solidFill>
                <a:latin typeface="华康俪金黑W8(P)" pitchFamily="34" charset="-122"/>
                <a:ea typeface="华康俪金黑W8(P)" pitchFamily="34" charset="-122"/>
              </a:rPr>
              <a:t>第一节</a:t>
            </a:r>
            <a:r>
              <a:rPr lang="en-US" altLang="zh-CN" sz="2400">
                <a:solidFill>
                  <a:srgbClr val="5F5E5C"/>
                </a:solidFill>
                <a:latin typeface="华康俪金黑W8(P)" pitchFamily="34" charset="-122"/>
                <a:ea typeface="华康俪金黑W8(P)" pitchFamily="34" charset="-122"/>
              </a:rPr>
              <a:t>  </a:t>
            </a:r>
            <a:r>
              <a:rPr lang="zh-CN" altLang="en-US" sz="2400">
                <a:solidFill>
                  <a:srgbClr val="5F5E5C"/>
                </a:solidFill>
                <a:latin typeface="华康俪金黑W8(P)" pitchFamily="34" charset="-122"/>
                <a:ea typeface="华康俪金黑W8(P)" pitchFamily="34" charset="-122"/>
              </a:rPr>
              <a:t>什么是培训</a:t>
            </a:r>
          </a:p>
        </p:txBody>
      </p:sp>
      <p:sp>
        <p:nvSpPr>
          <p:cNvPr id="4" name="TextBox 6"/>
          <p:cNvSpPr txBox="1"/>
          <p:nvPr/>
        </p:nvSpPr>
        <p:spPr>
          <a:xfrm>
            <a:off x="333863" y="2295607"/>
            <a:ext cx="5329979" cy="105259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600">
                <a:solidFill>
                  <a:schemeClr val="tx1"/>
                </a:solidFill>
                <a:latin typeface="微软雅黑" panose="020b0503020204020204" pitchFamily="34" charset="-122"/>
                <a:ea typeface="微软雅黑" panose="020b0503020204020204" pitchFamily="34" charset="-122"/>
              </a:rPr>
              <a:t>从大的方面来说，培训可以理解为人力资源开发的中心环节。而从小的方面说，培训即指为提高员工实际工作能力而实施的有步骤、有计划的介入行为。</a:t>
            </a:r>
            <a:endParaRPr lang="zh-CN" altLang="en-US" sz="1600" b="1">
              <a:solidFill>
                <a:schemeClr val="tx1"/>
              </a:solidFill>
              <a:latin typeface="微软雅黑" panose="020b0503020204020204" pitchFamily="34" charset="-122"/>
              <a:ea typeface="微软雅黑" panose="020b0503020204020204" pitchFamily="34" charset="-122"/>
            </a:endParaRPr>
          </a:p>
        </p:txBody>
      </p:sp>
      <p:sp>
        <p:nvSpPr>
          <p:cNvPr id="5" name="TextBox 6"/>
          <p:cNvSpPr txBox="1"/>
          <p:nvPr/>
        </p:nvSpPr>
        <p:spPr>
          <a:xfrm>
            <a:off x="333863" y="3645024"/>
            <a:ext cx="5329979" cy="240989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ts val="600"/>
              </a:spcAft>
            </a:pPr>
            <a:r>
              <a:rPr lang="zh-CN" altLang="en-US" sz="1600" b="1" u="sng">
                <a:solidFill>
                  <a:schemeClr val="tx1"/>
                </a:solidFill>
                <a:latin typeface="微软雅黑" panose="020b0503020204020204" pitchFamily="34" charset="-122"/>
                <a:ea typeface="微软雅黑" panose="020b0503020204020204" pitchFamily="34" charset="-122"/>
              </a:rPr>
              <a:t>我们总结为：</a:t>
            </a:r>
            <a:endParaRPr lang="en-US" altLang="zh-CN" sz="1600" b="1" u="sng">
              <a:solidFill>
                <a:schemeClr val="tx1"/>
              </a:solidFill>
              <a:latin typeface="微软雅黑" panose="020b0503020204020204" pitchFamily="34" charset="-122"/>
              <a:ea typeface="微软雅黑" panose="020b0503020204020204" pitchFamily="34" charset="-122"/>
            </a:endParaRPr>
          </a:p>
          <a:p>
            <a:pPr>
              <a:lnSpc>
                <a:spcPct val="130000"/>
              </a:lnSpc>
            </a:pPr>
            <a:r>
              <a:rPr lang="zh-CN" altLang="en-US" sz="1600">
                <a:solidFill>
                  <a:schemeClr val="tx1"/>
                </a:solidFill>
                <a:latin typeface="微软雅黑" panose="020b0503020204020204" pitchFamily="34" charset="-122"/>
                <a:ea typeface="微软雅黑" panose="020b0503020204020204" pitchFamily="34" charset="-122"/>
              </a:rPr>
              <a:t>培训是指</a:t>
            </a:r>
            <a:r>
              <a:rPr lang="zh-CN" altLang="en-US" sz="1600" b="1">
                <a:solidFill>
                  <a:srgbClr val="FF9300"/>
                </a:solidFill>
                <a:latin typeface="微软雅黑" panose="020b0503020204020204" pitchFamily="34" charset="-122"/>
                <a:ea typeface="微软雅黑" panose="020b0503020204020204" pitchFamily="34" charset="-122"/>
              </a:rPr>
              <a:t>组织为开展业务</a:t>
            </a:r>
            <a:r>
              <a:rPr lang="zh-CN" altLang="en-US" sz="1600">
                <a:solidFill>
                  <a:srgbClr val="FF9300"/>
                </a:solidFill>
                <a:latin typeface="微软雅黑" panose="020b0503020204020204" pitchFamily="34" charset="-122"/>
                <a:ea typeface="微软雅黑" panose="020b0503020204020204" pitchFamily="34" charset="-122"/>
              </a:rPr>
              <a:t>及</a:t>
            </a:r>
            <a:r>
              <a:rPr lang="zh-CN" altLang="en-US" sz="1600" b="1">
                <a:solidFill>
                  <a:srgbClr val="FF9300"/>
                </a:solidFill>
                <a:latin typeface="微软雅黑" panose="020b0503020204020204" pitchFamily="34" charset="-122"/>
                <a:ea typeface="微软雅黑" panose="020b0503020204020204" pitchFamily="34" charset="-122"/>
              </a:rPr>
              <a:t>培育人才</a:t>
            </a:r>
            <a:r>
              <a:rPr lang="zh-CN" altLang="en-US" sz="1600">
                <a:solidFill>
                  <a:schemeClr val="tx1"/>
                </a:solidFill>
                <a:latin typeface="微软雅黑" panose="020b0503020204020204" pitchFamily="34" charset="-122"/>
                <a:ea typeface="微软雅黑" panose="020b0503020204020204" pitchFamily="34" charset="-122"/>
              </a:rPr>
              <a:t>的需要，采用各种方式对员工进行有目的、有计划的培养和训练的管理活动，使员工不断的“</a:t>
            </a:r>
            <a:r>
              <a:rPr lang="zh-CN" altLang="en-US" sz="1600" b="1">
                <a:solidFill>
                  <a:srgbClr val="FF9300"/>
                </a:solidFill>
                <a:latin typeface="微软雅黑" panose="020b0503020204020204" pitchFamily="34" charset="-122"/>
                <a:ea typeface="微软雅黑" panose="020b0503020204020204" pitchFamily="34" charset="-122"/>
              </a:rPr>
              <a:t>①积累知识、提升技能；②更新观念、变革思维；③转变态度，开发潜能</a:t>
            </a:r>
            <a:r>
              <a:rPr lang="zh-CN" altLang="en-US" sz="1600">
                <a:solidFill>
                  <a:schemeClr val="tx1"/>
                </a:solidFill>
                <a:latin typeface="微软雅黑" panose="020b0503020204020204" pitchFamily="34" charset="-122"/>
                <a:ea typeface="微软雅黑" panose="020b0503020204020204" pitchFamily="34" charset="-122"/>
              </a:rPr>
              <a:t>”，更好的胜任现职工作或担负更高级别的职务，从而促进组织效率的提高和组织目标的实现。</a:t>
            </a:r>
            <a:endParaRPr lang="zh-CN" altLang="en-US" sz="1600" b="1">
              <a:solidFill>
                <a:schemeClr val="tx1"/>
              </a:solidFill>
              <a:latin typeface="微软雅黑" panose="020b0503020204020204" pitchFamily="34" charset="-122"/>
              <a:ea typeface="微软雅黑" panose="020b0503020204020204" pitchFamily="34" charset="-122"/>
            </a:endParaRPr>
          </a:p>
        </p:txBody>
      </p:sp>
      <p:pic>
        <p:nvPicPr>
          <p:cNvPr id="6" name="图片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33448" y="2337888"/>
            <a:ext cx="5417088" cy="3611392"/>
          </a:xfrm>
          <a:prstGeom prst="rect">
            <a:avLst/>
          </a:prstGeom>
          <a:ln>
            <a:solidFill>
              <a:srgbClr val="FF9300"/>
            </a:solidFill>
          </a:ln>
        </p:spPr>
      </p:pic>
    </p:spTree>
  </p:cSld>
  <p:clrMapOvr>
    <a:masterClrMapping/>
  </p:clrMapOvr>
  <p:transition advTm="0">
    <p:push dir="u"/>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90212" name="任意多边形 990211"/>
          <p:cNvSpPr/>
          <p:nvPr/>
        </p:nvSpPr>
        <p:spPr>
          <a:xfrm rot="-1504574">
            <a:off x="533400" y="2303463"/>
            <a:ext cx="1557338" cy="1196975"/>
          </a:xfrm>
          <a:custGeom>
            <a:rect l="0" t="0" r="0" b="0"/>
            <a:pathLst>
              <a:path w="812" h="640">
                <a:moveTo>
                  <a:pt x="335" y="639"/>
                </a:moveTo>
                <a:lnTo>
                  <a:pt x="353" y="608"/>
                </a:lnTo>
                <a:lnTo>
                  <a:pt x="375" y="580"/>
                </a:lnTo>
                <a:lnTo>
                  <a:pt x="399" y="554"/>
                </a:lnTo>
                <a:lnTo>
                  <a:pt x="427" y="530"/>
                </a:lnTo>
                <a:lnTo>
                  <a:pt x="457" y="510"/>
                </a:lnTo>
                <a:lnTo>
                  <a:pt x="486" y="493"/>
                </a:lnTo>
                <a:lnTo>
                  <a:pt x="517" y="479"/>
                </a:lnTo>
                <a:lnTo>
                  <a:pt x="550" y="468"/>
                </a:lnTo>
                <a:lnTo>
                  <a:pt x="583" y="460"/>
                </a:lnTo>
                <a:lnTo>
                  <a:pt x="617" y="454"/>
                </a:lnTo>
                <a:lnTo>
                  <a:pt x="627" y="573"/>
                </a:lnTo>
                <a:lnTo>
                  <a:pt x="811" y="282"/>
                </a:lnTo>
                <a:lnTo>
                  <a:pt x="594" y="0"/>
                </a:lnTo>
                <a:lnTo>
                  <a:pt x="594" y="106"/>
                </a:lnTo>
                <a:lnTo>
                  <a:pt x="543" y="112"/>
                </a:lnTo>
                <a:lnTo>
                  <a:pt x="492" y="122"/>
                </a:lnTo>
                <a:lnTo>
                  <a:pt x="442" y="135"/>
                </a:lnTo>
                <a:lnTo>
                  <a:pt x="392" y="151"/>
                </a:lnTo>
                <a:lnTo>
                  <a:pt x="345" y="171"/>
                </a:lnTo>
                <a:lnTo>
                  <a:pt x="299" y="194"/>
                </a:lnTo>
                <a:lnTo>
                  <a:pt x="254" y="220"/>
                </a:lnTo>
                <a:lnTo>
                  <a:pt x="214" y="247"/>
                </a:lnTo>
                <a:lnTo>
                  <a:pt x="176" y="277"/>
                </a:lnTo>
                <a:lnTo>
                  <a:pt x="141" y="309"/>
                </a:lnTo>
                <a:lnTo>
                  <a:pt x="107" y="343"/>
                </a:lnTo>
                <a:lnTo>
                  <a:pt x="76" y="379"/>
                </a:lnTo>
                <a:lnTo>
                  <a:pt x="48" y="418"/>
                </a:lnTo>
                <a:lnTo>
                  <a:pt x="22" y="457"/>
                </a:lnTo>
                <a:lnTo>
                  <a:pt x="0" y="499"/>
                </a:lnTo>
                <a:lnTo>
                  <a:pt x="220" y="482"/>
                </a:lnTo>
                <a:lnTo>
                  <a:pt x="335" y="639"/>
                </a:lnTo>
              </a:path>
            </a:pathLst>
          </a:custGeom>
          <a:solidFill>
            <a:schemeClr val="bg1"/>
          </a:solidFill>
          <a:ln w="12700" cap="rnd" cmpd="sng">
            <a:solidFill>
              <a:schemeClr val="tx1">
                <a:alpha val="100000"/>
              </a:schemeClr>
            </a:solidFill>
            <a:prstDash val="solid"/>
            <a:headEnd type="none" w="med" len="med"/>
            <a:tailEnd type="non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anose="020b0503020204020204" pitchFamily="34" charset="-122"/>
              <a:ea typeface="微软雅黑" panose="020b0503020204020204" pitchFamily="34" charset="-122"/>
            </a:endParaRPr>
          </a:p>
        </p:txBody>
      </p:sp>
      <p:sp>
        <p:nvSpPr>
          <p:cNvPr id="990213" name="任意多边形 990212"/>
          <p:cNvSpPr/>
          <p:nvPr/>
        </p:nvSpPr>
        <p:spPr>
          <a:xfrm rot="-1504574">
            <a:off x="1893888" y="1981200"/>
            <a:ext cx="1411287" cy="1219200"/>
          </a:xfrm>
          <a:custGeom>
            <a:rect l="0" t="0" r="0" b="0"/>
            <a:pathLst>
              <a:path w="735" h="652">
                <a:moveTo>
                  <a:pt x="486" y="651"/>
                </a:moveTo>
                <a:lnTo>
                  <a:pt x="571" y="569"/>
                </a:lnTo>
                <a:lnTo>
                  <a:pt x="653" y="484"/>
                </a:lnTo>
                <a:lnTo>
                  <a:pt x="734" y="399"/>
                </a:lnTo>
                <a:lnTo>
                  <a:pt x="612" y="431"/>
                </a:lnTo>
                <a:lnTo>
                  <a:pt x="591" y="387"/>
                </a:lnTo>
                <a:lnTo>
                  <a:pt x="568" y="344"/>
                </a:lnTo>
                <a:lnTo>
                  <a:pt x="542" y="304"/>
                </a:lnTo>
                <a:lnTo>
                  <a:pt x="512" y="265"/>
                </a:lnTo>
                <a:lnTo>
                  <a:pt x="480" y="229"/>
                </a:lnTo>
                <a:lnTo>
                  <a:pt x="445" y="194"/>
                </a:lnTo>
                <a:lnTo>
                  <a:pt x="408" y="162"/>
                </a:lnTo>
                <a:lnTo>
                  <a:pt x="369" y="133"/>
                </a:lnTo>
                <a:lnTo>
                  <a:pt x="327" y="105"/>
                </a:lnTo>
                <a:lnTo>
                  <a:pt x="285" y="81"/>
                </a:lnTo>
                <a:lnTo>
                  <a:pt x="240" y="60"/>
                </a:lnTo>
                <a:lnTo>
                  <a:pt x="194" y="42"/>
                </a:lnTo>
                <a:lnTo>
                  <a:pt x="146" y="27"/>
                </a:lnTo>
                <a:lnTo>
                  <a:pt x="98" y="15"/>
                </a:lnTo>
                <a:lnTo>
                  <a:pt x="50" y="6"/>
                </a:lnTo>
                <a:lnTo>
                  <a:pt x="0" y="0"/>
                </a:lnTo>
                <a:lnTo>
                  <a:pt x="122" y="173"/>
                </a:lnTo>
                <a:lnTo>
                  <a:pt x="22" y="353"/>
                </a:lnTo>
                <a:lnTo>
                  <a:pt x="58" y="362"/>
                </a:lnTo>
                <a:lnTo>
                  <a:pt x="92" y="377"/>
                </a:lnTo>
                <a:lnTo>
                  <a:pt x="124" y="394"/>
                </a:lnTo>
                <a:lnTo>
                  <a:pt x="155" y="415"/>
                </a:lnTo>
                <a:lnTo>
                  <a:pt x="183" y="438"/>
                </a:lnTo>
                <a:lnTo>
                  <a:pt x="210" y="464"/>
                </a:lnTo>
                <a:lnTo>
                  <a:pt x="232" y="491"/>
                </a:lnTo>
                <a:lnTo>
                  <a:pt x="251" y="522"/>
                </a:lnTo>
                <a:lnTo>
                  <a:pt x="121" y="556"/>
                </a:lnTo>
                <a:lnTo>
                  <a:pt x="486" y="651"/>
                </a:lnTo>
              </a:path>
            </a:pathLst>
          </a:custGeom>
          <a:solidFill>
            <a:schemeClr val="bg1">
              <a:alpha val="100000"/>
            </a:schemeClr>
          </a:solidFill>
          <a:ln w="12700" cap="rnd" cmpd="sng">
            <a:solidFill>
              <a:schemeClr val="tx1">
                <a:alpha val="100000"/>
              </a:schemeClr>
            </a:solidFill>
            <a:prstDash val="solid"/>
            <a:headEnd type="none" w="med" len="med"/>
            <a:tailEnd type="non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anose="020b0503020204020204" pitchFamily="34" charset="-122"/>
              <a:ea typeface="微软雅黑" panose="020b0503020204020204" pitchFamily="34" charset="-122"/>
            </a:endParaRPr>
          </a:p>
        </p:txBody>
      </p:sp>
      <p:sp>
        <p:nvSpPr>
          <p:cNvPr id="990214" name="任意多边形 990213"/>
          <p:cNvSpPr/>
          <p:nvPr/>
        </p:nvSpPr>
        <p:spPr>
          <a:xfrm rot="-1504574">
            <a:off x="2643188" y="2852738"/>
            <a:ext cx="1069975" cy="1533525"/>
          </a:xfrm>
          <a:custGeom>
            <a:rect l="0" t="0" r="0" b="0"/>
            <a:pathLst>
              <a:path w="556" h="822">
                <a:moveTo>
                  <a:pt x="181" y="96"/>
                </a:moveTo>
                <a:lnTo>
                  <a:pt x="186" y="130"/>
                </a:lnTo>
                <a:lnTo>
                  <a:pt x="186" y="166"/>
                </a:lnTo>
                <a:lnTo>
                  <a:pt x="185" y="201"/>
                </a:lnTo>
                <a:lnTo>
                  <a:pt x="178" y="235"/>
                </a:lnTo>
                <a:lnTo>
                  <a:pt x="168" y="269"/>
                </a:lnTo>
                <a:lnTo>
                  <a:pt x="156" y="302"/>
                </a:lnTo>
                <a:lnTo>
                  <a:pt x="138" y="334"/>
                </a:lnTo>
                <a:lnTo>
                  <a:pt x="118" y="363"/>
                </a:lnTo>
                <a:lnTo>
                  <a:pt x="95" y="391"/>
                </a:lnTo>
                <a:lnTo>
                  <a:pt x="70" y="416"/>
                </a:lnTo>
                <a:lnTo>
                  <a:pt x="0" y="295"/>
                </a:lnTo>
                <a:lnTo>
                  <a:pt x="0" y="651"/>
                </a:lnTo>
                <a:lnTo>
                  <a:pt x="315" y="821"/>
                </a:lnTo>
                <a:lnTo>
                  <a:pt x="255" y="723"/>
                </a:lnTo>
                <a:lnTo>
                  <a:pt x="295" y="692"/>
                </a:lnTo>
                <a:lnTo>
                  <a:pt x="332" y="661"/>
                </a:lnTo>
                <a:lnTo>
                  <a:pt x="367" y="626"/>
                </a:lnTo>
                <a:lnTo>
                  <a:pt x="400" y="589"/>
                </a:lnTo>
                <a:lnTo>
                  <a:pt x="429" y="550"/>
                </a:lnTo>
                <a:lnTo>
                  <a:pt x="456" y="509"/>
                </a:lnTo>
                <a:lnTo>
                  <a:pt x="479" y="467"/>
                </a:lnTo>
                <a:lnTo>
                  <a:pt x="500" y="424"/>
                </a:lnTo>
                <a:lnTo>
                  <a:pt x="518" y="378"/>
                </a:lnTo>
                <a:lnTo>
                  <a:pt x="532" y="333"/>
                </a:lnTo>
                <a:lnTo>
                  <a:pt x="543" y="285"/>
                </a:lnTo>
                <a:lnTo>
                  <a:pt x="549" y="238"/>
                </a:lnTo>
                <a:lnTo>
                  <a:pt x="554" y="190"/>
                </a:lnTo>
                <a:lnTo>
                  <a:pt x="555" y="143"/>
                </a:lnTo>
                <a:lnTo>
                  <a:pt x="552" y="94"/>
                </a:lnTo>
                <a:lnTo>
                  <a:pt x="545" y="46"/>
                </a:lnTo>
                <a:lnTo>
                  <a:pt x="535" y="0"/>
                </a:lnTo>
                <a:lnTo>
                  <a:pt x="378" y="151"/>
                </a:lnTo>
                <a:lnTo>
                  <a:pt x="181" y="96"/>
                </a:lnTo>
              </a:path>
            </a:pathLst>
          </a:custGeom>
          <a:solidFill>
            <a:srgbClr val="FF9300"/>
          </a:solidFill>
          <a:ln w="12700" cap="rnd" cmpd="sng">
            <a:solidFill>
              <a:srgbClr val="FF9300">
                <a:alpha val="100000"/>
              </a:srgbClr>
            </a:solidFill>
            <a:prstDash val="solid"/>
            <a:headEnd type="none" w="med" len="med"/>
            <a:tailEnd type="non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anose="020b0503020204020204" pitchFamily="34" charset="-122"/>
              <a:ea typeface="微软雅黑" panose="020b0503020204020204" pitchFamily="34" charset="-122"/>
            </a:endParaRPr>
          </a:p>
        </p:txBody>
      </p:sp>
      <p:sp>
        <p:nvSpPr>
          <p:cNvPr id="990215" name="任意多边形 990214"/>
          <p:cNvSpPr/>
          <p:nvPr/>
        </p:nvSpPr>
        <p:spPr>
          <a:xfrm rot="-1504574">
            <a:off x="1579563" y="3873500"/>
            <a:ext cx="1651000" cy="947738"/>
          </a:xfrm>
          <a:custGeom>
            <a:rect l="0" t="0" r="0" b="0"/>
            <a:pathLst>
              <a:path w="859" h="507">
                <a:moveTo>
                  <a:pt x="660" y="128"/>
                </a:moveTo>
                <a:lnTo>
                  <a:pt x="627" y="139"/>
                </a:lnTo>
                <a:lnTo>
                  <a:pt x="593" y="148"/>
                </a:lnTo>
                <a:lnTo>
                  <a:pt x="558" y="153"/>
                </a:lnTo>
                <a:lnTo>
                  <a:pt x="523" y="155"/>
                </a:lnTo>
                <a:lnTo>
                  <a:pt x="488" y="154"/>
                </a:lnTo>
                <a:lnTo>
                  <a:pt x="453" y="149"/>
                </a:lnTo>
                <a:lnTo>
                  <a:pt x="418" y="142"/>
                </a:lnTo>
                <a:lnTo>
                  <a:pt x="385" y="132"/>
                </a:lnTo>
                <a:lnTo>
                  <a:pt x="353" y="117"/>
                </a:lnTo>
                <a:lnTo>
                  <a:pt x="323" y="101"/>
                </a:lnTo>
                <a:lnTo>
                  <a:pt x="411" y="0"/>
                </a:lnTo>
                <a:lnTo>
                  <a:pt x="60" y="120"/>
                </a:lnTo>
                <a:lnTo>
                  <a:pt x="25" y="320"/>
                </a:lnTo>
                <a:lnTo>
                  <a:pt x="27" y="322"/>
                </a:lnTo>
                <a:lnTo>
                  <a:pt x="0" y="467"/>
                </a:lnTo>
                <a:lnTo>
                  <a:pt x="86" y="368"/>
                </a:lnTo>
                <a:lnTo>
                  <a:pt x="129" y="396"/>
                </a:lnTo>
                <a:lnTo>
                  <a:pt x="173" y="421"/>
                </a:lnTo>
                <a:lnTo>
                  <a:pt x="218" y="443"/>
                </a:lnTo>
                <a:lnTo>
                  <a:pt x="265" y="461"/>
                </a:lnTo>
                <a:lnTo>
                  <a:pt x="314" y="477"/>
                </a:lnTo>
                <a:lnTo>
                  <a:pt x="362" y="489"/>
                </a:lnTo>
                <a:lnTo>
                  <a:pt x="413" y="498"/>
                </a:lnTo>
                <a:lnTo>
                  <a:pt x="464" y="504"/>
                </a:lnTo>
                <a:lnTo>
                  <a:pt x="515" y="506"/>
                </a:lnTo>
                <a:lnTo>
                  <a:pt x="566" y="504"/>
                </a:lnTo>
                <a:lnTo>
                  <a:pt x="617" y="499"/>
                </a:lnTo>
                <a:lnTo>
                  <a:pt x="667" y="490"/>
                </a:lnTo>
                <a:lnTo>
                  <a:pt x="716" y="479"/>
                </a:lnTo>
                <a:lnTo>
                  <a:pt x="764" y="465"/>
                </a:lnTo>
                <a:lnTo>
                  <a:pt x="812" y="446"/>
                </a:lnTo>
                <a:lnTo>
                  <a:pt x="858" y="424"/>
                </a:lnTo>
                <a:lnTo>
                  <a:pt x="662" y="316"/>
                </a:lnTo>
                <a:lnTo>
                  <a:pt x="660" y="128"/>
                </a:lnTo>
              </a:path>
            </a:pathLst>
          </a:custGeom>
          <a:solidFill>
            <a:schemeClr val="bg1">
              <a:alpha val="100000"/>
            </a:schemeClr>
          </a:solidFill>
          <a:ln w="12700" cap="rnd" cmpd="sng">
            <a:solidFill>
              <a:schemeClr val="tx1">
                <a:alpha val="100000"/>
              </a:schemeClr>
            </a:solidFill>
            <a:prstDash val="solid"/>
            <a:headEnd type="none" w="med" len="med"/>
            <a:tailEnd type="non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anose="020b0503020204020204" pitchFamily="34" charset="-122"/>
              <a:ea typeface="微软雅黑" panose="020b0503020204020204" pitchFamily="34" charset="-122"/>
            </a:endParaRPr>
          </a:p>
        </p:txBody>
      </p:sp>
      <p:sp>
        <p:nvSpPr>
          <p:cNvPr id="990216" name="任意多边形 990215"/>
          <p:cNvSpPr/>
          <p:nvPr/>
        </p:nvSpPr>
        <p:spPr>
          <a:xfrm rot="-1504574">
            <a:off x="773113" y="3363913"/>
            <a:ext cx="1114425" cy="1443037"/>
          </a:xfrm>
          <a:custGeom>
            <a:rect l="0" t="0" r="0" b="0"/>
            <a:pathLst>
              <a:path w="581" h="773">
                <a:moveTo>
                  <a:pt x="540" y="508"/>
                </a:moveTo>
                <a:lnTo>
                  <a:pt x="517" y="479"/>
                </a:lnTo>
                <a:lnTo>
                  <a:pt x="499" y="448"/>
                </a:lnTo>
                <a:lnTo>
                  <a:pt x="483" y="415"/>
                </a:lnTo>
                <a:lnTo>
                  <a:pt x="471" y="382"/>
                </a:lnTo>
                <a:lnTo>
                  <a:pt x="463" y="347"/>
                </a:lnTo>
                <a:lnTo>
                  <a:pt x="459" y="311"/>
                </a:lnTo>
                <a:lnTo>
                  <a:pt x="458" y="276"/>
                </a:lnTo>
                <a:lnTo>
                  <a:pt x="461" y="240"/>
                </a:lnTo>
                <a:lnTo>
                  <a:pt x="580" y="292"/>
                </a:lnTo>
                <a:lnTo>
                  <a:pt x="370" y="0"/>
                </a:lnTo>
                <a:lnTo>
                  <a:pt x="0" y="35"/>
                </a:lnTo>
                <a:lnTo>
                  <a:pt x="123" y="89"/>
                </a:lnTo>
                <a:lnTo>
                  <a:pt x="110" y="137"/>
                </a:lnTo>
                <a:lnTo>
                  <a:pt x="100" y="185"/>
                </a:lnTo>
                <a:lnTo>
                  <a:pt x="96" y="234"/>
                </a:lnTo>
                <a:lnTo>
                  <a:pt x="93" y="284"/>
                </a:lnTo>
                <a:lnTo>
                  <a:pt x="95" y="332"/>
                </a:lnTo>
                <a:lnTo>
                  <a:pt x="100" y="381"/>
                </a:lnTo>
                <a:lnTo>
                  <a:pt x="109" y="429"/>
                </a:lnTo>
                <a:lnTo>
                  <a:pt x="120" y="476"/>
                </a:lnTo>
                <a:lnTo>
                  <a:pt x="135" y="524"/>
                </a:lnTo>
                <a:lnTo>
                  <a:pt x="155" y="569"/>
                </a:lnTo>
                <a:lnTo>
                  <a:pt x="178" y="613"/>
                </a:lnTo>
                <a:lnTo>
                  <a:pt x="203" y="656"/>
                </a:lnTo>
                <a:lnTo>
                  <a:pt x="231" y="697"/>
                </a:lnTo>
                <a:lnTo>
                  <a:pt x="263" y="736"/>
                </a:lnTo>
                <a:lnTo>
                  <a:pt x="297" y="772"/>
                </a:lnTo>
                <a:lnTo>
                  <a:pt x="332" y="580"/>
                </a:lnTo>
                <a:lnTo>
                  <a:pt x="540" y="508"/>
                </a:lnTo>
              </a:path>
            </a:pathLst>
          </a:custGeom>
          <a:solidFill>
            <a:schemeClr val="bg1">
              <a:alpha val="100000"/>
            </a:schemeClr>
          </a:solidFill>
          <a:ln w="12700" cap="rnd" cmpd="sng">
            <a:solidFill>
              <a:schemeClr val="tx1">
                <a:alpha val="100000"/>
              </a:schemeClr>
            </a:solidFill>
            <a:prstDash val="solid"/>
            <a:headEnd type="none" w="med" len="med"/>
            <a:tailEnd type="non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anose="020b0503020204020204" pitchFamily="34" charset="-122"/>
              <a:ea typeface="微软雅黑" panose="020b0503020204020204" pitchFamily="34" charset="-122"/>
            </a:endParaRPr>
          </a:p>
        </p:txBody>
      </p:sp>
      <p:sp>
        <p:nvSpPr>
          <p:cNvPr id="990217" name="矩形 990216"/>
          <p:cNvSpPr/>
          <p:nvPr/>
        </p:nvSpPr>
        <p:spPr>
          <a:xfrm rot="396019">
            <a:off x="2971800" y="3368675"/>
            <a:ext cx="557213" cy="517525"/>
          </a:xfrm>
          <a:prstGeom prst="rect">
            <a:avLst/>
          </a:prstGeom>
          <a:noFill/>
          <a:ln w="9525">
            <a:noFill/>
          </a:ln>
        </p:spPr>
        <p:txBody>
          <a:bodyPr lIns="90488" tIns="46038" rIns="90488" bIns="4603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885825">
              <a:lnSpc>
                <a:spcPct val="100000"/>
              </a:lnSpc>
            </a:pPr>
            <a:r>
              <a:rPr lang="zh-CN" altLang="en-US" sz="1400">
                <a:latin typeface="微软雅黑" panose="020b0503020204020204" pitchFamily="34" charset="-122"/>
                <a:ea typeface="微软雅黑" panose="020b0503020204020204" pitchFamily="34" charset="-122"/>
              </a:rPr>
              <a:t>培训发展</a:t>
            </a:r>
          </a:p>
        </p:txBody>
      </p:sp>
      <p:sp>
        <p:nvSpPr>
          <p:cNvPr id="990218" name="矩形 990217"/>
          <p:cNvSpPr/>
          <p:nvPr/>
        </p:nvSpPr>
        <p:spPr>
          <a:xfrm rot="-77253">
            <a:off x="1833563" y="4284663"/>
            <a:ext cx="1122362" cy="304800"/>
          </a:xfrm>
          <a:prstGeom prst="rect">
            <a:avLst/>
          </a:prstGeom>
          <a:noFill/>
          <a:ln w="9525">
            <a:noFill/>
          </a:ln>
        </p:spPr>
        <p:txBody>
          <a:bodyPr lIns="90488" tIns="46038" rIns="90488" bIns="4603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885825">
              <a:lnSpc>
                <a:spcPct val="100000"/>
              </a:lnSpc>
            </a:pPr>
            <a:r>
              <a:rPr lang="zh-CN" altLang="en-US" sz="1400">
                <a:latin typeface="微软雅黑" panose="020b0503020204020204" pitchFamily="34" charset="-122"/>
                <a:ea typeface="微软雅黑" panose="020b0503020204020204" pitchFamily="34" charset="-122"/>
              </a:rPr>
              <a:t>人员配备</a:t>
            </a:r>
          </a:p>
        </p:txBody>
      </p:sp>
      <p:sp>
        <p:nvSpPr>
          <p:cNvPr id="990219" name="矩形 990218"/>
          <p:cNvSpPr/>
          <p:nvPr/>
        </p:nvSpPr>
        <p:spPr>
          <a:xfrm rot="1311968">
            <a:off x="2292350" y="2408238"/>
            <a:ext cx="593725" cy="517525"/>
          </a:xfrm>
          <a:prstGeom prst="rect">
            <a:avLst/>
          </a:prstGeom>
          <a:noFill/>
          <a:ln w="9525">
            <a:noFill/>
          </a:ln>
        </p:spPr>
        <p:txBody>
          <a:bodyPr lIns="90488" tIns="46038" rIns="90488" bIns="4603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885825">
              <a:lnSpc>
                <a:spcPct val="100000"/>
              </a:lnSpc>
            </a:pPr>
            <a:r>
              <a:rPr lang="zh-CN" altLang="en-US" sz="1400">
                <a:latin typeface="微软雅黑" panose="020b0503020204020204" pitchFamily="34" charset="-122"/>
                <a:ea typeface="微软雅黑" panose="020b0503020204020204" pitchFamily="34" charset="-122"/>
              </a:rPr>
              <a:t>业绩考核</a:t>
            </a:r>
          </a:p>
        </p:txBody>
      </p:sp>
      <p:sp>
        <p:nvSpPr>
          <p:cNvPr id="990220" name="矩形 990219"/>
          <p:cNvSpPr/>
          <p:nvPr/>
        </p:nvSpPr>
        <p:spPr>
          <a:xfrm rot="-1504574">
            <a:off x="950913" y="3673475"/>
            <a:ext cx="661987" cy="517525"/>
          </a:xfrm>
          <a:prstGeom prst="rect">
            <a:avLst/>
          </a:prstGeom>
          <a:noFill/>
          <a:ln w="9525">
            <a:noFill/>
          </a:ln>
        </p:spPr>
        <p:txBody>
          <a:bodyPr lIns="90488" tIns="46038" rIns="90488" bIns="4603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885825">
              <a:lnSpc>
                <a:spcPct val="100000"/>
              </a:lnSpc>
            </a:pPr>
            <a:r>
              <a:rPr lang="zh-CN" altLang="en-US" sz="1400">
                <a:latin typeface="微软雅黑" panose="020b0503020204020204" pitchFamily="34" charset="-122"/>
                <a:ea typeface="微软雅黑" panose="020b0503020204020204" pitchFamily="34" charset="-122"/>
              </a:rPr>
              <a:t>职位设计</a:t>
            </a:r>
          </a:p>
        </p:txBody>
      </p:sp>
      <p:sp>
        <p:nvSpPr>
          <p:cNvPr id="990221" name="矩形 990220"/>
          <p:cNvSpPr/>
          <p:nvPr/>
        </p:nvSpPr>
        <p:spPr>
          <a:xfrm rot="-2719981">
            <a:off x="852488" y="2670175"/>
            <a:ext cx="1139825" cy="304800"/>
          </a:xfrm>
          <a:prstGeom prst="rect">
            <a:avLst/>
          </a:prstGeom>
          <a:noFill/>
          <a:ln w="9525">
            <a:noFill/>
          </a:ln>
        </p:spPr>
        <p:txBody>
          <a:bodyPr lIns="90488" tIns="46038" rIns="90488" bIns="4603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defTabSz="885825">
              <a:lnSpc>
                <a:spcPct val="100000"/>
              </a:lnSpc>
            </a:pPr>
            <a:r>
              <a:rPr lang="zh-CN" altLang="en-US" sz="1400">
                <a:latin typeface="微软雅黑" panose="020b0503020204020204" pitchFamily="34" charset="-122"/>
                <a:ea typeface="微软雅黑" panose="020b0503020204020204" pitchFamily="34" charset="-122"/>
              </a:rPr>
              <a:t>激励奖惩</a:t>
            </a:r>
          </a:p>
        </p:txBody>
      </p:sp>
      <p:sp>
        <p:nvSpPr>
          <p:cNvPr id="990222" name="矩形 990221"/>
          <p:cNvSpPr/>
          <p:nvPr/>
        </p:nvSpPr>
        <p:spPr>
          <a:xfrm rot="-70735">
            <a:off x="1666875" y="3176905"/>
            <a:ext cx="1016000" cy="68135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hangingPunct="1">
              <a:lnSpc>
                <a:spcPct val="120000"/>
              </a:lnSpc>
            </a:pPr>
            <a:r>
              <a:rPr lang="zh-CN" altLang="en-US" sz="1600">
                <a:latin typeface="微软雅黑" panose="020b0503020204020204" pitchFamily="34" charset="-122"/>
                <a:ea typeface="微软雅黑" panose="020b0503020204020204" pitchFamily="34" charset="-122"/>
              </a:rPr>
              <a:t>人力资源规划</a:t>
            </a:r>
          </a:p>
        </p:txBody>
      </p:sp>
      <p:sp>
        <p:nvSpPr>
          <p:cNvPr id="990223" name="矩形 990222"/>
          <p:cNvSpPr/>
          <p:nvPr/>
        </p:nvSpPr>
        <p:spPr>
          <a:xfrm>
            <a:off x="838200" y="5486400"/>
            <a:ext cx="10436225" cy="58356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1" hangingPunct="1">
              <a:lnSpc>
                <a:spcPct val="100000"/>
              </a:lnSpc>
              <a:spcBef>
                <a:spcPct val="20000"/>
              </a:spcBef>
              <a:buFont typeface="Wingdings" panose="05000000000000000000" pitchFamily="2" charset="2"/>
            </a:pPr>
            <a:r>
              <a:rPr lang="zh-CN" altLang="en-US" sz="1600">
                <a:latin typeface="微软雅黑" panose="020b0503020204020204" pitchFamily="34" charset="-122"/>
                <a:ea typeface="微软雅黑" panose="020b0503020204020204" pitchFamily="34" charset="-122"/>
              </a:rPr>
              <a:t>根据培训需求制定符合企业要求的培训计划和实施方案，可以提高员工能力素质，改善公司的业绩，从而推动战略目标的实现</a:t>
            </a:r>
          </a:p>
        </p:txBody>
      </p:sp>
      <p:sp>
        <p:nvSpPr>
          <p:cNvPr id="990225" name="文本框 990224"/>
          <p:cNvSpPr txBox="1"/>
          <p:nvPr/>
        </p:nvSpPr>
        <p:spPr>
          <a:xfrm>
            <a:off x="1193165" y="1311275"/>
            <a:ext cx="3657600" cy="276860"/>
          </a:xfrm>
          <a:prstGeom prst="rect">
            <a:avLst/>
          </a:prstGeom>
          <a:noFill/>
          <a:ln w="9525">
            <a:noFill/>
          </a:ln>
        </p:spPr>
        <p:txBody>
          <a:bodyPr lIns="0" tIns="0" rIns="0" bIns="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Clr>
                <a:srgbClr val="000000"/>
              </a:buClr>
            </a:pPr>
            <a:r>
              <a:rPr lang="zh-CN" altLang="en-US" b="1">
                <a:latin typeface="微软雅黑" panose="020b0503020204020204" pitchFamily="34" charset="-122"/>
                <a:ea typeface="微软雅黑" panose="020b0503020204020204" pitchFamily="34" charset="-122"/>
              </a:rPr>
              <a:t>中央平台人力资源体系</a:t>
            </a:r>
          </a:p>
        </p:txBody>
      </p:sp>
      <p:sp>
        <p:nvSpPr>
          <p:cNvPr id="990226" name="文本框 990225"/>
          <p:cNvSpPr txBox="1"/>
          <p:nvPr/>
        </p:nvSpPr>
        <p:spPr>
          <a:xfrm>
            <a:off x="5231765" y="1339850"/>
            <a:ext cx="3657600" cy="276860"/>
          </a:xfrm>
          <a:prstGeom prst="rect">
            <a:avLst/>
          </a:prstGeom>
          <a:noFill/>
          <a:ln w="9525">
            <a:noFill/>
          </a:ln>
        </p:spPr>
        <p:txBody>
          <a:bodyPr lIns="0" tIns="0" rIns="0" bIns="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Clr>
                <a:srgbClr val="000000"/>
              </a:buClr>
            </a:pPr>
            <a:r>
              <a:rPr lang="zh-CN" altLang="en-US" b="1">
                <a:latin typeface="微软雅黑" panose="020b0503020204020204" pitchFamily="34" charset="-122"/>
                <a:ea typeface="微软雅黑" panose="020b0503020204020204" pitchFamily="34" charset="-122"/>
              </a:rPr>
              <a:t>培训体系在中央平台中的作用</a:t>
            </a:r>
          </a:p>
        </p:txBody>
      </p:sp>
      <p:sp>
        <p:nvSpPr>
          <p:cNvPr id="990227" name="文本框 990226"/>
          <p:cNvSpPr txBox="1"/>
          <p:nvPr/>
        </p:nvSpPr>
        <p:spPr>
          <a:xfrm>
            <a:off x="4648200" y="2228850"/>
            <a:ext cx="304800" cy="1260475"/>
          </a:xfrm>
          <a:prstGeom prst="rect">
            <a:avLst/>
          </a:prstGeom>
          <a:solidFill>
            <a:schemeClr val="bg1"/>
          </a:solidFill>
          <a:ln w="9525">
            <a:noFill/>
          </a:ln>
          <a:effectLst>
            <a:prstShdw prst="shdw17" dist="17961" dir="2699999">
              <a:schemeClr val="bg1">
                <a:gamma/>
                <a:shade val="60000"/>
                <a:invGamma/>
              </a:schemeClr>
            </a:prstShdw>
          </a:effectLst>
        </p:spPr>
        <p:txBody>
          <a:bodyPr lIns="0" tIns="0" rIns="0" bIns="0" anchor="ctr" anchorCtr="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Clr>
                <a:srgbClr val="000000"/>
              </a:buClr>
            </a:pPr>
            <a:r>
              <a:rPr lang="zh-CN" altLang="en-US" sz="1600" b="1">
                <a:latin typeface="微软雅黑" panose="020b0503020204020204" pitchFamily="34" charset="-122"/>
                <a:ea typeface="微软雅黑" panose="020b0503020204020204" pitchFamily="34" charset="-122"/>
                <a:cs typeface="微软雅黑" panose="020b0503020204020204" pitchFamily="34" charset="-122"/>
              </a:rPr>
              <a:t>公   司角度</a:t>
            </a:r>
          </a:p>
        </p:txBody>
      </p:sp>
      <p:sp>
        <p:nvSpPr>
          <p:cNvPr id="990228" name="文本框 990227"/>
          <p:cNvSpPr txBox="1"/>
          <p:nvPr/>
        </p:nvSpPr>
        <p:spPr>
          <a:xfrm>
            <a:off x="4648200" y="3857625"/>
            <a:ext cx="304800" cy="1133475"/>
          </a:xfrm>
          <a:prstGeom prst="rect">
            <a:avLst/>
          </a:prstGeom>
          <a:solidFill>
            <a:schemeClr val="bg1"/>
          </a:solidFill>
          <a:ln w="9525">
            <a:noFill/>
          </a:ln>
          <a:effectLst>
            <a:prstShdw prst="shdw17" dist="17961" dir="2699999">
              <a:schemeClr val="bg1">
                <a:gamma/>
                <a:shade val="60000"/>
                <a:invGamma/>
              </a:schemeClr>
            </a:prstShdw>
          </a:effectLst>
        </p:spPr>
        <p:txBody>
          <a:bodyPr lIns="0" tIns="0" rIns="0" bIns="0" anchor="ctr" anchorCtr="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Clr>
                <a:srgbClr val="000000"/>
              </a:buClr>
            </a:pPr>
            <a:r>
              <a:rPr lang="zh-CN" altLang="en-US" sz="1600" b="1">
                <a:latin typeface="微软雅黑" panose="020b0503020204020204" pitchFamily="34" charset="-122"/>
                <a:ea typeface="微软雅黑" panose="020b0503020204020204" pitchFamily="34" charset="-122"/>
              </a:rPr>
              <a:t>个人角度</a:t>
            </a:r>
          </a:p>
        </p:txBody>
      </p:sp>
      <p:sp>
        <p:nvSpPr>
          <p:cNvPr id="990231" name="右箭头 990230"/>
          <p:cNvSpPr/>
          <p:nvPr/>
        </p:nvSpPr>
        <p:spPr>
          <a:xfrm>
            <a:off x="3886200" y="3352800"/>
            <a:ext cx="457200" cy="685800"/>
          </a:xfrm>
          <a:prstGeom prst="rightArrow">
            <a:avLst>
              <a:gd name="adj1" fmla="val 50000"/>
              <a:gd name="adj2" fmla="val 25000"/>
            </a:avLst>
          </a:prstGeom>
          <a:solidFill>
            <a:srgbClr val="FF9300"/>
          </a:solidFill>
          <a:ln w="9525">
            <a:solidFill>
              <a:srgbClr val="FF9300"/>
            </a:solid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anose="020b0503020204020204" pitchFamily="34" charset="-122"/>
              <a:ea typeface="微软雅黑" panose="020b0503020204020204" pitchFamily="34" charset="-122"/>
            </a:endParaRPr>
          </a:p>
        </p:txBody>
      </p:sp>
      <p:sp>
        <p:nvSpPr>
          <p:cNvPr id="990232" name="文本框 990231"/>
          <p:cNvSpPr txBox="1"/>
          <p:nvPr/>
        </p:nvSpPr>
        <p:spPr>
          <a:xfrm>
            <a:off x="5105400" y="2228850"/>
            <a:ext cx="5840730" cy="1247775"/>
          </a:xfrm>
          <a:prstGeom prst="rect">
            <a:avLst/>
          </a:prstGeom>
          <a:solidFill>
            <a:srgbClr val="FF9300"/>
          </a:solidFill>
          <a:ln w="9525">
            <a:noFill/>
          </a:ln>
          <a:effectLst>
            <a:outerShdw dist="35921" dir="2699999" algn="ctr" rotWithShape="0">
              <a:schemeClr val="bg2"/>
            </a:outerShdw>
          </a:effectLst>
        </p:spPr>
        <p:txBody>
          <a:bodyPr lIns="0" tIns="0" rIns="0" bIns="0"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6055" indent="-186055" algn="l">
              <a:lnSpc>
                <a:spcPct val="100000"/>
              </a:lnSpc>
              <a:spcBef>
                <a:spcPct val="20000"/>
              </a:spcBef>
              <a:buClr>
                <a:srgbClr val="000000"/>
              </a:buClr>
              <a:buChar char="•"/>
            </a:pPr>
            <a:r>
              <a:rPr lang="zh-CN" altLang="en-US" sz="1600">
                <a:latin typeface="微软雅黑" panose="020b0503020204020204" pitchFamily="34" charset="-122"/>
                <a:ea typeface="微软雅黑" panose="020b0503020204020204" pitchFamily="34" charset="-122"/>
              </a:rPr>
              <a:t>通过培训加强内部沟通，增加信息透明度，降低管理成本</a:t>
            </a:r>
          </a:p>
          <a:p>
            <a:pPr marL="186055" indent="-186055" algn="l">
              <a:lnSpc>
                <a:spcPct val="100000"/>
              </a:lnSpc>
              <a:spcBef>
                <a:spcPct val="20000"/>
              </a:spcBef>
              <a:buClr>
                <a:srgbClr val="000000"/>
              </a:buClr>
              <a:buChar char="•"/>
            </a:pPr>
            <a:r>
              <a:rPr lang="zh-CN" altLang="en-US" sz="1600">
                <a:latin typeface="微软雅黑" panose="020b0503020204020204" pitchFamily="34" charset="-122"/>
                <a:ea typeface="微软雅黑" panose="020b0503020204020204" pitchFamily="34" charset="-122"/>
              </a:rPr>
              <a:t>提高员工能力素质，改善绩效，从而提高公司核心竞争力</a:t>
            </a:r>
          </a:p>
        </p:txBody>
      </p:sp>
      <p:sp>
        <p:nvSpPr>
          <p:cNvPr id="990233" name="文本框 990232"/>
          <p:cNvSpPr txBox="1"/>
          <p:nvPr/>
        </p:nvSpPr>
        <p:spPr>
          <a:xfrm>
            <a:off x="5105400" y="3781425"/>
            <a:ext cx="5840730" cy="1247775"/>
          </a:xfrm>
          <a:prstGeom prst="rect">
            <a:avLst/>
          </a:prstGeom>
          <a:solidFill>
            <a:srgbClr val="FF9300"/>
          </a:solidFill>
          <a:ln w="9525">
            <a:noFill/>
          </a:ln>
          <a:effectLst>
            <a:outerShdw dist="35921" dir="2699999" algn="ctr" rotWithShape="0">
              <a:schemeClr val="bg2"/>
            </a:outerShdw>
          </a:effectLst>
        </p:spPr>
        <p:txBody>
          <a:bodyPr lIns="0" tIns="0" rIns="0" bIns="0"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6055" indent="-186055" algn="l">
              <a:lnSpc>
                <a:spcPct val="100000"/>
              </a:lnSpc>
              <a:spcBef>
                <a:spcPct val="20000"/>
              </a:spcBef>
              <a:buClr>
                <a:srgbClr val="000000"/>
              </a:buClr>
              <a:buChar char="•"/>
            </a:pPr>
            <a:r>
              <a:rPr lang="zh-CN" altLang="en-US" sz="1600">
                <a:latin typeface="微软雅黑" panose="020b0503020204020204" pitchFamily="34" charset="-122"/>
                <a:ea typeface="微软雅黑" panose="020b0503020204020204" pitchFamily="34" charset="-122"/>
              </a:rPr>
              <a:t>加速员工个人对企业业务、管理方式以及文化等方面的了解，使员工可以尽快融入职位角色</a:t>
            </a:r>
          </a:p>
          <a:p>
            <a:pPr marL="186055" indent="-186055" algn="l">
              <a:lnSpc>
                <a:spcPct val="100000"/>
              </a:lnSpc>
              <a:spcBef>
                <a:spcPct val="20000"/>
              </a:spcBef>
              <a:buClr>
                <a:srgbClr val="000000"/>
              </a:buClr>
              <a:buChar char="•"/>
            </a:pPr>
            <a:r>
              <a:rPr lang="zh-CN" altLang="en-US" sz="1600">
                <a:latin typeface="微软雅黑" panose="020b0503020204020204" pitchFamily="34" charset="-122"/>
                <a:ea typeface="微软雅黑" panose="020b0503020204020204" pitchFamily="34" charset="-122"/>
              </a:rPr>
              <a:t>在明确职业发展方向的基础上提升个人能力素质差距</a:t>
            </a:r>
          </a:p>
        </p:txBody>
      </p:sp>
    </p:spTree>
  </p:cSld>
  <p:clrMapOvr>
    <a:masterClrMapping/>
  </p:clrMapOvr>
  <mc:AlternateContent>
    <mc:Choice xmlns:p14="http://schemas.microsoft.com/office/powerpoint/2010/main" Requires="p14">
      <p:transition advTm="0">
        <p14:pan/>
      </p:transition>
    </mc:Choice>
    <mc:Fallback>
      <p:transition advTm="0">
        <p:fade/>
      </p:transition>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p:cNvSpPr txBox="1"/>
          <p:nvPr/>
        </p:nvSpPr>
        <p:spPr>
          <a:xfrm>
            <a:off x="551180" y="1268730"/>
            <a:ext cx="11210290" cy="479996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latin typeface="微软雅黑" panose="020b0503020204020204" pitchFamily="34" charset="-122"/>
                <a:ea typeface="微软雅黑" panose="020b0503020204020204" pitchFamily="34" charset="-122"/>
                <a:cs typeface="微软雅黑" panose="020b0503020204020204" pitchFamily="34" charset="-122"/>
              </a:rPr>
              <a:t>1、首先，培训是为了胜任。</a:t>
            </a:r>
          </a:p>
          <a:p>
            <a:endParaRPr lang="zh-CN" altLang="en-US">
              <a:latin typeface="微软雅黑" panose="020b0503020204020204" pitchFamily="34" charset="-122"/>
              <a:ea typeface="微软雅黑" panose="020b0503020204020204" pitchFamily="34" charset="-122"/>
              <a:cs typeface="微软雅黑" panose="020b0503020204020204" pitchFamily="34" charset="-122"/>
            </a:endParaRPr>
          </a:p>
          <a:p>
            <a:r>
              <a:rPr lang="zh-CN" altLang="en-US">
                <a:latin typeface="微软雅黑" panose="020b0503020204020204" pitchFamily="34" charset="-122"/>
                <a:ea typeface="微软雅黑" panose="020b0503020204020204" pitchFamily="34" charset="-122"/>
                <a:cs typeface="微软雅黑" panose="020b0503020204020204" pitchFamily="34" charset="-122"/>
              </a:rPr>
              <a:t>培训员工可以帮助新员工更快地适应其工作岗位，了解工作的需求和环境，同时也是企业向新员工宣传企业文化的一个绝佳机会。</a:t>
            </a:r>
          </a:p>
          <a:p>
            <a:endParaRPr lang="zh-CN" altLang="en-US">
              <a:latin typeface="微软雅黑" panose="020b0503020204020204" pitchFamily="34" charset="-122"/>
              <a:ea typeface="微软雅黑" panose="020b0503020204020204" pitchFamily="34" charset="-122"/>
              <a:cs typeface="微软雅黑" panose="020b0503020204020204" pitchFamily="34" charset="-122"/>
              <a:sym typeface="+mn-ea"/>
            </a:endParaRPr>
          </a:p>
          <a:p>
            <a:r>
              <a:rPr lang="zh-CN" altLang="en-US">
                <a:latin typeface="微软雅黑" panose="020b0503020204020204" pitchFamily="34" charset="-122"/>
                <a:ea typeface="微软雅黑" panose="020b0503020204020204" pitchFamily="34" charset="-122"/>
                <a:cs typeface="微软雅黑" panose="020b0503020204020204" pitchFamily="34" charset="-122"/>
                <a:sym typeface="+mn-ea"/>
              </a:rPr>
              <a:t>通过培训提升员工技能和改变员工态度，从而提高工作业绩，确保企业战略目标的达成</a:t>
            </a:r>
          </a:p>
          <a:p>
            <a:endParaRPr lang="zh-CN" altLang="en-US">
              <a:latin typeface="微软雅黑" panose="020b0503020204020204" pitchFamily="34" charset="-122"/>
              <a:ea typeface="微软雅黑" panose="020b0503020204020204" pitchFamily="34" charset="-122"/>
              <a:cs typeface="微软雅黑" panose="020b0503020204020204" pitchFamily="34" charset="-122"/>
              <a:sym typeface="+mn-ea"/>
            </a:endParaRPr>
          </a:p>
          <a:p>
            <a:r>
              <a:rPr lang="zh-CN" altLang="en-US">
                <a:latin typeface="微软雅黑" panose="020b0503020204020204" pitchFamily="34" charset="-122"/>
                <a:ea typeface="微软雅黑" panose="020b0503020204020204" pitchFamily="34" charset="-122"/>
                <a:cs typeface="微软雅黑" panose="020b0503020204020204" pitchFamily="34" charset="-122"/>
                <a:sym typeface="+mn-ea"/>
              </a:rPr>
              <a:t>通过对员工潜能的开发，为企业后续发展提供人才储备，为企业创造未来价值</a:t>
            </a:r>
            <a:endParaRPr lang="zh-CN" altLang="en-US">
              <a:latin typeface="微软雅黑" panose="020b0503020204020204" pitchFamily="34" charset="-122"/>
              <a:ea typeface="微软雅黑" panose="020b0503020204020204" pitchFamily="34" charset="-122"/>
              <a:cs typeface="微软雅黑" panose="020b0503020204020204" pitchFamily="34" charset="-122"/>
            </a:endParaRPr>
          </a:p>
          <a:p>
            <a:endParaRPr lang="zh-CN" altLang="en-US">
              <a:latin typeface="微软雅黑" panose="020b0503020204020204" pitchFamily="34" charset="-122"/>
              <a:ea typeface="微软雅黑" panose="020b0503020204020204" pitchFamily="34" charset="-122"/>
              <a:cs typeface="微软雅黑" panose="020b0503020204020204" pitchFamily="34" charset="-122"/>
            </a:endParaRPr>
          </a:p>
          <a:p>
            <a:r>
              <a:rPr lang="zh-CN" altLang="en-US" b="1">
                <a:latin typeface="微软雅黑" panose="020b0503020204020204" pitchFamily="34" charset="-122"/>
                <a:ea typeface="微软雅黑" panose="020b0503020204020204" pitchFamily="34" charset="-122"/>
                <a:cs typeface="微软雅黑" panose="020b0503020204020204" pitchFamily="34" charset="-122"/>
              </a:rPr>
              <a:t>2、培训员工最直接的目的就是发展员工的职业能力，帮助员工在职业生涯中走得更远、更宽。</a:t>
            </a:r>
          </a:p>
          <a:p>
            <a:endParaRPr lang="zh-CN" altLang="en-US">
              <a:latin typeface="微软雅黑" panose="020b0503020204020204" pitchFamily="34" charset="-122"/>
              <a:ea typeface="微软雅黑" panose="020b0503020204020204" pitchFamily="34" charset="-122"/>
              <a:cs typeface="微软雅黑" panose="020b0503020204020204" pitchFamily="34" charset="-122"/>
            </a:endParaRPr>
          </a:p>
          <a:p>
            <a:r>
              <a:rPr lang="zh-CN" altLang="en-US">
                <a:latin typeface="微软雅黑" panose="020b0503020204020204" pitchFamily="34" charset="-122"/>
                <a:ea typeface="微软雅黑" panose="020b0503020204020204" pitchFamily="34" charset="-122"/>
                <a:cs typeface="微软雅黑" panose="020b0503020204020204" pitchFamily="34" charset="-122"/>
              </a:rPr>
              <a:t>随着工作要求不断的更新，员工自然需要更多的知识来支撑工作的能力，员工的能力一旦得到提高，那么企业也会为员工提供更多的晋升的机会和更高的收入。这样一来，员工更愿意长久待在这家企业，企业也会因此得到更好的发展。</a:t>
            </a:r>
          </a:p>
          <a:p>
            <a:endParaRPr lang="zh-CN" altLang="en-US">
              <a:latin typeface="微软雅黑" panose="020b0503020204020204" pitchFamily="34" charset="-122"/>
              <a:ea typeface="微软雅黑" panose="020b0503020204020204" pitchFamily="34" charset="-122"/>
              <a:cs typeface="微软雅黑" panose="020b0503020204020204" pitchFamily="34" charset="-122"/>
            </a:endParaRPr>
          </a:p>
          <a:p>
            <a:r>
              <a:rPr lang="zh-CN" altLang="en-US">
                <a:solidFill>
                  <a:schemeClr val="tx1"/>
                </a:solidFill>
                <a:latin typeface="微软雅黑" panose="020b0503020204020204" pitchFamily="34" charset="-122"/>
                <a:ea typeface="微软雅黑" panose="020b0503020204020204" pitchFamily="34" charset="-122"/>
                <a:sym typeface="+mn-ea"/>
              </a:rPr>
              <a:t>培训是最好的</a:t>
            </a:r>
            <a:r>
              <a:rPr lang="zh-CN" altLang="en-US" b="1">
                <a:solidFill>
                  <a:srgbClr val="FF9300"/>
                </a:solidFill>
                <a:latin typeface="微软雅黑" panose="020b0503020204020204" pitchFamily="34" charset="-122"/>
                <a:ea typeface="微软雅黑" panose="020b0503020204020204" pitchFamily="34" charset="-122"/>
                <a:sym typeface="+mn-ea"/>
              </a:rPr>
              <a:t>福利</a:t>
            </a:r>
            <a:r>
              <a:rPr lang="zh-CN" altLang="en-US">
                <a:solidFill>
                  <a:schemeClr val="tx1"/>
                </a:solidFill>
                <a:latin typeface="微软雅黑" panose="020b0503020204020204" pitchFamily="34" charset="-122"/>
                <a:ea typeface="微软雅黑" panose="020b0503020204020204" pitchFamily="34" charset="-122"/>
                <a:sym typeface="+mn-ea"/>
              </a:rPr>
              <a:t>，特别是与员工职业生涯规划结合起来的培训同时满足了组织目标和个人目标的实现，是吸引和留住人才的重要手段</a:t>
            </a:r>
            <a:endParaRPr lang="zh-CN" altLang="en-US">
              <a:latin typeface="微软雅黑" panose="020b0503020204020204" pitchFamily="34" charset="-122"/>
              <a:ea typeface="微软雅黑" panose="020b0503020204020204" pitchFamily="34" charset="-122"/>
              <a:cs typeface="微软雅黑" panose="020b0503020204020204" pitchFamily="34" charset="-122"/>
            </a:endParaRPr>
          </a:p>
        </p:txBody>
      </p:sp>
    </p:spTree>
  </p:cSld>
  <p:clrMapOvr>
    <a:masterClrMapping/>
  </p:clrMapOvr>
  <p:transition advTm="0">
    <p:push dir="u"/>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p:cNvSpPr txBox="1"/>
          <p:nvPr/>
        </p:nvSpPr>
        <p:spPr>
          <a:xfrm>
            <a:off x="490855" y="1268730"/>
            <a:ext cx="11210290" cy="31381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b="1">
                <a:latin typeface="微软雅黑" panose="020b0503020204020204" pitchFamily="34" charset="-122"/>
                <a:ea typeface="微软雅黑" panose="020b0503020204020204" pitchFamily="34" charset="-122"/>
                <a:cs typeface="微软雅黑" panose="020b0503020204020204" pitchFamily="34" charset="-122"/>
                <a:sym typeface="+mn-ea"/>
              </a:rPr>
              <a:t>3</a:t>
            </a:r>
            <a:r>
              <a:rPr lang="zh-CN" altLang="en-US" b="1">
                <a:latin typeface="微软雅黑" panose="020b0503020204020204" pitchFamily="34" charset="-122"/>
                <a:ea typeface="微软雅黑" panose="020b0503020204020204" pitchFamily="34" charset="-122"/>
                <a:cs typeface="微软雅黑" panose="020b0503020204020204" pitchFamily="34" charset="-122"/>
                <a:sym typeface="+mn-ea"/>
              </a:rPr>
              <a:t>、培训员工就是在培养企业的核心竞争力。</a:t>
            </a:r>
            <a:endParaRPr lang="zh-CN" altLang="en-US" b="1">
              <a:latin typeface="微软雅黑" panose="020b0503020204020204" pitchFamily="34" charset="-122"/>
              <a:ea typeface="微软雅黑" panose="020b0503020204020204" pitchFamily="34" charset="-122"/>
              <a:cs typeface="微软雅黑" panose="020b0503020204020204" pitchFamily="34" charset="-122"/>
            </a:endParaRPr>
          </a:p>
          <a:p>
            <a:endParaRPr lang="zh-CN" altLang="en-US">
              <a:latin typeface="微软雅黑" panose="020b0503020204020204" pitchFamily="34" charset="-122"/>
              <a:ea typeface="微软雅黑" panose="020b0503020204020204" pitchFamily="34" charset="-122"/>
              <a:cs typeface="微软雅黑" panose="020b0503020204020204" pitchFamily="34" charset="-122"/>
            </a:endParaRPr>
          </a:p>
          <a:p>
            <a:r>
              <a:rPr lang="zh-CN" altLang="en-US">
                <a:latin typeface="微软雅黑" panose="020b0503020204020204" pitchFamily="34" charset="-122"/>
                <a:ea typeface="微软雅黑" panose="020b0503020204020204" pitchFamily="34" charset="-122"/>
                <a:cs typeface="微软雅黑" panose="020b0503020204020204" pitchFamily="34" charset="-122"/>
                <a:sym typeface="+mn-ea"/>
              </a:rPr>
              <a:t>没有经过系统培训的员工没有生产力。人才是企业的根本，是企业最主要的竞争优势，一支训练有素的团队才可以胜任工作，才可以在面临突发情况时，迎难而上，化危机为转机。</a:t>
            </a:r>
          </a:p>
          <a:p>
            <a:endParaRPr lang="zh-CN" altLang="en-US">
              <a:latin typeface="微软雅黑" panose="020b0503020204020204" pitchFamily="34" charset="-122"/>
              <a:ea typeface="微软雅黑" panose="020b0503020204020204" pitchFamily="34" charset="-122"/>
              <a:cs typeface="微软雅黑" panose="020b0503020204020204" pitchFamily="34" charset="-122"/>
              <a:sym typeface="+mn-ea"/>
            </a:endParaRPr>
          </a:p>
          <a:p>
            <a:r>
              <a:rPr lang="zh-CN" altLang="en-US">
                <a:latin typeface="微软雅黑" panose="020b0503020204020204" pitchFamily="34" charset="-122"/>
                <a:ea typeface="微软雅黑" panose="020b0503020204020204" pitchFamily="34" charset="-122"/>
                <a:cs typeface="微软雅黑" panose="020b0503020204020204" pitchFamily="34" charset="-122"/>
                <a:sym typeface="+mn-ea"/>
              </a:rPr>
              <a:t>通过提升</a:t>
            </a:r>
            <a:r>
              <a:rPr lang="zh-CN" altLang="en-US" b="1">
                <a:solidFill>
                  <a:srgbClr val="FF9300"/>
                </a:solidFill>
                <a:latin typeface="微软雅黑" panose="020b0503020204020204" pitchFamily="34" charset="-122"/>
                <a:ea typeface="微软雅黑" panose="020b0503020204020204" pitchFamily="34" charset="-122"/>
                <a:cs typeface="微软雅黑" panose="020b0503020204020204" pitchFamily="34" charset="-122"/>
                <a:sym typeface="+mn-ea"/>
              </a:rPr>
              <a:t>团队整体素质水平</a:t>
            </a:r>
            <a:r>
              <a:rPr lang="zh-CN" altLang="en-US">
                <a:latin typeface="微软雅黑" panose="020b0503020204020204" pitchFamily="34" charset="-122"/>
                <a:ea typeface="微软雅黑" panose="020b0503020204020204" pitchFamily="34" charset="-122"/>
                <a:cs typeface="微软雅黑" panose="020b0503020204020204" pitchFamily="34" charset="-122"/>
                <a:sym typeface="+mn-ea"/>
              </a:rPr>
              <a:t>，促进企业整体竞争力的提升，从而加强企业对外部环境的适应性，提高变革和创新的能力。</a:t>
            </a:r>
          </a:p>
          <a:p>
            <a:endParaRPr lang="zh-CN" altLang="en-US">
              <a:latin typeface="微软雅黑" panose="020b0503020204020204" pitchFamily="34" charset="-122"/>
              <a:ea typeface="微软雅黑" panose="020b0503020204020204" pitchFamily="34" charset="-122"/>
              <a:cs typeface="微软雅黑" panose="020b0503020204020204" pitchFamily="34" charset="-122"/>
              <a:sym typeface="+mn-ea"/>
            </a:endParaRPr>
          </a:p>
          <a:p>
            <a:r>
              <a:rPr lang="zh-CN" altLang="en-US">
                <a:latin typeface="微软雅黑" panose="020b0503020204020204" pitchFamily="34" charset="-122"/>
                <a:ea typeface="微软雅黑" panose="020b0503020204020204" pitchFamily="34" charset="-122"/>
                <a:cs typeface="微软雅黑" panose="020b0503020204020204" pitchFamily="34" charset="-122"/>
                <a:sym typeface="+mn-ea"/>
              </a:rPr>
              <a:t>培训是公司对管理人员的</a:t>
            </a:r>
            <a:r>
              <a:rPr lang="zh-CN" altLang="en-US" b="1">
                <a:solidFill>
                  <a:srgbClr val="FF9300"/>
                </a:solidFill>
                <a:latin typeface="微软雅黑" panose="020b0503020204020204" pitchFamily="34" charset="-122"/>
                <a:ea typeface="微软雅黑" panose="020b0503020204020204" pitchFamily="34" charset="-122"/>
                <a:sym typeface="+mn-ea"/>
              </a:rPr>
              <a:t>知识管理</a:t>
            </a:r>
            <a:r>
              <a:rPr lang="zh-CN" altLang="en-US">
                <a:latin typeface="微软雅黑" panose="020b0503020204020204" pitchFamily="34" charset="-122"/>
                <a:ea typeface="微软雅黑" panose="020b0503020204020204" pitchFamily="34" charset="-122"/>
                <a:cs typeface="微软雅黑" panose="020b0503020204020204" pitchFamily="34" charset="-122"/>
                <a:sym typeface="+mn-ea"/>
              </a:rPr>
              <a:t>，有天人走了，知识留下来了。</a:t>
            </a:r>
            <a:endParaRPr lang="zh-CN" altLang="en-US">
              <a:latin typeface="微软雅黑" panose="020b0503020204020204" pitchFamily="34" charset="-122"/>
              <a:ea typeface="微软雅黑" panose="020b0503020204020204" pitchFamily="34" charset="-122"/>
              <a:cs typeface="微软雅黑" panose="020b0503020204020204" pitchFamily="34" charset="-122"/>
            </a:endParaRPr>
          </a:p>
          <a:p>
            <a:endParaRPr lang="zh-CN" altLang="en-US">
              <a:latin typeface="微软雅黑" panose="020b0503020204020204" pitchFamily="34" charset="-122"/>
              <a:ea typeface="微软雅黑" panose="020b0503020204020204" pitchFamily="34" charset="-122"/>
              <a:cs typeface="微软雅黑" panose="020b0503020204020204" pitchFamily="34" charset="-122"/>
            </a:endParaRPr>
          </a:p>
          <a:p>
            <a:endParaRPr lang="zh-CN" altLang="en-US">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3" name="矩形 2"/>
          <p:cNvSpPr/>
          <p:nvPr/>
        </p:nvSpPr>
        <p:spPr>
          <a:xfrm>
            <a:off x="551384" y="5373219"/>
            <a:ext cx="5976664" cy="58477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a:solidFill>
                  <a:srgbClr val="FF0000"/>
                </a:solidFill>
                <a:latin typeface="华康俪金黑W8(P)" pitchFamily="34" charset="-122"/>
                <a:ea typeface="华康俪金黑W8(P)" pitchFamily="34" charset="-122"/>
              </a:rPr>
              <a:t>培训很贵，但是不培训会更贵！</a:t>
            </a:r>
            <a:endParaRPr lang="zh-CN" altLang="en-US" sz="3200">
              <a:latin typeface="华康俪金黑W8(P)" pitchFamily="34" charset="-122"/>
              <a:ea typeface="华康俪金黑W8(P)" pitchFamily="34" charset="-122"/>
            </a:endParaRPr>
          </a:p>
        </p:txBody>
      </p:sp>
      <p:sp>
        <p:nvSpPr>
          <p:cNvPr id="4" name="文本框 3"/>
          <p:cNvSpPr txBox="1"/>
          <p:nvPr/>
        </p:nvSpPr>
        <p:spPr>
          <a:xfrm>
            <a:off x="551180" y="4220845"/>
            <a:ext cx="11248390" cy="81026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b="1">
                <a:solidFill>
                  <a:schemeClr val="tx1"/>
                </a:solidFill>
                <a:latin typeface="微软雅黑" panose="020b0503020204020204" pitchFamily="34" charset="-122"/>
                <a:ea typeface="微软雅黑" panose="020b0503020204020204" pitchFamily="34" charset="-122"/>
                <a:sym typeface="+mn-ea"/>
              </a:rPr>
              <a:t>最初的“培训成本观”已正在逐步淡化，进而转变为如今的</a:t>
            </a:r>
            <a:r>
              <a:rPr lang="zh-CN" altLang="en-US" b="1">
                <a:solidFill>
                  <a:srgbClr val="FF9300"/>
                </a:solidFill>
                <a:latin typeface="微软雅黑" panose="020b0503020204020204" pitchFamily="34" charset="-122"/>
                <a:ea typeface="微软雅黑" panose="020b0503020204020204" pitchFamily="34" charset="-122"/>
                <a:sym typeface="+mn-ea"/>
              </a:rPr>
              <a:t>“培训投资观”。培训实质上就是一种系统化的智力投资</a:t>
            </a:r>
            <a:r>
              <a:rPr lang="zh-CN" altLang="en-US" b="1">
                <a:solidFill>
                  <a:srgbClr val="5F5E5C"/>
                </a:solidFill>
                <a:latin typeface="微软雅黑" panose="020b0503020204020204" pitchFamily="34" charset="-122"/>
                <a:ea typeface="微软雅黑" panose="020b0503020204020204" pitchFamily="34" charset="-122"/>
                <a:sym typeface="+mn-ea"/>
              </a:rPr>
              <a:t>。</a:t>
            </a:r>
            <a:r>
              <a:rPr lang="zh-CN" altLang="en-US" b="1">
                <a:solidFill>
                  <a:schemeClr val="tx1"/>
                </a:solidFill>
                <a:latin typeface="微软雅黑" panose="020b0503020204020204" pitchFamily="34" charset="-122"/>
                <a:ea typeface="微软雅黑" panose="020b0503020204020204" pitchFamily="34" charset="-122"/>
                <a:sym typeface="+mn-ea"/>
              </a:rPr>
              <a:t>企业投入人力、物力对员工进行培训，员工素质提高，人力资本升值，公司业绩改善，获得投资收益。</a:t>
            </a:r>
          </a:p>
        </p:txBody>
      </p:sp>
      <p:sp>
        <p:nvSpPr>
          <p:cNvPr id="5" name="矩形 4"/>
          <p:cNvSpPr/>
          <p:nvPr/>
        </p:nvSpPr>
        <p:spPr>
          <a:xfrm>
            <a:off x="479425" y="4149090"/>
            <a:ext cx="11377295" cy="1008380"/>
          </a:xfrm>
          <a:prstGeom prst="rect">
            <a:avLst/>
          </a:prstGeom>
          <a:no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Tree>
  </p:cSld>
  <p:clrMapOvr>
    <a:masterClrMapping/>
  </p:clrMapOvr>
  <p:transition advTm="0">
    <p:push dir="u"/>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 name="TextBox 6"/>
          <p:cNvSpPr txBox="1"/>
          <p:nvPr/>
        </p:nvSpPr>
        <p:spPr>
          <a:xfrm>
            <a:off x="419735" y="1340485"/>
            <a:ext cx="5546090" cy="45085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en-US" b="1">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4</a:t>
            </a:r>
            <a:r>
              <a:rPr lang="zh-CN" altLang="en-US" b="1">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、没有经过训练的员工是企业最大的成本</a:t>
            </a:r>
          </a:p>
        </p:txBody>
      </p:sp>
      <p:sp>
        <p:nvSpPr>
          <p:cNvPr id="15" name="TextBox 6"/>
          <p:cNvSpPr txBox="1"/>
          <p:nvPr/>
        </p:nvSpPr>
        <p:spPr>
          <a:xfrm>
            <a:off x="443434" y="2997200"/>
            <a:ext cx="11305256" cy="284539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lnSpc>
                <a:spcPct val="130000"/>
              </a:lnSpc>
              <a:spcAft>
                <a:spcPts val="300"/>
              </a:spcAft>
              <a:buFont typeface="+mj-ea"/>
              <a:buAutoNum type="circleNumDbPlain"/>
            </a:pPr>
            <a:r>
              <a:rPr lang="zh-CN" altLang="en-US" sz="1600">
                <a:solidFill>
                  <a:schemeClr val="tx1"/>
                </a:solidFill>
                <a:latin typeface="微软雅黑" panose="020b0503020204020204" pitchFamily="34" charset="-122"/>
                <a:ea typeface="微软雅黑" panose="020b0503020204020204" pitchFamily="34" charset="-122"/>
              </a:rPr>
              <a:t>服务及技术作业不熟练让顾客对本公司失去信心；</a:t>
            </a:r>
          </a:p>
          <a:p>
            <a:pPr marL="342900" indent="-342900">
              <a:lnSpc>
                <a:spcPct val="130000"/>
              </a:lnSpc>
              <a:spcAft>
                <a:spcPts val="300"/>
              </a:spcAft>
              <a:buFont typeface="+mj-ea"/>
              <a:buAutoNum type="circleNumDbPlain"/>
            </a:pPr>
            <a:r>
              <a:rPr lang="zh-CN" altLang="en-US" sz="1600">
                <a:solidFill>
                  <a:schemeClr val="tx1"/>
                </a:solidFill>
                <a:latin typeface="微软雅黑" panose="020b0503020204020204" pitchFamily="34" charset="-122"/>
                <a:ea typeface="微软雅黑" panose="020b0503020204020204" pitchFamily="34" charset="-122"/>
              </a:rPr>
              <a:t>态度不对造成跟顾客的争执，使顾客不愿意与我们继续交往；</a:t>
            </a:r>
          </a:p>
          <a:p>
            <a:pPr marL="342900" indent="-342900">
              <a:lnSpc>
                <a:spcPct val="130000"/>
              </a:lnSpc>
              <a:spcAft>
                <a:spcPts val="300"/>
              </a:spcAft>
              <a:buFont typeface="+mj-ea"/>
              <a:buAutoNum type="circleNumDbPlain"/>
            </a:pPr>
            <a:r>
              <a:rPr lang="zh-CN" altLang="en-US" sz="1600">
                <a:solidFill>
                  <a:schemeClr val="tx1"/>
                </a:solidFill>
                <a:latin typeface="微软雅黑" panose="020b0503020204020204" pitchFamily="34" charset="-122"/>
                <a:ea typeface="微软雅黑" panose="020b0503020204020204" pitchFamily="34" charset="-122"/>
              </a:rPr>
              <a:t>应对技巧不对造成对顾客讲错话，使本来不是问题的疑问更有疑问，顾客抱怨除了金钱上的损失外，安抚的过程造成人员的处理成本更高；</a:t>
            </a:r>
          </a:p>
          <a:p>
            <a:pPr marL="342900" indent="-342900">
              <a:lnSpc>
                <a:spcPct val="130000"/>
              </a:lnSpc>
              <a:spcAft>
                <a:spcPts val="300"/>
              </a:spcAft>
              <a:buFont typeface="+mj-ea"/>
              <a:buAutoNum type="circleNumDbPlain"/>
            </a:pPr>
            <a:r>
              <a:rPr lang="zh-CN" altLang="en-US" sz="1600">
                <a:solidFill>
                  <a:schemeClr val="tx1"/>
                </a:solidFill>
                <a:latin typeface="微软雅黑" panose="020b0503020204020204" pitchFamily="34" charset="-122"/>
                <a:ea typeface="微软雅黑" panose="020b0503020204020204" pitchFamily="34" charset="-122"/>
              </a:rPr>
              <a:t>遇到紧急状况不会处理或处理的速度不够快，错失处理的最佳时机，处理成本的提升也造成公司的利润降低，员工处理不好也会丧失自信，容易引起离职的问题；</a:t>
            </a:r>
          </a:p>
          <a:p>
            <a:pPr marL="342900" indent="-342900">
              <a:lnSpc>
                <a:spcPct val="130000"/>
              </a:lnSpc>
              <a:spcAft>
                <a:spcPts val="300"/>
              </a:spcAft>
              <a:buFont typeface="+mj-ea"/>
              <a:buAutoNum type="circleNumDbPlain"/>
            </a:pPr>
            <a:r>
              <a:rPr lang="zh-CN" altLang="en-US" sz="1600">
                <a:solidFill>
                  <a:schemeClr val="tx1"/>
                </a:solidFill>
                <a:latin typeface="微软雅黑" panose="020b0503020204020204" pitchFamily="34" charset="-122"/>
                <a:ea typeface="微软雅黑" panose="020b0503020204020204" pitchFamily="34" charset="-122"/>
              </a:rPr>
              <a:t>老顾客的不满意容易造成顾客的忠诚度降低；</a:t>
            </a:r>
          </a:p>
          <a:p>
            <a:pPr marL="342900" indent="-342900">
              <a:lnSpc>
                <a:spcPct val="130000"/>
              </a:lnSpc>
              <a:spcAft>
                <a:spcPts val="300"/>
              </a:spcAft>
              <a:buFont typeface="+mj-ea"/>
              <a:buAutoNum type="circleNumDbPlain"/>
            </a:pPr>
            <a:r>
              <a:rPr lang="zh-CN" altLang="en-US" sz="1600">
                <a:solidFill>
                  <a:schemeClr val="tx1"/>
                </a:solidFill>
                <a:latin typeface="微软雅黑" panose="020b0503020204020204" pitchFamily="34" charset="-122"/>
                <a:ea typeface="微软雅黑" panose="020b0503020204020204" pitchFamily="34" charset="-122"/>
              </a:rPr>
              <a:t>员工没有学习方向，容易使优异的人才流失等。</a:t>
            </a:r>
            <a:endParaRPr lang="zh-CN" altLang="en-US" sz="1600" b="1">
              <a:solidFill>
                <a:schemeClr val="tx1"/>
              </a:solidFill>
              <a:latin typeface="微软雅黑" panose="020b0503020204020204" pitchFamily="34" charset="-122"/>
              <a:ea typeface="微软雅黑" panose="020b0503020204020204" pitchFamily="34" charset="-122"/>
            </a:endParaRPr>
          </a:p>
        </p:txBody>
      </p:sp>
      <p:sp>
        <p:nvSpPr>
          <p:cNvPr id="6" name="TextBox 6"/>
          <p:cNvSpPr txBox="1"/>
          <p:nvPr/>
        </p:nvSpPr>
        <p:spPr>
          <a:xfrm>
            <a:off x="407239" y="1988725"/>
            <a:ext cx="11305256" cy="81253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b="1">
                <a:solidFill>
                  <a:srgbClr val="FF9300"/>
                </a:solidFill>
                <a:latin typeface="微软雅黑" panose="020b0503020204020204" pitchFamily="34" charset="-122"/>
                <a:ea typeface="微软雅黑" panose="020b0503020204020204" pitchFamily="34" charset="-122"/>
              </a:rPr>
              <a:t>有观点说，“没有经过开发的大脑是人生最大的浪费，没有经过训练的员工是企业最大的成本。”没经过培训的员工可能会造成以下问题：</a:t>
            </a:r>
          </a:p>
        </p:txBody>
      </p:sp>
      <p:sp>
        <p:nvSpPr>
          <p:cNvPr id="2" name="爆炸形 2 1"/>
          <p:cNvSpPr/>
          <p:nvPr/>
        </p:nvSpPr>
        <p:spPr>
          <a:xfrm rot="240000">
            <a:off x="7389495" y="4443095"/>
            <a:ext cx="4369435" cy="2163445"/>
          </a:xfrm>
          <a:prstGeom prst="irregularSeal2">
            <a:avLst/>
          </a:prstGeom>
          <a:no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4" name="文本框 3"/>
          <p:cNvSpPr txBox="1"/>
          <p:nvPr/>
        </p:nvSpPr>
        <p:spPr>
          <a:xfrm rot="21060000">
            <a:off x="8022590" y="5086985"/>
            <a:ext cx="2860675" cy="9220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50000"/>
              </a:lnSpc>
            </a:pPr>
            <a:r>
              <a:rPr lang="zh-CN" altLang="en-US" b="1" kern="1800" spc="100">
                <a:solidFill>
                  <a:srgbClr val="FF0000"/>
                </a:solidFill>
                <a:uFillTx/>
                <a:latin typeface="微软雅黑" panose="020b0503020204020204" pitchFamily="34" charset="-122"/>
                <a:ea typeface="微软雅黑" panose="020b0503020204020204" pitchFamily="34" charset="-122"/>
              </a:rPr>
              <a:t>不要担心培训后员工离开，要反思为什么留不住员工</a:t>
            </a:r>
          </a:p>
        </p:txBody>
      </p:sp>
    </p:spTree>
  </p:cSld>
  <p:clrMapOvr>
    <a:masterClrMapping/>
  </p:clrMapOvr>
  <mc:AlternateContent>
    <mc:Choice xmlns:p14="http://schemas.microsoft.com/office/powerpoint/2010/main" Requires="p14">
      <p:transition advTm="0">
        <p14:pan/>
      </p:transition>
    </mc:Choice>
    <mc:Fallback>
      <p:transition advTm="0">
        <p:fade/>
      </p:transition>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TextBox 8"/>
          <p:cNvSpPr txBox="1"/>
          <p:nvPr/>
        </p:nvSpPr>
        <p:spPr>
          <a:xfrm>
            <a:off x="838122" y="476676"/>
            <a:ext cx="4969846"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rgbClr val="5F5E5C"/>
                </a:solidFill>
                <a:latin typeface="华康俪金黑W8(P)" pitchFamily="34" charset="-122"/>
                <a:ea typeface="华康俪金黑W8(P)" pitchFamily="34" charset="-122"/>
              </a:rPr>
              <a:t>第三节</a:t>
            </a:r>
            <a:r>
              <a:rPr lang="en-US" altLang="zh-CN" sz="2400">
                <a:solidFill>
                  <a:srgbClr val="5F5E5C"/>
                </a:solidFill>
                <a:latin typeface="华康俪金黑W8(P)" pitchFamily="34" charset="-122"/>
                <a:ea typeface="华康俪金黑W8(P)" pitchFamily="34" charset="-122"/>
              </a:rPr>
              <a:t>  </a:t>
            </a:r>
            <a:r>
              <a:rPr lang="zh-CN" altLang="en-US" sz="2400">
                <a:solidFill>
                  <a:srgbClr val="5F5E5C"/>
                </a:solidFill>
                <a:latin typeface="华康俪金黑W8(P)" pitchFamily="34" charset="-122"/>
                <a:ea typeface="华康俪金黑W8(P)" pitchFamily="34" charset="-122"/>
              </a:rPr>
              <a:t>培训的误区</a:t>
            </a:r>
          </a:p>
        </p:txBody>
      </p:sp>
      <p:sp>
        <p:nvSpPr>
          <p:cNvPr id="4" name="文本框 3"/>
          <p:cNvSpPr txBox="1"/>
          <p:nvPr/>
        </p:nvSpPr>
        <p:spPr>
          <a:xfrm>
            <a:off x="476885" y="1196975"/>
            <a:ext cx="11238230" cy="396938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latin typeface="微软雅黑" panose="020b0503020204020204" pitchFamily="34" charset="-122"/>
                <a:ea typeface="微软雅黑" panose="020b0503020204020204" pitchFamily="34" charset="-122"/>
                <a:cs typeface="微软雅黑" panose="020b0503020204020204" pitchFamily="34" charset="-122"/>
              </a:rPr>
              <a:t>No.1把培训和学习混为一谈</a:t>
            </a:r>
          </a:p>
          <a:p>
            <a:endParaRPr lang="zh-CN" altLang="en-US">
              <a:latin typeface="微软雅黑" panose="020b0503020204020204" pitchFamily="34" charset="-122"/>
              <a:ea typeface="微软雅黑" panose="020b0503020204020204" pitchFamily="34" charset="-122"/>
              <a:cs typeface="微软雅黑" panose="020b0503020204020204" pitchFamily="34" charset="-122"/>
            </a:endParaRPr>
          </a:p>
          <a:p>
            <a:r>
              <a:rPr lang="zh-CN" altLang="en-US">
                <a:latin typeface="微软雅黑" panose="020b0503020204020204" pitchFamily="34" charset="-122"/>
                <a:ea typeface="微软雅黑" panose="020b0503020204020204" pitchFamily="34" charset="-122"/>
                <a:cs typeface="微软雅黑" panose="020b0503020204020204" pitchFamily="34" charset="-122"/>
              </a:rPr>
              <a:t>在企业中，分得清“培训”和“学习”的人少之又少，很多人往往把培训和学习混为一谈。其实，</a:t>
            </a:r>
            <a:r>
              <a:rPr lang="zh-CN" altLang="en-US" b="1">
                <a:solidFill>
                  <a:srgbClr val="FF9300"/>
                </a:solidFill>
                <a:latin typeface="微软雅黑" panose="020b0503020204020204" pitchFamily="34" charset="-122"/>
                <a:ea typeface="微软雅黑" panose="020b0503020204020204" pitchFamily="34" charset="-122"/>
                <a:cs typeface="微软雅黑" panose="020b0503020204020204" pitchFamily="34" charset="-122"/>
              </a:rPr>
              <a:t>培训是成就他人，学习是提升自己。</a:t>
            </a:r>
            <a:r>
              <a:rPr lang="zh-CN" altLang="en-US">
                <a:latin typeface="微软雅黑" panose="020b0503020204020204" pitchFamily="34" charset="-122"/>
                <a:ea typeface="微软雅黑" panose="020b0503020204020204" pitchFamily="34" charset="-122"/>
                <a:cs typeface="微软雅黑" panose="020b0503020204020204" pitchFamily="34" charset="-122"/>
              </a:rPr>
              <a:t>不去学习又怎样去培训？</a:t>
            </a:r>
          </a:p>
          <a:p>
            <a:endParaRPr lang="zh-CN" altLang="en-US">
              <a:latin typeface="微软雅黑" panose="020b0503020204020204" pitchFamily="34" charset="-122"/>
              <a:ea typeface="微软雅黑" panose="020b0503020204020204" pitchFamily="34" charset="-122"/>
              <a:cs typeface="微软雅黑" panose="020b0503020204020204" pitchFamily="34" charset="-122"/>
            </a:endParaRPr>
          </a:p>
          <a:p>
            <a:r>
              <a:rPr lang="zh-CN" altLang="en-US">
                <a:latin typeface="微软雅黑" panose="020b0503020204020204" pitchFamily="34" charset="-122"/>
                <a:ea typeface="微软雅黑" panose="020b0503020204020204" pitchFamily="34" charset="-122"/>
                <a:cs typeface="微软雅黑" panose="020b0503020204020204" pitchFamily="34" charset="-122"/>
              </a:rPr>
              <a:t>培训需要有计划，学习需要有欲望。计划是根据需求来制定的，而欲望是要依靠制度去激发的。没有计划的培训不做也罢，缺乏欲望的学习只能是掩耳盗铃。</a:t>
            </a:r>
          </a:p>
          <a:p>
            <a:endParaRPr lang="zh-CN" altLang="en-US">
              <a:latin typeface="微软雅黑" panose="020b0503020204020204" pitchFamily="34" charset="-122"/>
              <a:ea typeface="微软雅黑" panose="020b0503020204020204" pitchFamily="34" charset="-122"/>
              <a:cs typeface="微软雅黑" panose="020b0503020204020204" pitchFamily="34" charset="-122"/>
            </a:endParaRPr>
          </a:p>
          <a:p>
            <a:r>
              <a:rPr lang="zh-CN" altLang="en-US">
                <a:latin typeface="微软雅黑" panose="020b0503020204020204" pitchFamily="34" charset="-122"/>
                <a:ea typeface="微软雅黑" panose="020b0503020204020204" pitchFamily="34" charset="-122"/>
                <a:cs typeface="微软雅黑" panose="020b0503020204020204" pitchFamily="34" charset="-122"/>
              </a:rPr>
              <a:t>所以，学习是培训的基础。没有学习成长欲望的员工，再怎么培训也没有用。不去主动学习提升的管理者，就是去培训他人也是误人子弟。</a:t>
            </a:r>
          </a:p>
          <a:p>
            <a:endParaRPr lang="zh-CN" altLang="en-US">
              <a:latin typeface="微软雅黑" panose="020b0503020204020204" pitchFamily="34" charset="-122"/>
              <a:ea typeface="微软雅黑" panose="020b0503020204020204" pitchFamily="34" charset="-122"/>
              <a:cs typeface="微软雅黑" panose="020b0503020204020204" pitchFamily="34" charset="-122"/>
            </a:endParaRPr>
          </a:p>
          <a:p>
            <a:r>
              <a:rPr lang="zh-CN" altLang="en-US" b="1">
                <a:latin typeface="微软雅黑" panose="020b0503020204020204" pitchFamily="34" charset="-122"/>
                <a:ea typeface="微软雅黑" panose="020b0503020204020204" pitchFamily="34" charset="-122"/>
                <a:cs typeface="微软雅黑" panose="020b0503020204020204" pitchFamily="34" charset="-122"/>
              </a:rPr>
              <a:t>No.2认为培训只是人力资源部或培训部的事情</a:t>
            </a:r>
          </a:p>
          <a:p>
            <a:endParaRPr lang="zh-CN" altLang="en-US" b="1">
              <a:latin typeface="微软雅黑" panose="020b0503020204020204" pitchFamily="34" charset="-122"/>
              <a:ea typeface="微软雅黑" panose="020b0503020204020204" pitchFamily="34" charset="-122"/>
              <a:cs typeface="微软雅黑" panose="020b0503020204020204" pitchFamily="34" charset="-122"/>
            </a:endParaRPr>
          </a:p>
          <a:p>
            <a:r>
              <a:rPr lang="zh-CN" altLang="en-US">
                <a:latin typeface="微软雅黑" panose="020b0503020204020204" pitchFamily="34" charset="-122"/>
                <a:ea typeface="微软雅黑" panose="020b0503020204020204" pitchFamily="34" charset="-122"/>
                <a:cs typeface="微软雅黑" panose="020b0503020204020204" pitchFamily="34" charset="-122"/>
              </a:rPr>
              <a:t>这将导致培训得不到各部门以及高层领导的支持，不利于企业培训的开展，培训也难以达到理想的效果。</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TextBox 8"/>
          <p:cNvSpPr txBox="1"/>
          <p:nvPr/>
        </p:nvSpPr>
        <p:spPr>
          <a:xfrm>
            <a:off x="838122" y="476676"/>
            <a:ext cx="4969846"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rgbClr val="5F5E5C"/>
                </a:solidFill>
                <a:latin typeface="华康俪金黑W8(P)" pitchFamily="34" charset="-122"/>
                <a:ea typeface="华康俪金黑W8(P)" pitchFamily="34" charset="-122"/>
              </a:rPr>
              <a:t>第三节</a:t>
            </a:r>
            <a:r>
              <a:rPr lang="en-US" altLang="zh-CN" sz="2400">
                <a:solidFill>
                  <a:srgbClr val="5F5E5C"/>
                </a:solidFill>
                <a:latin typeface="华康俪金黑W8(P)" pitchFamily="34" charset="-122"/>
                <a:ea typeface="华康俪金黑W8(P)" pitchFamily="34" charset="-122"/>
              </a:rPr>
              <a:t>  </a:t>
            </a:r>
            <a:r>
              <a:rPr lang="zh-CN" altLang="en-US" sz="2400">
                <a:solidFill>
                  <a:srgbClr val="5F5E5C"/>
                </a:solidFill>
                <a:latin typeface="华康俪金黑W8(P)" pitchFamily="34" charset="-122"/>
                <a:ea typeface="华康俪金黑W8(P)" pitchFamily="34" charset="-122"/>
              </a:rPr>
              <a:t>培训的误区</a:t>
            </a:r>
          </a:p>
        </p:txBody>
      </p:sp>
      <p:sp>
        <p:nvSpPr>
          <p:cNvPr id="4" name="文本框 3"/>
          <p:cNvSpPr txBox="1"/>
          <p:nvPr/>
        </p:nvSpPr>
        <p:spPr>
          <a:xfrm>
            <a:off x="476885" y="1196975"/>
            <a:ext cx="11238230" cy="424624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latin typeface="微软雅黑" panose="020b0503020204020204" pitchFamily="34" charset="-122"/>
                <a:ea typeface="微软雅黑" panose="020b0503020204020204" pitchFamily="34" charset="-122"/>
                <a:cs typeface="微软雅黑" panose="020b0503020204020204" pitchFamily="34" charset="-122"/>
              </a:rPr>
              <a:t>No.</a:t>
            </a:r>
            <a:r>
              <a:rPr lang="en-US" altLang="zh-CN" b="1">
                <a:latin typeface="微软雅黑" panose="020b0503020204020204" pitchFamily="34" charset="-122"/>
                <a:ea typeface="微软雅黑" panose="020b0503020204020204" pitchFamily="34" charset="-122"/>
                <a:cs typeface="微软雅黑" panose="020b0503020204020204" pitchFamily="34" charset="-122"/>
              </a:rPr>
              <a:t>3</a:t>
            </a:r>
            <a:r>
              <a:rPr lang="zh-CN" altLang="en-US" b="1">
                <a:latin typeface="微软雅黑" panose="020b0503020204020204" pitchFamily="34" charset="-122"/>
                <a:ea typeface="微软雅黑" panose="020b0503020204020204" pitchFamily="34" charset="-122"/>
                <a:cs typeface="微软雅黑" panose="020b0503020204020204" pitchFamily="34" charset="-122"/>
              </a:rPr>
              <a:t>把培训计划当做培训目标</a:t>
            </a:r>
          </a:p>
          <a:p>
            <a:endParaRPr lang="zh-CN" altLang="en-US">
              <a:latin typeface="微软雅黑" panose="020b0503020204020204" pitchFamily="34" charset="-122"/>
              <a:ea typeface="微软雅黑" panose="020b0503020204020204" pitchFamily="34" charset="-122"/>
              <a:cs typeface="微软雅黑" panose="020b0503020204020204" pitchFamily="34" charset="-122"/>
            </a:endParaRPr>
          </a:p>
          <a:p>
            <a:r>
              <a:rPr lang="zh-CN" altLang="en-US">
                <a:latin typeface="微软雅黑" panose="020b0503020204020204" pitchFamily="34" charset="-122"/>
                <a:ea typeface="微软雅黑" panose="020b0503020204020204" pitchFamily="34" charset="-122"/>
                <a:cs typeface="微软雅黑" panose="020b0503020204020204" pitchFamily="34" charset="-122"/>
              </a:rPr>
              <a:t>计划是行动的先导，而目标却是计划的基础，管理必须依据目标才能制订计划。可是在企业中，有培训计划的很多，有培训目标的却很少。</a:t>
            </a:r>
          </a:p>
          <a:p>
            <a:endParaRPr lang="zh-CN" altLang="en-US">
              <a:latin typeface="微软雅黑" panose="020b0503020204020204" pitchFamily="34" charset="-122"/>
              <a:ea typeface="微软雅黑" panose="020b0503020204020204" pitchFamily="34" charset="-122"/>
              <a:cs typeface="微软雅黑" panose="020b0503020204020204" pitchFamily="34" charset="-122"/>
            </a:endParaRPr>
          </a:p>
          <a:p>
            <a:r>
              <a:rPr lang="zh-CN" altLang="en-US">
                <a:latin typeface="微软雅黑" panose="020b0503020204020204" pitchFamily="34" charset="-122"/>
                <a:ea typeface="微软雅黑" panose="020b0503020204020204" pitchFamily="34" charset="-122"/>
                <a:cs typeface="微软雅黑" panose="020b0503020204020204" pitchFamily="34" charset="-122"/>
              </a:rPr>
              <a:t>很多人认为培训计划就是培训目标，只要培训计划完成了，培训效果也就达成了。这是一种臆想，也是很多企业的培训工作流于形式或者无效的根本原因。</a:t>
            </a:r>
          </a:p>
          <a:p>
            <a:endParaRPr lang="zh-CN" altLang="en-US">
              <a:latin typeface="微软雅黑" panose="020b0503020204020204" pitchFamily="34" charset="-122"/>
              <a:ea typeface="微软雅黑" panose="020b0503020204020204" pitchFamily="34" charset="-122"/>
              <a:cs typeface="微软雅黑" panose="020b0503020204020204" pitchFamily="34" charset="-122"/>
            </a:endParaRPr>
          </a:p>
          <a:p>
            <a:r>
              <a:rPr lang="zh-CN" altLang="en-US">
                <a:latin typeface="微软雅黑" panose="020b0503020204020204" pitchFamily="34" charset="-122"/>
                <a:ea typeface="微软雅黑" panose="020b0503020204020204" pitchFamily="34" charset="-122"/>
                <a:cs typeface="微软雅黑" panose="020b0503020204020204" pitchFamily="34" charset="-122"/>
              </a:rPr>
              <a:t>其实，培训目标是指通过培训我们要达到的一种标准，包括培训考试合格率、课堂满意度、人力资源提升率等等综合指标。</a:t>
            </a:r>
            <a:r>
              <a:rPr lang="zh-CN" altLang="en-US" b="1">
                <a:solidFill>
                  <a:srgbClr val="FF9300"/>
                </a:solidFill>
                <a:latin typeface="微软雅黑" panose="020b0503020204020204" pitchFamily="34" charset="-122"/>
                <a:ea typeface="微软雅黑" panose="020b0503020204020204" pitchFamily="34" charset="-122"/>
                <a:cs typeface="微软雅黑" panose="020b0503020204020204" pitchFamily="34" charset="-122"/>
              </a:rPr>
              <a:t>单纯的培训计划只是一种任务，是培训工作要做的事情，而不是培训要达成的目标。</a:t>
            </a:r>
          </a:p>
          <a:p>
            <a:endParaRPr lang="zh-CN" altLang="en-US">
              <a:latin typeface="微软雅黑" panose="020b0503020204020204" pitchFamily="34" charset="-122"/>
              <a:ea typeface="微软雅黑" panose="020b0503020204020204" pitchFamily="34" charset="-122"/>
              <a:cs typeface="微软雅黑" panose="020b0503020204020204" pitchFamily="34" charset="-122"/>
            </a:endParaRPr>
          </a:p>
          <a:p>
            <a:r>
              <a:rPr lang="zh-CN" altLang="en-US" b="1">
                <a:latin typeface="微软雅黑" panose="020b0503020204020204" pitchFamily="34" charset="-122"/>
                <a:ea typeface="微软雅黑" panose="020b0503020204020204" pitchFamily="34" charset="-122"/>
                <a:cs typeface="微软雅黑" panose="020b0503020204020204" pitchFamily="34" charset="-122"/>
                <a:sym typeface="+mn-ea"/>
              </a:rPr>
              <a:t>No.</a:t>
            </a:r>
            <a:r>
              <a:rPr lang="en-US" altLang="zh-CN" b="1">
                <a:latin typeface="微软雅黑" panose="020b0503020204020204" pitchFamily="34" charset="-122"/>
                <a:ea typeface="微软雅黑" panose="020b0503020204020204" pitchFamily="34" charset="-122"/>
                <a:cs typeface="微软雅黑" panose="020b0503020204020204" pitchFamily="34" charset="-122"/>
                <a:sym typeface="+mn-ea"/>
              </a:rPr>
              <a:t>4</a:t>
            </a:r>
            <a:r>
              <a:rPr lang="zh-CN" altLang="en-US" b="1">
                <a:latin typeface="微软雅黑" panose="020b0503020204020204" pitchFamily="34" charset="-122"/>
                <a:ea typeface="微软雅黑" panose="020b0503020204020204" pitchFamily="34" charset="-122"/>
                <a:cs typeface="微软雅黑" panose="020b0503020204020204" pitchFamily="34" charset="-122"/>
              </a:rPr>
              <a:t>不做培训需求分析</a:t>
            </a:r>
          </a:p>
          <a:p>
            <a:endParaRPr lang="zh-CN" altLang="en-US">
              <a:latin typeface="微软雅黑" panose="020b0503020204020204" pitchFamily="34" charset="-122"/>
              <a:ea typeface="微软雅黑" panose="020b0503020204020204" pitchFamily="34" charset="-122"/>
              <a:cs typeface="微软雅黑" panose="020b0503020204020204" pitchFamily="34" charset="-122"/>
            </a:endParaRPr>
          </a:p>
          <a:p>
            <a:r>
              <a:rPr lang="zh-CN" altLang="en-US">
                <a:latin typeface="微软雅黑" panose="020b0503020204020204" pitchFamily="34" charset="-122"/>
                <a:ea typeface="微软雅黑" panose="020b0503020204020204" pitchFamily="34" charset="-122"/>
                <a:cs typeface="微软雅黑" panose="020b0503020204020204" pitchFamily="34" charset="-122"/>
              </a:rPr>
              <a:t>在进行调研时，绝大部分的企业员工都希望加强培训的针对性，这与培训需求是否有效开展有直接的关联。培训没有针对性，培训项目设置不合理，将导致培训效果事倍功半。</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TextBox 8"/>
          <p:cNvSpPr txBox="1"/>
          <p:nvPr/>
        </p:nvSpPr>
        <p:spPr>
          <a:xfrm>
            <a:off x="838122" y="476676"/>
            <a:ext cx="4969846"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rgbClr val="5F5E5C"/>
                </a:solidFill>
                <a:latin typeface="华康俪金黑W8(P)" pitchFamily="34" charset="-122"/>
                <a:ea typeface="华康俪金黑W8(P)" pitchFamily="34" charset="-122"/>
              </a:rPr>
              <a:t>第三节</a:t>
            </a:r>
            <a:r>
              <a:rPr lang="en-US" altLang="zh-CN" sz="2400">
                <a:solidFill>
                  <a:srgbClr val="5F5E5C"/>
                </a:solidFill>
                <a:latin typeface="华康俪金黑W8(P)" pitchFamily="34" charset="-122"/>
                <a:ea typeface="华康俪金黑W8(P)" pitchFamily="34" charset="-122"/>
              </a:rPr>
              <a:t>  </a:t>
            </a:r>
            <a:r>
              <a:rPr lang="zh-CN" altLang="en-US" sz="2400">
                <a:solidFill>
                  <a:srgbClr val="5F5E5C"/>
                </a:solidFill>
                <a:latin typeface="华康俪金黑W8(P)" pitchFamily="34" charset="-122"/>
                <a:ea typeface="华康俪金黑W8(P)" pitchFamily="34" charset="-122"/>
              </a:rPr>
              <a:t>培训的误区</a:t>
            </a:r>
          </a:p>
        </p:txBody>
      </p:sp>
      <p:sp>
        <p:nvSpPr>
          <p:cNvPr id="4" name="文本框 3"/>
          <p:cNvSpPr txBox="1"/>
          <p:nvPr/>
        </p:nvSpPr>
        <p:spPr>
          <a:xfrm>
            <a:off x="476885" y="1412240"/>
            <a:ext cx="11238230" cy="341503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latin typeface="微软雅黑" panose="020b0503020204020204" pitchFamily="34" charset="-122"/>
                <a:ea typeface="微软雅黑" panose="020b0503020204020204" pitchFamily="34" charset="-122"/>
                <a:cs typeface="微软雅黑" panose="020b0503020204020204" pitchFamily="34" charset="-122"/>
              </a:rPr>
              <a:t>No.</a:t>
            </a:r>
            <a:r>
              <a:rPr lang="en-US" altLang="zh-CN" b="1">
                <a:latin typeface="微软雅黑" panose="020b0503020204020204" pitchFamily="34" charset="-122"/>
                <a:ea typeface="微软雅黑" panose="020b0503020204020204" pitchFamily="34" charset="-122"/>
                <a:cs typeface="微软雅黑" panose="020b0503020204020204" pitchFamily="34" charset="-122"/>
              </a:rPr>
              <a:t>5</a:t>
            </a:r>
            <a:r>
              <a:rPr b="1">
                <a:latin typeface="微软雅黑" panose="020b0503020204020204" pitchFamily="34" charset="-122"/>
                <a:ea typeface="微软雅黑" panose="020b0503020204020204" pitchFamily="34" charset="-122"/>
                <a:cs typeface="微软雅黑" panose="020b0503020204020204" pitchFamily="34" charset="-122"/>
              </a:rPr>
              <a:t>把培训考试当做培训考核</a:t>
            </a:r>
          </a:p>
          <a:p>
            <a:endParaRPr b="1">
              <a:latin typeface="微软雅黑" panose="020b0503020204020204" pitchFamily="34" charset="-122"/>
              <a:ea typeface="微软雅黑" panose="020b0503020204020204" pitchFamily="34" charset="-122"/>
              <a:cs typeface="微软雅黑" panose="020b0503020204020204" pitchFamily="34" charset="-122"/>
            </a:endParaRPr>
          </a:p>
          <a:p>
            <a:r>
              <a:rPr>
                <a:latin typeface="微软雅黑" panose="020b0503020204020204" pitchFamily="34" charset="-122"/>
                <a:ea typeface="微软雅黑" panose="020b0503020204020204" pitchFamily="34" charset="-122"/>
                <a:cs typeface="微软雅黑" panose="020b0503020204020204" pitchFamily="34" charset="-122"/>
              </a:rPr>
              <a:t>考试是检验学习的一种简单手段，但培训管理需要考核，而考试不是考核。</a:t>
            </a:r>
            <a:r>
              <a:rPr b="1">
                <a:solidFill>
                  <a:srgbClr val="FF9300"/>
                </a:solidFill>
                <a:latin typeface="微软雅黑" panose="020b0503020204020204" pitchFamily="34" charset="-122"/>
                <a:ea typeface="微软雅黑" panose="020b0503020204020204" pitchFamily="34" charset="-122"/>
                <a:cs typeface="微软雅黑" panose="020b0503020204020204" pitchFamily="34" charset="-122"/>
              </a:rPr>
              <a:t>考试针对的是个体的学习效果，考核是检验团队的目标是否达成，是针对培训管理的绩效进行的。</a:t>
            </a:r>
            <a:r>
              <a:rPr>
                <a:latin typeface="微软雅黑" panose="020b0503020204020204" pitchFamily="34" charset="-122"/>
                <a:ea typeface="微软雅黑" panose="020b0503020204020204" pitchFamily="34" charset="-122"/>
                <a:cs typeface="微软雅黑" panose="020b0503020204020204" pitchFamily="34" charset="-122"/>
              </a:rPr>
              <a:t>可以说，没有考核就没有管理，没有考核就没有绩效。</a:t>
            </a:r>
          </a:p>
          <a:p>
            <a:endParaRPr>
              <a:latin typeface="微软雅黑" panose="020b0503020204020204" pitchFamily="34" charset="-122"/>
              <a:ea typeface="微软雅黑" panose="020b0503020204020204" pitchFamily="34" charset="-122"/>
              <a:cs typeface="微软雅黑" panose="020b0503020204020204" pitchFamily="34" charset="-122"/>
            </a:endParaRPr>
          </a:p>
          <a:p>
            <a:r>
              <a:rPr>
                <a:latin typeface="微软雅黑" panose="020b0503020204020204" pitchFamily="34" charset="-122"/>
                <a:ea typeface="微软雅黑" panose="020b0503020204020204" pitchFamily="34" charset="-122"/>
                <a:cs typeface="微软雅黑" panose="020b0503020204020204" pitchFamily="34" charset="-122"/>
              </a:rPr>
              <a:t>很多企业认为培训后发一份试卷考试就完了，这也是一种谬误。培训学习的效果一定要围绕实际工作目标加以消化，并</a:t>
            </a:r>
            <a:r>
              <a:rPr b="1">
                <a:solidFill>
                  <a:srgbClr val="FF9300"/>
                </a:solidFill>
                <a:latin typeface="微软雅黑" panose="020b0503020204020204" pitchFamily="34" charset="-122"/>
                <a:ea typeface="微软雅黑" panose="020b0503020204020204" pitchFamily="34" charset="-122"/>
                <a:cs typeface="微软雅黑" panose="020b0503020204020204" pitchFamily="34" charset="-122"/>
              </a:rPr>
              <a:t>转化成具体的工作技能和绩效</a:t>
            </a:r>
            <a:r>
              <a:rPr>
                <a:latin typeface="微软雅黑" panose="020b0503020204020204" pitchFamily="34" charset="-122"/>
                <a:ea typeface="微软雅黑" panose="020b0503020204020204" pitchFamily="34" charset="-122"/>
                <a:cs typeface="微软雅黑" panose="020b0503020204020204" pitchFamily="34" charset="-122"/>
              </a:rPr>
              <a:t>，培训考核就是针对这个过程进行的。</a:t>
            </a:r>
          </a:p>
          <a:p>
            <a:endParaRPr lang="zh-CN" altLang="en-US" b="1">
              <a:latin typeface="微软雅黑" panose="020b0503020204020204" pitchFamily="34" charset="-122"/>
              <a:ea typeface="微软雅黑" panose="020b0503020204020204" pitchFamily="34" charset="-122"/>
              <a:cs typeface="微软雅黑" panose="020b0503020204020204" pitchFamily="34" charset="-122"/>
              <a:sym typeface="+mn-ea"/>
            </a:endParaRPr>
          </a:p>
          <a:p>
            <a:r>
              <a:rPr lang="zh-CN" altLang="en-US" b="1">
                <a:latin typeface="微软雅黑" panose="020b0503020204020204" pitchFamily="34" charset="-122"/>
                <a:ea typeface="微软雅黑" panose="020b0503020204020204" pitchFamily="34" charset="-122"/>
                <a:cs typeface="微软雅黑" panose="020b0503020204020204" pitchFamily="34" charset="-122"/>
                <a:sym typeface="+mn-ea"/>
              </a:rPr>
              <a:t>No.</a:t>
            </a:r>
            <a:r>
              <a:rPr lang="en-US" altLang="zh-CN" b="1">
                <a:latin typeface="微软雅黑" panose="020b0503020204020204" pitchFamily="34" charset="-122"/>
                <a:ea typeface="微软雅黑" panose="020b0503020204020204" pitchFamily="34" charset="-122"/>
                <a:cs typeface="微软雅黑" panose="020b0503020204020204" pitchFamily="34" charset="-122"/>
                <a:sym typeface="+mn-ea"/>
              </a:rPr>
              <a:t>6</a:t>
            </a:r>
            <a:r>
              <a:rPr lang="zh-CN" altLang="en-US" b="1">
                <a:latin typeface="微软雅黑" panose="020b0503020204020204" pitchFamily="34" charset="-122"/>
                <a:ea typeface="微软雅黑" panose="020b0503020204020204" pitchFamily="34" charset="-122"/>
                <a:cs typeface="微软雅黑" panose="020b0503020204020204" pitchFamily="34" charset="-122"/>
              </a:rPr>
              <a:t>轻视培训后期监督和人才提拔</a:t>
            </a:r>
          </a:p>
          <a:p>
            <a:endParaRPr lang="zh-CN" altLang="en-US" b="1">
              <a:latin typeface="微软雅黑" panose="020b0503020204020204" pitchFamily="34" charset="-122"/>
              <a:ea typeface="微软雅黑" panose="020b0503020204020204" pitchFamily="34" charset="-122"/>
              <a:cs typeface="微软雅黑" panose="020b0503020204020204" pitchFamily="34" charset="-122"/>
            </a:endParaRPr>
          </a:p>
          <a:p>
            <a:r>
              <a:rPr lang="zh-CN" altLang="en-US">
                <a:latin typeface="微软雅黑" panose="020b0503020204020204" pitchFamily="34" charset="-122"/>
                <a:ea typeface="微软雅黑" panose="020b0503020204020204" pitchFamily="34" charset="-122"/>
                <a:cs typeface="微软雅黑" panose="020b0503020204020204" pitchFamily="34" charset="-122"/>
              </a:rPr>
              <a:t>最直接的结果是形成一种错觉，培训是为他人做嫁衣，造成人才流失，导致企业不敢再轻易举办培训。</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TextBox 8"/>
          <p:cNvSpPr txBox="1"/>
          <p:nvPr/>
        </p:nvSpPr>
        <p:spPr>
          <a:xfrm>
            <a:off x="838122" y="476676"/>
            <a:ext cx="4969846"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rgbClr val="5F5E5C"/>
                </a:solidFill>
                <a:latin typeface="华康俪金黑W8(P)" pitchFamily="34" charset="-122"/>
                <a:ea typeface="华康俪金黑W8(P)" pitchFamily="34" charset="-122"/>
              </a:rPr>
              <a:t>第三节</a:t>
            </a:r>
            <a:r>
              <a:rPr lang="en-US" altLang="zh-CN" sz="2400">
                <a:solidFill>
                  <a:srgbClr val="5F5E5C"/>
                </a:solidFill>
                <a:latin typeface="华康俪金黑W8(P)" pitchFamily="34" charset="-122"/>
                <a:ea typeface="华康俪金黑W8(P)" pitchFamily="34" charset="-122"/>
              </a:rPr>
              <a:t>  </a:t>
            </a:r>
            <a:r>
              <a:rPr lang="zh-CN" altLang="en-US" sz="2400">
                <a:solidFill>
                  <a:srgbClr val="5F5E5C"/>
                </a:solidFill>
                <a:latin typeface="华康俪金黑W8(P)" pitchFamily="34" charset="-122"/>
                <a:ea typeface="华康俪金黑W8(P)" pitchFamily="34" charset="-122"/>
              </a:rPr>
              <a:t>培训的误区</a:t>
            </a:r>
          </a:p>
        </p:txBody>
      </p:sp>
      <p:sp>
        <p:nvSpPr>
          <p:cNvPr id="4" name="文本框 3"/>
          <p:cNvSpPr txBox="1"/>
          <p:nvPr/>
        </p:nvSpPr>
        <p:spPr>
          <a:xfrm>
            <a:off x="479425" y="1339850"/>
            <a:ext cx="11238230" cy="475932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latin typeface="微软雅黑" panose="020b0503020204020204" pitchFamily="34" charset="-122"/>
                <a:ea typeface="微软雅黑" panose="020b0503020204020204" pitchFamily="34" charset="-122"/>
                <a:cs typeface="微软雅黑" panose="020b0503020204020204" pitchFamily="34" charset="-122"/>
              </a:rPr>
              <a:t>No.</a:t>
            </a:r>
            <a:r>
              <a:rPr lang="en-US" altLang="zh-CN" b="1">
                <a:latin typeface="微软雅黑" panose="020b0503020204020204" pitchFamily="34" charset="-122"/>
                <a:ea typeface="微软雅黑" panose="020b0503020204020204" pitchFamily="34" charset="-122"/>
                <a:cs typeface="微软雅黑" panose="020b0503020204020204" pitchFamily="34" charset="-122"/>
              </a:rPr>
              <a:t>7</a:t>
            </a:r>
            <a:r>
              <a:rPr b="1">
                <a:latin typeface="微软雅黑" panose="020b0503020204020204" pitchFamily="34" charset="-122"/>
                <a:ea typeface="微软雅黑" panose="020b0503020204020204" pitchFamily="34" charset="-122"/>
                <a:cs typeface="微软雅黑" panose="020b0503020204020204" pitchFamily="34" charset="-122"/>
              </a:rPr>
              <a:t>忽略了员工参加培训的义务和责任</a:t>
            </a:r>
          </a:p>
          <a:p>
            <a:pPr fontAlgn="auto">
              <a:lnSpc>
                <a:spcPts val="1000"/>
              </a:lnSpc>
            </a:pPr>
            <a:endParaRPr b="1">
              <a:latin typeface="微软雅黑" panose="020b0503020204020204" pitchFamily="34" charset="-122"/>
              <a:ea typeface="微软雅黑" panose="020b0503020204020204" pitchFamily="34" charset="-122"/>
              <a:cs typeface="微软雅黑" panose="020b0503020204020204" pitchFamily="34" charset="-122"/>
            </a:endParaRPr>
          </a:p>
          <a:p>
            <a:r>
              <a:rPr>
                <a:latin typeface="微软雅黑" panose="020b0503020204020204" pitchFamily="34" charset="-122"/>
                <a:ea typeface="微软雅黑" panose="020b0503020204020204" pitchFamily="34" charset="-122"/>
                <a:cs typeface="微软雅黑" panose="020b0503020204020204" pitchFamily="34" charset="-122"/>
              </a:rPr>
              <a:t>认为培训是一种福利，而忽略了员工参加培训的义务和责任，这将导致员工不重视培训，不能发挥培训应有的作用。</a:t>
            </a:r>
          </a:p>
          <a:p>
            <a:endParaRPr>
              <a:latin typeface="微软雅黑" panose="020b0503020204020204" pitchFamily="34" charset="-122"/>
              <a:ea typeface="微软雅黑" panose="020b0503020204020204" pitchFamily="34" charset="-122"/>
              <a:cs typeface="微软雅黑" panose="020b0503020204020204" pitchFamily="34" charset="-122"/>
            </a:endParaRPr>
          </a:p>
          <a:p>
            <a:r>
              <a:rPr b="1">
                <a:latin typeface="微软雅黑" panose="020b0503020204020204" pitchFamily="34" charset="-122"/>
                <a:ea typeface="微软雅黑" panose="020b0503020204020204" pitchFamily="34" charset="-122"/>
                <a:cs typeface="微软雅黑" panose="020b0503020204020204" pitchFamily="34" charset="-122"/>
              </a:rPr>
              <a:t>No.8监督手段不力、沟通渠道不畅</a:t>
            </a:r>
          </a:p>
          <a:p>
            <a:pPr fontAlgn="auto">
              <a:lnSpc>
                <a:spcPts val="1000"/>
              </a:lnSpc>
            </a:pPr>
            <a:endParaRPr b="1">
              <a:latin typeface="微软雅黑" panose="020b0503020204020204" pitchFamily="34" charset="-122"/>
              <a:ea typeface="微软雅黑" panose="020b0503020204020204" pitchFamily="34" charset="-122"/>
              <a:cs typeface="微软雅黑" panose="020b0503020204020204" pitchFamily="34" charset="-122"/>
            </a:endParaRPr>
          </a:p>
          <a:p>
            <a:r>
              <a:rPr>
                <a:latin typeface="微软雅黑" panose="020b0503020204020204" pitchFamily="34" charset="-122"/>
                <a:ea typeface="微软雅黑" panose="020b0503020204020204" pitchFamily="34" charset="-122"/>
                <a:cs typeface="微软雅黑" panose="020b0503020204020204" pitchFamily="34" charset="-122"/>
              </a:rPr>
              <a:t>培训效果取决于培训讲师、培训方法、培训管理等多种因素，只有全面考虑，才能让绝大部分学员都掌握。如果监督手段不力、沟通渠道不畅、培训方法不当，培训效果可想而知。</a:t>
            </a:r>
          </a:p>
          <a:p>
            <a:endParaRPr b="1">
              <a:latin typeface="微软雅黑" panose="020b0503020204020204" pitchFamily="34" charset="-122"/>
              <a:ea typeface="微软雅黑" panose="020b0503020204020204" pitchFamily="34" charset="-122"/>
              <a:cs typeface="微软雅黑" panose="020b0503020204020204" pitchFamily="34" charset="-122"/>
            </a:endParaRPr>
          </a:p>
          <a:p>
            <a:r>
              <a:rPr b="1">
                <a:latin typeface="微软雅黑" panose="020b0503020204020204" pitchFamily="34" charset="-122"/>
                <a:ea typeface="微软雅黑" panose="020b0503020204020204" pitchFamily="34" charset="-122"/>
                <a:cs typeface="微软雅黑" panose="020b0503020204020204" pitchFamily="34" charset="-122"/>
              </a:rPr>
              <a:t>No.9缺少有效评估机制与成果转化环境</a:t>
            </a:r>
          </a:p>
          <a:p>
            <a:pPr fontAlgn="auto">
              <a:lnSpc>
                <a:spcPts val="1000"/>
              </a:lnSpc>
            </a:pPr>
            <a:endParaRPr b="1">
              <a:latin typeface="微软雅黑" panose="020b0503020204020204" pitchFamily="34" charset="-122"/>
              <a:ea typeface="微软雅黑" panose="020b0503020204020204" pitchFamily="34" charset="-122"/>
              <a:cs typeface="微软雅黑" panose="020b0503020204020204" pitchFamily="34" charset="-122"/>
            </a:endParaRPr>
          </a:p>
          <a:p>
            <a:r>
              <a:rPr b="1">
                <a:solidFill>
                  <a:srgbClr val="FF9300"/>
                </a:solidFill>
                <a:latin typeface="微软雅黑" panose="020b0503020204020204" pitchFamily="34" charset="-122"/>
                <a:ea typeface="微软雅黑" panose="020b0503020204020204" pitchFamily="34" charset="-122"/>
                <a:cs typeface="微软雅黑" panose="020b0503020204020204" pitchFamily="34" charset="-122"/>
              </a:rPr>
              <a:t>培训转化的成功率相当大程度上取决于是否有能够促进培训成果转化的环境，培训还必须与激励、考核相挂钩</a:t>
            </a:r>
            <a:r>
              <a:rPr>
                <a:latin typeface="微软雅黑" panose="020b0503020204020204" pitchFamily="34" charset="-122"/>
                <a:ea typeface="微软雅黑" panose="020b0503020204020204" pitchFamily="34" charset="-122"/>
                <a:cs typeface="微软雅黑" panose="020b0503020204020204" pitchFamily="34" charset="-122"/>
              </a:rPr>
              <a:t>，否则易导致员工学了就忘，觉得培训对工作帮助不大，认为培训没有太大用处。</a:t>
            </a:r>
          </a:p>
          <a:p>
            <a:endParaRPr b="1">
              <a:latin typeface="微软雅黑" panose="020b0503020204020204" pitchFamily="34" charset="-122"/>
              <a:ea typeface="微软雅黑" panose="020b0503020204020204" pitchFamily="34" charset="-122"/>
              <a:cs typeface="微软雅黑" panose="020b0503020204020204" pitchFamily="34" charset="-122"/>
            </a:endParaRPr>
          </a:p>
          <a:p>
            <a:r>
              <a:rPr b="1">
                <a:latin typeface="微软雅黑" panose="020b0503020204020204" pitchFamily="34" charset="-122"/>
                <a:ea typeface="微软雅黑" panose="020b0503020204020204" pitchFamily="34" charset="-122"/>
                <a:cs typeface="微软雅黑" panose="020b0503020204020204" pitchFamily="34" charset="-122"/>
              </a:rPr>
              <a:t>No.10培训是万能的</a:t>
            </a:r>
          </a:p>
          <a:p>
            <a:pPr fontAlgn="auto">
              <a:lnSpc>
                <a:spcPts val="1000"/>
              </a:lnSpc>
            </a:pPr>
            <a:endParaRPr b="1">
              <a:latin typeface="微软雅黑" panose="020b0503020204020204" pitchFamily="34" charset="-122"/>
              <a:ea typeface="微软雅黑" panose="020b0503020204020204" pitchFamily="34" charset="-122"/>
              <a:cs typeface="微软雅黑" panose="020b0503020204020204" pitchFamily="34" charset="-122"/>
            </a:endParaRPr>
          </a:p>
          <a:p>
            <a:r>
              <a:rPr>
                <a:latin typeface="微软雅黑" panose="020b0503020204020204" pitchFamily="34" charset="-122"/>
                <a:ea typeface="微软雅黑" panose="020b0503020204020204" pitchFamily="34" charset="-122"/>
                <a:cs typeface="微软雅黑" panose="020b0503020204020204" pitchFamily="34" charset="-122"/>
              </a:rPr>
              <a:t>只要出现问题就想到培训，这就走入了另一个误区，过分重视培训，让培训担负了“不能承受之重”。</a:t>
            </a:r>
            <a:r>
              <a:rPr b="1">
                <a:solidFill>
                  <a:srgbClr val="FF9300"/>
                </a:solidFill>
                <a:latin typeface="微软雅黑" panose="020b0503020204020204" pitchFamily="34" charset="-122"/>
                <a:ea typeface="微软雅黑" panose="020b0503020204020204" pitchFamily="34" charset="-122"/>
                <a:cs typeface="微软雅黑" panose="020b0503020204020204" pitchFamily="34" charset="-122"/>
              </a:rPr>
              <a:t>培训只能解决“不能的问题”，解决不了“不为的问题”。</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TextBox 8"/>
          <p:cNvSpPr txBox="1"/>
          <p:nvPr/>
        </p:nvSpPr>
        <p:spPr>
          <a:xfrm>
            <a:off x="838122" y="476676"/>
            <a:ext cx="4969846"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rgbClr val="5F5E5C"/>
                </a:solidFill>
                <a:latin typeface="华康俪金黑W8(P)" pitchFamily="34" charset="-122"/>
                <a:ea typeface="华康俪金黑W8(P)" pitchFamily="34" charset="-122"/>
              </a:rPr>
              <a:t>第四节</a:t>
            </a:r>
            <a:r>
              <a:rPr lang="en-US" altLang="zh-CN" sz="2400">
                <a:solidFill>
                  <a:srgbClr val="5F5E5C"/>
                </a:solidFill>
                <a:latin typeface="华康俪金黑W8(P)" pitchFamily="34" charset="-122"/>
                <a:ea typeface="华康俪金黑W8(P)" pitchFamily="34" charset="-122"/>
              </a:rPr>
              <a:t>  </a:t>
            </a:r>
            <a:r>
              <a:rPr lang="zh-CN" altLang="en-US" sz="2400">
                <a:solidFill>
                  <a:srgbClr val="5F5E5C"/>
                </a:solidFill>
                <a:latin typeface="华康俪金黑W8(P)" pitchFamily="34" charset="-122"/>
                <a:ea typeface="华康俪金黑W8(P)" pitchFamily="34" charset="-122"/>
              </a:rPr>
              <a:t>培训的实施原则</a:t>
            </a:r>
          </a:p>
        </p:txBody>
      </p:sp>
      <p:grpSp>
        <p:nvGrpSpPr>
          <p:cNvPr id="7" name="组合 6"/>
          <p:cNvGrpSpPr/>
          <p:nvPr/>
        </p:nvGrpSpPr>
        <p:grpSpPr>
          <a:xfrm>
            <a:off x="840176" y="1549056"/>
            <a:ext cx="3330371" cy="1998222"/>
            <a:chOff x="841001" y="1516287"/>
            <a:chExt cx="3330371" cy="1998222"/>
          </a:xfrm>
        </p:grpSpPr>
        <p:sp>
          <p:nvSpPr>
            <p:cNvPr id="8" name="任意多边形 7"/>
            <p:cNvSpPr/>
            <p:nvPr/>
          </p:nvSpPr>
          <p:spPr>
            <a:xfrm>
              <a:off x="841003" y="1516287"/>
              <a:ext cx="3330369" cy="1998222"/>
            </a:xfrm>
            <a:custGeom>
              <a:gdLst>
                <a:gd name="connsiteX0" fmla="*/ 0 w 3330369"/>
                <a:gd name="connsiteY0" fmla="*/ 0 h 1998222"/>
                <a:gd name="connsiteX1" fmla="*/ 3330369 w 3330369"/>
                <a:gd name="connsiteY1" fmla="*/ 0 h 1998222"/>
                <a:gd name="connsiteX2" fmla="*/ 3330369 w 3330369"/>
                <a:gd name="connsiteY2" fmla="*/ 1998222 h 1998222"/>
                <a:gd name="connsiteX3" fmla="*/ 0 w 3330369"/>
                <a:gd name="connsiteY3" fmla="*/ 1998222 h 1998222"/>
                <a:gd name="connsiteX4" fmla="*/ 0 w 3330369"/>
                <a:gd name="connsiteY4" fmla="*/ 0 h 1998222"/>
              </a:gdLst>
              <a:cxnLst>
                <a:cxn ang="0">
                  <a:pos x="connsiteX0" y="connsiteY0"/>
                </a:cxn>
                <a:cxn ang="0">
                  <a:pos x="connsiteX1" y="connsiteY1"/>
                </a:cxn>
                <a:cxn ang="0">
                  <a:pos x="connsiteX2" y="connsiteY2"/>
                </a:cxn>
                <a:cxn ang="0">
                  <a:pos x="connsiteX3" y="connsiteY3"/>
                </a:cxn>
                <a:cxn ang="0">
                  <a:pos x="connsiteX4" y="connsiteY4"/>
                </a:cxn>
              </a:cxnLst>
              <a:rect l="l" t="t" r="r" b="b"/>
              <a:pathLst>
                <a:path w="3330369" h="1998221">
                  <a:moveTo>
                    <a:pt x="0" y="0"/>
                  </a:moveTo>
                  <a:lnTo>
                    <a:pt x="3330369" y="0"/>
                  </a:lnTo>
                  <a:lnTo>
                    <a:pt x="3330369" y="1998222"/>
                  </a:lnTo>
                  <a:lnTo>
                    <a:pt x="0" y="1998222"/>
                  </a:lnTo>
                  <a:lnTo>
                    <a:pt x="0" y="0"/>
                  </a:lnTo>
                  <a:close/>
                </a:path>
              </a:pathLst>
            </a:custGeom>
            <a:solidFill>
              <a:srgbClr val="FF9300"/>
            </a:solidFill>
            <a:ln>
              <a:solidFill>
                <a:srgbClr val="FF9300"/>
              </a:solidFill>
            </a:ln>
            <a:effectLst>
              <a:outerShdw blurRad="40000" dist="23000" dir="5400000" rotWithShape="0">
                <a:srgbClr val="000000">
                  <a:alpha val="35000"/>
                </a:srgbClr>
              </a:outerShdw>
            </a:effectLst>
          </p:spPr>
          <p:style>
            <a:lnRef idx="0">
              <a:scrgbClr r="0" g="0" b="0"/>
            </a:lnRef>
            <a:fillRef idx="3">
              <a:scrgbClr r="0" g="0" b="0"/>
            </a:fillRef>
            <a:effectRef idx="2">
              <a:scrgbClr r="0" g="0" b="0"/>
            </a:effectRef>
            <a:fontRef idx="minor">
              <a:schemeClr val="lt1"/>
            </a:fontRef>
          </p:style>
          <p:txBody>
            <a:bodyPr spcFirstLastPara="0" vert="horz" wrap="square" lIns="121920" tIns="121920" rIns="121920" bIns="121920" numCol="1" spcCol="1270" anchor="ctr" anchorCtr="0">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1422400">
                <a:lnSpc>
                  <a:spcPct val="90000"/>
                </a:lnSpc>
                <a:spcBef>
                  <a:spcPct val="0"/>
                </a:spcBef>
                <a:spcAft>
                  <a:spcPct val="35000"/>
                </a:spcAft>
              </a:pPr>
              <a:endParaRPr lang="en-US">
                <a:solidFill>
                  <a:srgbClr val="FFFFFF"/>
                </a:solidFill>
                <a:latin typeface="微软雅黑" panose="020b0503020204020204" pitchFamily="34" charset="-122"/>
                <a:ea typeface="微软雅黑" panose="020b0503020204020204" pitchFamily="34" charset="-122"/>
              </a:endParaRPr>
            </a:p>
          </p:txBody>
        </p:sp>
        <p:grpSp>
          <p:nvGrpSpPr>
            <p:cNvPr id="9" name="组合 8"/>
            <p:cNvGrpSpPr/>
            <p:nvPr/>
          </p:nvGrpSpPr>
          <p:grpSpPr>
            <a:xfrm>
              <a:off x="841001" y="1628800"/>
              <a:ext cx="3330370" cy="490525"/>
              <a:chOff x="841001" y="1628800"/>
              <a:chExt cx="3330370" cy="490525"/>
            </a:xfrm>
          </p:grpSpPr>
          <p:sp>
            <p:nvSpPr>
              <p:cNvPr id="11" name="矩形 10"/>
              <p:cNvSpPr/>
              <p:nvPr/>
            </p:nvSpPr>
            <p:spPr>
              <a:xfrm>
                <a:off x="841002" y="1628800"/>
                <a:ext cx="3330369" cy="432048"/>
              </a:xfrm>
              <a:prstGeom prst="rect">
                <a:avLst/>
              </a:prstGeom>
              <a:solidFill>
                <a:schemeClr val="bg1">
                  <a:lumMod val="95000"/>
                  <a:alpha val="8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endParaRPr lang="zh-CN" altLang="en-US">
                  <a:latin typeface="微软雅黑" panose="020b0503020204020204" pitchFamily="34" charset="-122"/>
                  <a:ea typeface="微软雅黑" panose="020b0503020204020204" pitchFamily="34" charset="-122"/>
                </a:endParaRPr>
              </a:p>
            </p:txBody>
          </p:sp>
          <p:sp>
            <p:nvSpPr>
              <p:cNvPr id="12" name="TextBox 6"/>
              <p:cNvSpPr txBox="1"/>
              <p:nvPr/>
            </p:nvSpPr>
            <p:spPr>
              <a:xfrm>
                <a:off x="841001" y="1638614"/>
                <a:ext cx="3330370" cy="48071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pPr>
                <a:r>
                  <a:rPr lang="zh-CN" altLang="en-US" b="1">
                    <a:solidFill>
                      <a:schemeClr val="tx1"/>
                    </a:solidFill>
                    <a:latin typeface="微软雅黑" panose="020b0503020204020204" pitchFamily="34" charset="-122"/>
                    <a:ea typeface="微软雅黑" panose="020b0503020204020204" pitchFamily="34" charset="-122"/>
                  </a:rPr>
                  <a:t>一、战略性的原则</a:t>
                </a:r>
              </a:p>
            </p:txBody>
          </p:sp>
        </p:grpSp>
        <p:sp>
          <p:nvSpPr>
            <p:cNvPr id="10" name="TextBox 6"/>
            <p:cNvSpPr txBox="1"/>
            <p:nvPr/>
          </p:nvSpPr>
          <p:spPr>
            <a:xfrm>
              <a:off x="913011" y="2109731"/>
              <a:ext cx="3186352" cy="117030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a:solidFill>
                    <a:schemeClr val="bg1"/>
                  </a:solidFill>
                  <a:latin typeface="微软雅黑" panose="020b0503020204020204" pitchFamily="34" charset="-122"/>
                  <a:ea typeface="微软雅黑" panose="020b0503020204020204" pitchFamily="34" charset="-122"/>
                </a:rPr>
                <a:t>培训要服务组织战略，拥有长期的目标和系统的规划并形成制度；</a:t>
              </a:r>
            </a:p>
          </p:txBody>
        </p:sp>
      </p:grpSp>
      <p:grpSp>
        <p:nvGrpSpPr>
          <p:cNvPr id="13" name="组合 12"/>
          <p:cNvGrpSpPr/>
          <p:nvPr/>
        </p:nvGrpSpPr>
        <p:grpSpPr>
          <a:xfrm>
            <a:off x="4503582" y="1549056"/>
            <a:ext cx="3330370" cy="1998222"/>
            <a:chOff x="4504410" y="1516287"/>
            <a:chExt cx="3330370" cy="1998222"/>
          </a:xfrm>
        </p:grpSpPr>
        <p:sp>
          <p:nvSpPr>
            <p:cNvPr id="14" name="任意多边形 13"/>
            <p:cNvSpPr/>
            <p:nvPr/>
          </p:nvSpPr>
          <p:spPr>
            <a:xfrm>
              <a:off x="4504410" y="1516287"/>
              <a:ext cx="3330369" cy="1998222"/>
            </a:xfrm>
            <a:custGeom>
              <a:gdLst>
                <a:gd name="connsiteX0" fmla="*/ 0 w 3330369"/>
                <a:gd name="connsiteY0" fmla="*/ 0 h 1998222"/>
                <a:gd name="connsiteX1" fmla="*/ 3330369 w 3330369"/>
                <a:gd name="connsiteY1" fmla="*/ 0 h 1998222"/>
                <a:gd name="connsiteX2" fmla="*/ 3330369 w 3330369"/>
                <a:gd name="connsiteY2" fmla="*/ 1998222 h 1998222"/>
                <a:gd name="connsiteX3" fmla="*/ 0 w 3330369"/>
                <a:gd name="connsiteY3" fmla="*/ 1998222 h 1998222"/>
                <a:gd name="connsiteX4" fmla="*/ 0 w 3330369"/>
                <a:gd name="connsiteY4" fmla="*/ 0 h 1998222"/>
              </a:gdLst>
              <a:cxnLst>
                <a:cxn ang="0">
                  <a:pos x="connsiteX0" y="connsiteY0"/>
                </a:cxn>
                <a:cxn ang="0">
                  <a:pos x="connsiteX1" y="connsiteY1"/>
                </a:cxn>
                <a:cxn ang="0">
                  <a:pos x="connsiteX2" y="connsiteY2"/>
                </a:cxn>
                <a:cxn ang="0">
                  <a:pos x="connsiteX3" y="connsiteY3"/>
                </a:cxn>
                <a:cxn ang="0">
                  <a:pos x="connsiteX4" y="connsiteY4"/>
                </a:cxn>
              </a:cxnLst>
              <a:rect l="l" t="t" r="r" b="b"/>
              <a:pathLst>
                <a:path w="3330369" h="1998221">
                  <a:moveTo>
                    <a:pt x="0" y="0"/>
                  </a:moveTo>
                  <a:lnTo>
                    <a:pt x="3330369" y="0"/>
                  </a:lnTo>
                  <a:lnTo>
                    <a:pt x="3330369" y="1998222"/>
                  </a:lnTo>
                  <a:lnTo>
                    <a:pt x="0" y="1998222"/>
                  </a:lnTo>
                  <a:lnTo>
                    <a:pt x="0" y="0"/>
                  </a:lnTo>
                  <a:close/>
                </a:path>
              </a:pathLst>
            </a:custGeom>
            <a:solidFill>
              <a:srgbClr val="FF9300"/>
            </a:solidFill>
            <a:ln>
              <a:solidFill>
                <a:srgbClr val="FF9300"/>
              </a:solidFill>
            </a:ln>
            <a:effectLst>
              <a:outerShdw blurRad="40000" dist="23000" dir="5400000" rotWithShape="0">
                <a:srgbClr val="000000">
                  <a:alpha val="35000"/>
                </a:srgbClr>
              </a:outerShdw>
            </a:effectLst>
          </p:spPr>
          <p:style>
            <a:lnRef idx="0">
              <a:scrgbClr r="0" g="0" b="0"/>
            </a:lnRef>
            <a:fillRef idx="3">
              <a:scrgbClr r="0" g="0" b="0"/>
            </a:fillRef>
            <a:effectRef idx="2">
              <a:scrgbClr r="0" g="0" b="0"/>
            </a:effectRef>
            <a:fontRef idx="minor">
              <a:schemeClr val="lt1"/>
            </a:fontRef>
          </p:style>
          <p:txBody>
            <a:bodyPr spcFirstLastPara="0" vert="horz" wrap="square" lIns="121920" tIns="121920" rIns="121920" bIns="121920" numCol="1" spcCol="1270" anchor="ctr" anchorCtr="0">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1422400">
                <a:lnSpc>
                  <a:spcPct val="90000"/>
                </a:lnSpc>
                <a:spcBef>
                  <a:spcPct val="0"/>
                </a:spcBef>
                <a:spcAft>
                  <a:spcPct val="35000"/>
                </a:spcAft>
              </a:pPr>
              <a:endParaRPr lang="en-US">
                <a:solidFill>
                  <a:srgbClr val="FFFFFF"/>
                </a:solidFill>
                <a:latin typeface="微软雅黑" panose="020b0503020204020204" pitchFamily="34" charset="-122"/>
                <a:ea typeface="微软雅黑" panose="020b0503020204020204" pitchFamily="34" charset="-122"/>
              </a:endParaRPr>
            </a:p>
          </p:txBody>
        </p:sp>
        <p:grpSp>
          <p:nvGrpSpPr>
            <p:cNvPr id="15" name="组合 14"/>
            <p:cNvGrpSpPr/>
            <p:nvPr/>
          </p:nvGrpSpPr>
          <p:grpSpPr>
            <a:xfrm>
              <a:off x="4504410" y="1628800"/>
              <a:ext cx="3330370" cy="490525"/>
              <a:chOff x="841001" y="1628800"/>
              <a:chExt cx="3330370" cy="490525"/>
            </a:xfrm>
          </p:grpSpPr>
          <p:sp>
            <p:nvSpPr>
              <p:cNvPr id="17" name="矩形 16"/>
              <p:cNvSpPr/>
              <p:nvPr/>
            </p:nvSpPr>
            <p:spPr>
              <a:xfrm>
                <a:off x="841002" y="1628800"/>
                <a:ext cx="3330369" cy="432048"/>
              </a:xfrm>
              <a:prstGeom prst="rect">
                <a:avLst/>
              </a:prstGeom>
              <a:solidFill>
                <a:schemeClr val="bg1">
                  <a:lumMod val="95000"/>
                  <a:alpha val="8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endParaRPr lang="zh-CN" altLang="en-US">
                  <a:latin typeface="微软雅黑" panose="020b0503020204020204" pitchFamily="34" charset="-122"/>
                  <a:ea typeface="微软雅黑" panose="020b0503020204020204" pitchFamily="34" charset="-122"/>
                </a:endParaRPr>
              </a:p>
            </p:txBody>
          </p:sp>
          <p:sp>
            <p:nvSpPr>
              <p:cNvPr id="18" name="TextBox 6"/>
              <p:cNvSpPr txBox="1"/>
              <p:nvPr/>
            </p:nvSpPr>
            <p:spPr>
              <a:xfrm>
                <a:off x="841001" y="1638614"/>
                <a:ext cx="3330370" cy="48071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pPr>
                <a:r>
                  <a:rPr lang="zh-CN" altLang="en-US" b="1">
                    <a:solidFill>
                      <a:schemeClr val="tx1"/>
                    </a:solidFill>
                    <a:latin typeface="微软雅黑" panose="020b0503020204020204" pitchFamily="34" charset="-122"/>
                    <a:ea typeface="微软雅黑" panose="020b0503020204020204" pitchFamily="34" charset="-122"/>
                  </a:rPr>
                  <a:t>二、按需施教、学以致用原则</a:t>
                </a:r>
              </a:p>
            </p:txBody>
          </p:sp>
        </p:grpSp>
        <p:sp>
          <p:nvSpPr>
            <p:cNvPr id="16" name="TextBox 6"/>
            <p:cNvSpPr txBox="1"/>
            <p:nvPr/>
          </p:nvSpPr>
          <p:spPr>
            <a:xfrm>
              <a:off x="4576419" y="2109731"/>
              <a:ext cx="3186352" cy="117030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a:solidFill>
                    <a:schemeClr val="bg1"/>
                  </a:solidFill>
                  <a:latin typeface="微软雅黑" panose="020b0503020204020204" pitchFamily="34" charset="-122"/>
                  <a:ea typeface="微软雅黑" panose="020b0503020204020204" pitchFamily="34" charset="-122"/>
                </a:rPr>
                <a:t>培训的内容务必要与实践相结合，按需施教、学以致用，要务实、有效；</a:t>
              </a:r>
            </a:p>
          </p:txBody>
        </p:sp>
      </p:grpSp>
      <p:grpSp>
        <p:nvGrpSpPr>
          <p:cNvPr id="19" name="组合 18"/>
          <p:cNvGrpSpPr/>
          <p:nvPr/>
        </p:nvGrpSpPr>
        <p:grpSpPr>
          <a:xfrm>
            <a:off x="8166988" y="1549056"/>
            <a:ext cx="3330370" cy="1998222"/>
            <a:chOff x="8167816" y="1516287"/>
            <a:chExt cx="3330370" cy="1998222"/>
          </a:xfrm>
        </p:grpSpPr>
        <p:sp>
          <p:nvSpPr>
            <p:cNvPr id="20" name="任意多边形 19"/>
            <p:cNvSpPr/>
            <p:nvPr/>
          </p:nvSpPr>
          <p:spPr>
            <a:xfrm>
              <a:off x="8167817" y="1516287"/>
              <a:ext cx="3330369" cy="1998222"/>
            </a:xfrm>
            <a:custGeom>
              <a:gdLst>
                <a:gd name="connsiteX0" fmla="*/ 0 w 3330369"/>
                <a:gd name="connsiteY0" fmla="*/ 0 h 1998222"/>
                <a:gd name="connsiteX1" fmla="*/ 3330369 w 3330369"/>
                <a:gd name="connsiteY1" fmla="*/ 0 h 1998222"/>
                <a:gd name="connsiteX2" fmla="*/ 3330369 w 3330369"/>
                <a:gd name="connsiteY2" fmla="*/ 1998222 h 1998222"/>
                <a:gd name="connsiteX3" fmla="*/ 0 w 3330369"/>
                <a:gd name="connsiteY3" fmla="*/ 1998222 h 1998222"/>
                <a:gd name="connsiteX4" fmla="*/ 0 w 3330369"/>
                <a:gd name="connsiteY4" fmla="*/ 0 h 1998222"/>
              </a:gdLst>
              <a:cxnLst>
                <a:cxn ang="0">
                  <a:pos x="connsiteX0" y="connsiteY0"/>
                </a:cxn>
                <a:cxn ang="0">
                  <a:pos x="connsiteX1" y="connsiteY1"/>
                </a:cxn>
                <a:cxn ang="0">
                  <a:pos x="connsiteX2" y="connsiteY2"/>
                </a:cxn>
                <a:cxn ang="0">
                  <a:pos x="connsiteX3" y="connsiteY3"/>
                </a:cxn>
                <a:cxn ang="0">
                  <a:pos x="connsiteX4" y="connsiteY4"/>
                </a:cxn>
              </a:cxnLst>
              <a:rect l="l" t="t" r="r" b="b"/>
              <a:pathLst>
                <a:path w="3330369" h="1998221">
                  <a:moveTo>
                    <a:pt x="0" y="0"/>
                  </a:moveTo>
                  <a:lnTo>
                    <a:pt x="3330369" y="0"/>
                  </a:lnTo>
                  <a:lnTo>
                    <a:pt x="3330369" y="1998222"/>
                  </a:lnTo>
                  <a:lnTo>
                    <a:pt x="0" y="1998222"/>
                  </a:lnTo>
                  <a:lnTo>
                    <a:pt x="0" y="0"/>
                  </a:lnTo>
                  <a:close/>
                </a:path>
              </a:pathLst>
            </a:custGeom>
            <a:solidFill>
              <a:srgbClr val="FF9300"/>
            </a:solidFill>
            <a:ln>
              <a:solidFill>
                <a:srgbClr val="FF9300"/>
              </a:solidFill>
            </a:ln>
          </p:spPr>
          <p:style>
            <a:lnRef idx="1">
              <a:schemeClr val="accent5"/>
            </a:lnRef>
            <a:fillRef idx="3">
              <a:schemeClr val="accent5"/>
            </a:fillRef>
            <a:effectRef idx="2">
              <a:schemeClr val="accent5"/>
            </a:effectRef>
            <a:fontRef idx="minor">
              <a:schemeClr val="lt1"/>
            </a:fontRef>
          </p:style>
          <p:txBody>
            <a:bodyPr spcFirstLastPara="0" vert="horz" wrap="square" lIns="121920" tIns="121920" rIns="121920" bIns="121920" numCol="1" spcCol="1270" anchor="ctr" anchorCtr="0">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1422400">
                <a:lnSpc>
                  <a:spcPct val="90000"/>
                </a:lnSpc>
                <a:spcBef>
                  <a:spcPct val="0"/>
                </a:spcBef>
                <a:spcAft>
                  <a:spcPct val="35000"/>
                </a:spcAft>
              </a:pPr>
              <a:endParaRPr lang="en-US">
                <a:solidFill>
                  <a:srgbClr val="FFFFFF"/>
                </a:solidFill>
                <a:latin typeface="微软雅黑" panose="020b0503020204020204" pitchFamily="34" charset="-122"/>
                <a:ea typeface="微软雅黑" panose="020b0503020204020204" pitchFamily="34" charset="-122"/>
              </a:endParaRPr>
            </a:p>
          </p:txBody>
        </p:sp>
        <p:grpSp>
          <p:nvGrpSpPr>
            <p:cNvPr id="21" name="组合 20"/>
            <p:cNvGrpSpPr/>
            <p:nvPr/>
          </p:nvGrpSpPr>
          <p:grpSpPr>
            <a:xfrm>
              <a:off x="8167816" y="1628800"/>
              <a:ext cx="3330370" cy="490525"/>
              <a:chOff x="841001" y="1628800"/>
              <a:chExt cx="3330370" cy="490525"/>
            </a:xfrm>
          </p:grpSpPr>
          <p:sp>
            <p:nvSpPr>
              <p:cNvPr id="23" name="矩形 22"/>
              <p:cNvSpPr/>
              <p:nvPr/>
            </p:nvSpPr>
            <p:spPr>
              <a:xfrm>
                <a:off x="841002" y="1628800"/>
                <a:ext cx="3330369" cy="432048"/>
              </a:xfrm>
              <a:prstGeom prst="rect">
                <a:avLst/>
              </a:prstGeom>
              <a:solidFill>
                <a:schemeClr val="bg1">
                  <a:lumMod val="95000"/>
                  <a:alpha val="8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endParaRPr lang="zh-CN" altLang="en-US">
                  <a:latin typeface="微软雅黑" panose="020b0503020204020204" pitchFamily="34" charset="-122"/>
                  <a:ea typeface="微软雅黑" panose="020b0503020204020204" pitchFamily="34" charset="-122"/>
                </a:endParaRPr>
              </a:p>
            </p:txBody>
          </p:sp>
          <p:sp>
            <p:nvSpPr>
              <p:cNvPr id="24" name="TextBox 6"/>
              <p:cNvSpPr txBox="1"/>
              <p:nvPr/>
            </p:nvSpPr>
            <p:spPr>
              <a:xfrm>
                <a:off x="841001" y="1638614"/>
                <a:ext cx="3330370" cy="48071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pPr>
                <a:r>
                  <a:rPr lang="zh-CN" altLang="en-US" b="1">
                    <a:solidFill>
                      <a:schemeClr val="tx1"/>
                    </a:solidFill>
                    <a:latin typeface="微软雅黑" panose="020b0503020204020204" pitchFamily="34" charset="-122"/>
                    <a:ea typeface="微软雅黑" panose="020b0503020204020204" pitchFamily="34" charset="-122"/>
                  </a:rPr>
                  <a:t>三、主动性的原则</a:t>
                </a:r>
              </a:p>
            </p:txBody>
          </p:sp>
        </p:grpSp>
        <p:sp>
          <p:nvSpPr>
            <p:cNvPr id="22" name="TextBox 6"/>
            <p:cNvSpPr txBox="1"/>
            <p:nvPr/>
          </p:nvSpPr>
          <p:spPr>
            <a:xfrm>
              <a:off x="8239827" y="2109731"/>
              <a:ext cx="3186352" cy="117030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a:solidFill>
                    <a:schemeClr val="bg1"/>
                  </a:solidFill>
                  <a:latin typeface="微软雅黑" panose="020b0503020204020204" pitchFamily="34" charset="-122"/>
                  <a:ea typeface="微软雅黑" panose="020b0503020204020204" pitchFamily="34" charset="-122"/>
                  <a:cs typeface="微软雅黑" panose="020b0503020204020204" pitchFamily="34" charset="-122"/>
                </a:rPr>
                <a:t>要引导员工的学习兴趣和激发员工的学习意愿，变“要我学”为“我要学”；</a:t>
              </a:r>
            </a:p>
          </p:txBody>
        </p:sp>
      </p:grpSp>
      <p:grpSp>
        <p:nvGrpSpPr>
          <p:cNvPr id="25" name="组合 24"/>
          <p:cNvGrpSpPr/>
          <p:nvPr/>
        </p:nvGrpSpPr>
        <p:grpSpPr>
          <a:xfrm>
            <a:off x="840174" y="3880315"/>
            <a:ext cx="3330370" cy="2120016"/>
            <a:chOff x="841002" y="3847546"/>
            <a:chExt cx="3330370" cy="2120016"/>
          </a:xfrm>
        </p:grpSpPr>
        <p:sp>
          <p:nvSpPr>
            <p:cNvPr id="26" name="任意多边形 25"/>
            <p:cNvSpPr/>
            <p:nvPr/>
          </p:nvSpPr>
          <p:spPr>
            <a:xfrm>
              <a:off x="841003" y="3847546"/>
              <a:ext cx="3330369" cy="1998222"/>
            </a:xfrm>
            <a:custGeom>
              <a:gdLst>
                <a:gd name="connsiteX0" fmla="*/ 0 w 3330369"/>
                <a:gd name="connsiteY0" fmla="*/ 0 h 1998222"/>
                <a:gd name="connsiteX1" fmla="*/ 3330369 w 3330369"/>
                <a:gd name="connsiteY1" fmla="*/ 0 h 1998222"/>
                <a:gd name="connsiteX2" fmla="*/ 3330369 w 3330369"/>
                <a:gd name="connsiteY2" fmla="*/ 1998222 h 1998222"/>
                <a:gd name="connsiteX3" fmla="*/ 0 w 3330369"/>
                <a:gd name="connsiteY3" fmla="*/ 1998222 h 1998222"/>
                <a:gd name="connsiteX4" fmla="*/ 0 w 3330369"/>
                <a:gd name="connsiteY4" fmla="*/ 0 h 1998222"/>
              </a:gdLst>
              <a:cxnLst>
                <a:cxn ang="0">
                  <a:pos x="connsiteX0" y="connsiteY0"/>
                </a:cxn>
                <a:cxn ang="0">
                  <a:pos x="connsiteX1" y="connsiteY1"/>
                </a:cxn>
                <a:cxn ang="0">
                  <a:pos x="connsiteX2" y="connsiteY2"/>
                </a:cxn>
                <a:cxn ang="0">
                  <a:pos x="connsiteX3" y="connsiteY3"/>
                </a:cxn>
                <a:cxn ang="0">
                  <a:pos x="connsiteX4" y="connsiteY4"/>
                </a:cxn>
              </a:cxnLst>
              <a:rect l="l" t="t" r="r" b="b"/>
              <a:pathLst>
                <a:path w="3330369" h="1998221">
                  <a:moveTo>
                    <a:pt x="0" y="0"/>
                  </a:moveTo>
                  <a:lnTo>
                    <a:pt x="3330369" y="0"/>
                  </a:lnTo>
                  <a:lnTo>
                    <a:pt x="3330369" y="1998222"/>
                  </a:lnTo>
                  <a:lnTo>
                    <a:pt x="0" y="1998222"/>
                  </a:lnTo>
                  <a:lnTo>
                    <a:pt x="0" y="0"/>
                  </a:lnTo>
                  <a:close/>
                </a:path>
              </a:pathLst>
            </a:custGeom>
            <a:solidFill>
              <a:srgbClr val="FF9300"/>
            </a:solidFill>
            <a:ln>
              <a:solidFill>
                <a:srgbClr val="FF9300"/>
              </a:solidFill>
            </a:ln>
            <a:effectLst>
              <a:outerShdw blurRad="40000" dist="23000" dir="5400000" rotWithShape="0">
                <a:srgbClr val="000000">
                  <a:alpha val="35000"/>
                </a:srgbClr>
              </a:outerShdw>
            </a:effectLst>
          </p:spPr>
          <p:style>
            <a:lnRef idx="0">
              <a:scrgbClr r="0" g="0" b="0"/>
            </a:lnRef>
            <a:fillRef idx="3">
              <a:scrgbClr r="0" g="0" b="0"/>
            </a:fillRef>
            <a:effectRef idx="2">
              <a:scrgbClr r="0" g="0" b="0"/>
            </a:effectRef>
            <a:fontRef idx="minor">
              <a:schemeClr val="lt1"/>
            </a:fontRef>
          </p:style>
          <p:txBody>
            <a:bodyPr spcFirstLastPara="0" vert="horz" wrap="square" lIns="121920" tIns="121920" rIns="121920" bIns="121920" numCol="1" spcCol="1270" anchor="ctr" anchorCtr="0">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1422400">
                <a:lnSpc>
                  <a:spcPct val="90000"/>
                </a:lnSpc>
                <a:spcBef>
                  <a:spcPct val="0"/>
                </a:spcBef>
                <a:spcAft>
                  <a:spcPct val="35000"/>
                </a:spcAft>
              </a:pPr>
              <a:endParaRPr lang="en-US">
                <a:solidFill>
                  <a:srgbClr val="FFFFFF"/>
                </a:solidFill>
                <a:latin typeface="微软雅黑" panose="020b0503020204020204" pitchFamily="34" charset="-122"/>
                <a:ea typeface="微软雅黑" panose="020b0503020204020204" pitchFamily="34" charset="-122"/>
              </a:endParaRPr>
            </a:p>
          </p:txBody>
        </p:sp>
        <p:grpSp>
          <p:nvGrpSpPr>
            <p:cNvPr id="27" name="组合 26"/>
            <p:cNvGrpSpPr/>
            <p:nvPr/>
          </p:nvGrpSpPr>
          <p:grpSpPr>
            <a:xfrm>
              <a:off x="841002" y="3979306"/>
              <a:ext cx="3330370" cy="490525"/>
              <a:chOff x="841001" y="1628800"/>
              <a:chExt cx="3330370" cy="490525"/>
            </a:xfrm>
          </p:grpSpPr>
          <p:sp>
            <p:nvSpPr>
              <p:cNvPr id="29" name="矩形 28"/>
              <p:cNvSpPr/>
              <p:nvPr/>
            </p:nvSpPr>
            <p:spPr>
              <a:xfrm>
                <a:off x="841002" y="1628800"/>
                <a:ext cx="3330369" cy="432048"/>
              </a:xfrm>
              <a:prstGeom prst="rect">
                <a:avLst/>
              </a:prstGeom>
              <a:solidFill>
                <a:schemeClr val="bg1">
                  <a:lumMod val="95000"/>
                  <a:alpha val="8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endParaRPr lang="zh-CN" altLang="en-US">
                  <a:latin typeface="微软雅黑" panose="020b0503020204020204" pitchFamily="34" charset="-122"/>
                  <a:ea typeface="微软雅黑" panose="020b0503020204020204" pitchFamily="34" charset="-122"/>
                </a:endParaRPr>
              </a:p>
            </p:txBody>
          </p:sp>
          <p:sp>
            <p:nvSpPr>
              <p:cNvPr id="30" name="TextBox 6"/>
              <p:cNvSpPr txBox="1"/>
              <p:nvPr/>
            </p:nvSpPr>
            <p:spPr>
              <a:xfrm>
                <a:off x="841001" y="1638614"/>
                <a:ext cx="3330370" cy="48071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pPr>
                <a:r>
                  <a:rPr lang="zh-CN" altLang="en-US" b="1">
                    <a:solidFill>
                      <a:schemeClr val="tx1"/>
                    </a:solidFill>
                    <a:latin typeface="微软雅黑" panose="020b0503020204020204" pitchFamily="34" charset="-122"/>
                    <a:ea typeface="微软雅黑" panose="020b0503020204020204" pitchFamily="34" charset="-122"/>
                  </a:rPr>
                  <a:t>四、思想为先的原则</a:t>
                </a:r>
                <a:endParaRPr lang="zh-CN" altLang="en-US" b="1">
                  <a:solidFill>
                    <a:schemeClr val="tx1"/>
                  </a:solidFill>
                  <a:latin typeface="微软雅黑" panose="020b0503020204020204" pitchFamily="34" charset="-122"/>
                  <a:ea typeface="微软雅黑" panose="020b0503020204020204" pitchFamily="34" charset="-122"/>
                </a:endParaRPr>
              </a:p>
            </p:txBody>
          </p:sp>
        </p:grpSp>
        <p:sp>
          <p:nvSpPr>
            <p:cNvPr id="28" name="TextBox 6"/>
            <p:cNvSpPr txBox="1"/>
            <p:nvPr/>
          </p:nvSpPr>
          <p:spPr>
            <a:xfrm>
              <a:off x="913011" y="4437847"/>
              <a:ext cx="3186352" cy="152971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a:solidFill>
                    <a:schemeClr val="bg1"/>
                  </a:solidFill>
                  <a:latin typeface="微软雅黑" panose="020b0503020204020204" pitchFamily="34" charset="-122"/>
                  <a:ea typeface="微软雅黑" panose="020b0503020204020204" pitchFamily="34" charset="-122"/>
                </a:rPr>
                <a:t>要首先注重对员工思想观念等的培训，要有真正打动人心的思想、引起听众强烈的共鸣，才更有可能引起预期的行动；</a:t>
              </a:r>
            </a:p>
          </p:txBody>
        </p:sp>
      </p:grpSp>
      <p:grpSp>
        <p:nvGrpSpPr>
          <p:cNvPr id="31" name="组合 30"/>
          <p:cNvGrpSpPr/>
          <p:nvPr/>
        </p:nvGrpSpPr>
        <p:grpSpPr>
          <a:xfrm>
            <a:off x="4503585" y="3880315"/>
            <a:ext cx="3330371" cy="1998222"/>
            <a:chOff x="4504410" y="3847546"/>
            <a:chExt cx="3330371" cy="1998222"/>
          </a:xfrm>
        </p:grpSpPr>
        <p:sp>
          <p:nvSpPr>
            <p:cNvPr id="32" name="任意多边形 31"/>
            <p:cNvSpPr/>
            <p:nvPr/>
          </p:nvSpPr>
          <p:spPr>
            <a:xfrm>
              <a:off x="4504410" y="3847546"/>
              <a:ext cx="3330369" cy="1998222"/>
            </a:xfrm>
            <a:custGeom>
              <a:gdLst>
                <a:gd name="connsiteX0" fmla="*/ 0 w 3330369"/>
                <a:gd name="connsiteY0" fmla="*/ 0 h 1998222"/>
                <a:gd name="connsiteX1" fmla="*/ 3330369 w 3330369"/>
                <a:gd name="connsiteY1" fmla="*/ 0 h 1998222"/>
                <a:gd name="connsiteX2" fmla="*/ 3330369 w 3330369"/>
                <a:gd name="connsiteY2" fmla="*/ 1998222 h 1998222"/>
                <a:gd name="connsiteX3" fmla="*/ 0 w 3330369"/>
                <a:gd name="connsiteY3" fmla="*/ 1998222 h 1998222"/>
                <a:gd name="connsiteX4" fmla="*/ 0 w 3330369"/>
                <a:gd name="connsiteY4" fmla="*/ 0 h 1998222"/>
              </a:gdLst>
              <a:cxnLst>
                <a:cxn ang="0">
                  <a:pos x="connsiteX0" y="connsiteY0"/>
                </a:cxn>
                <a:cxn ang="0">
                  <a:pos x="connsiteX1" y="connsiteY1"/>
                </a:cxn>
                <a:cxn ang="0">
                  <a:pos x="connsiteX2" y="connsiteY2"/>
                </a:cxn>
                <a:cxn ang="0">
                  <a:pos x="connsiteX3" y="connsiteY3"/>
                </a:cxn>
                <a:cxn ang="0">
                  <a:pos x="connsiteX4" y="connsiteY4"/>
                </a:cxn>
              </a:cxnLst>
              <a:rect l="l" t="t" r="r" b="b"/>
              <a:pathLst>
                <a:path w="3330369" h="1998221">
                  <a:moveTo>
                    <a:pt x="0" y="0"/>
                  </a:moveTo>
                  <a:lnTo>
                    <a:pt x="3330369" y="0"/>
                  </a:lnTo>
                  <a:lnTo>
                    <a:pt x="3330369" y="1998222"/>
                  </a:lnTo>
                  <a:lnTo>
                    <a:pt x="0" y="1998222"/>
                  </a:lnTo>
                  <a:lnTo>
                    <a:pt x="0" y="0"/>
                  </a:lnTo>
                  <a:close/>
                </a:path>
              </a:pathLst>
            </a:custGeom>
            <a:solidFill>
              <a:srgbClr val="FF9300"/>
            </a:solidFill>
            <a:ln>
              <a:solidFill>
                <a:srgbClr val="FF9300"/>
              </a:solidFill>
            </a:ln>
            <a:effectLst>
              <a:outerShdw blurRad="40000" dist="23000" dir="5400000" rotWithShape="0">
                <a:srgbClr val="000000">
                  <a:alpha val="35000"/>
                </a:srgbClr>
              </a:outerShdw>
            </a:effectLst>
          </p:spPr>
          <p:style>
            <a:lnRef idx="0">
              <a:scrgbClr r="0" g="0" b="0"/>
            </a:lnRef>
            <a:fillRef idx="3">
              <a:scrgbClr r="0" g="0" b="0"/>
            </a:fillRef>
            <a:effectRef idx="2">
              <a:scrgbClr r="0" g="0" b="0"/>
            </a:effectRef>
            <a:fontRef idx="minor">
              <a:schemeClr val="lt1"/>
            </a:fontRef>
          </p:style>
          <p:txBody>
            <a:bodyPr spcFirstLastPara="0" vert="horz" wrap="square" lIns="121920" tIns="121920" rIns="121920" bIns="121920" numCol="1" spcCol="1270" anchor="ctr" anchorCtr="0">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1422400">
                <a:lnSpc>
                  <a:spcPct val="90000"/>
                </a:lnSpc>
                <a:spcBef>
                  <a:spcPct val="0"/>
                </a:spcBef>
                <a:spcAft>
                  <a:spcPct val="35000"/>
                </a:spcAft>
              </a:pPr>
              <a:endParaRPr lang="en-US">
                <a:solidFill>
                  <a:srgbClr val="FFFFFF"/>
                </a:solidFill>
                <a:latin typeface="微软雅黑" panose="020b0503020204020204" pitchFamily="34" charset="-122"/>
                <a:ea typeface="微软雅黑" panose="020b0503020204020204" pitchFamily="34" charset="-122"/>
              </a:endParaRPr>
            </a:p>
          </p:txBody>
        </p:sp>
        <p:grpSp>
          <p:nvGrpSpPr>
            <p:cNvPr id="33" name="组合 32"/>
            <p:cNvGrpSpPr/>
            <p:nvPr/>
          </p:nvGrpSpPr>
          <p:grpSpPr>
            <a:xfrm>
              <a:off x="4504411" y="3979306"/>
              <a:ext cx="3330370" cy="490525"/>
              <a:chOff x="841001" y="1628800"/>
              <a:chExt cx="3330370" cy="490525"/>
            </a:xfrm>
          </p:grpSpPr>
          <p:sp>
            <p:nvSpPr>
              <p:cNvPr id="35" name="矩形 34"/>
              <p:cNvSpPr/>
              <p:nvPr/>
            </p:nvSpPr>
            <p:spPr>
              <a:xfrm>
                <a:off x="841002" y="1628800"/>
                <a:ext cx="3330369" cy="432048"/>
              </a:xfrm>
              <a:prstGeom prst="rect">
                <a:avLst/>
              </a:prstGeom>
              <a:solidFill>
                <a:schemeClr val="bg1">
                  <a:lumMod val="95000"/>
                  <a:alpha val="8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endParaRPr lang="zh-CN" altLang="en-US">
                  <a:latin typeface="微软雅黑" panose="020b0503020204020204" pitchFamily="34" charset="-122"/>
                  <a:ea typeface="微软雅黑" panose="020b0503020204020204" pitchFamily="34" charset="-122"/>
                </a:endParaRPr>
              </a:p>
            </p:txBody>
          </p:sp>
          <p:sp>
            <p:nvSpPr>
              <p:cNvPr id="36" name="TextBox 6"/>
              <p:cNvSpPr txBox="1"/>
              <p:nvPr/>
            </p:nvSpPr>
            <p:spPr>
              <a:xfrm>
                <a:off x="841001" y="1638614"/>
                <a:ext cx="3330370" cy="48071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pPr>
                <a:r>
                  <a:rPr lang="zh-CN" altLang="en-US" b="1">
                    <a:solidFill>
                      <a:schemeClr val="tx1"/>
                    </a:solidFill>
                    <a:latin typeface="微软雅黑" panose="020b0503020204020204" pitchFamily="34" charset="-122"/>
                    <a:ea typeface="微软雅黑" panose="020b0503020204020204" pitchFamily="34" charset="-122"/>
                  </a:rPr>
                  <a:t>五、效果评估的原则</a:t>
                </a:r>
              </a:p>
            </p:txBody>
          </p:sp>
        </p:grpSp>
        <p:sp>
          <p:nvSpPr>
            <p:cNvPr id="34" name="TextBox 6"/>
            <p:cNvSpPr txBox="1"/>
            <p:nvPr/>
          </p:nvSpPr>
          <p:spPr>
            <a:xfrm>
              <a:off x="4576419" y="4437847"/>
              <a:ext cx="3186352" cy="8102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a:solidFill>
                    <a:schemeClr val="bg1"/>
                  </a:solidFill>
                  <a:latin typeface="微软雅黑" panose="020b0503020204020204" pitchFamily="34" charset="-122"/>
                  <a:ea typeface="微软雅黑" panose="020b0503020204020204" pitchFamily="34" charset="-122"/>
                </a:rPr>
                <a:t>培训后要对培训效果进行评估，以促进培训工作的持续提升；</a:t>
              </a:r>
            </a:p>
          </p:txBody>
        </p:sp>
      </p:grpSp>
      <p:grpSp>
        <p:nvGrpSpPr>
          <p:cNvPr id="37" name="组合 36"/>
          <p:cNvGrpSpPr/>
          <p:nvPr/>
        </p:nvGrpSpPr>
        <p:grpSpPr>
          <a:xfrm>
            <a:off x="8166989" y="3880315"/>
            <a:ext cx="3330370" cy="1998222"/>
            <a:chOff x="8167817" y="3847546"/>
            <a:chExt cx="3330370" cy="1998222"/>
          </a:xfrm>
        </p:grpSpPr>
        <p:sp>
          <p:nvSpPr>
            <p:cNvPr id="38" name="任意多边形 37"/>
            <p:cNvSpPr/>
            <p:nvPr/>
          </p:nvSpPr>
          <p:spPr>
            <a:xfrm>
              <a:off x="8167817" y="3847546"/>
              <a:ext cx="3330369" cy="1998222"/>
            </a:xfrm>
            <a:custGeom>
              <a:gdLst>
                <a:gd name="connsiteX0" fmla="*/ 0 w 3330369"/>
                <a:gd name="connsiteY0" fmla="*/ 0 h 1998222"/>
                <a:gd name="connsiteX1" fmla="*/ 3330369 w 3330369"/>
                <a:gd name="connsiteY1" fmla="*/ 0 h 1998222"/>
                <a:gd name="connsiteX2" fmla="*/ 3330369 w 3330369"/>
                <a:gd name="connsiteY2" fmla="*/ 1998222 h 1998222"/>
                <a:gd name="connsiteX3" fmla="*/ 0 w 3330369"/>
                <a:gd name="connsiteY3" fmla="*/ 1998222 h 1998222"/>
                <a:gd name="connsiteX4" fmla="*/ 0 w 3330369"/>
                <a:gd name="connsiteY4" fmla="*/ 0 h 1998222"/>
              </a:gdLst>
              <a:cxnLst>
                <a:cxn ang="0">
                  <a:pos x="connsiteX0" y="connsiteY0"/>
                </a:cxn>
                <a:cxn ang="0">
                  <a:pos x="connsiteX1" y="connsiteY1"/>
                </a:cxn>
                <a:cxn ang="0">
                  <a:pos x="connsiteX2" y="connsiteY2"/>
                </a:cxn>
                <a:cxn ang="0">
                  <a:pos x="connsiteX3" y="connsiteY3"/>
                </a:cxn>
                <a:cxn ang="0">
                  <a:pos x="connsiteX4" y="connsiteY4"/>
                </a:cxn>
              </a:cxnLst>
              <a:rect l="l" t="t" r="r" b="b"/>
              <a:pathLst>
                <a:path w="3330369" h="1998221">
                  <a:moveTo>
                    <a:pt x="0" y="0"/>
                  </a:moveTo>
                  <a:lnTo>
                    <a:pt x="3330369" y="0"/>
                  </a:lnTo>
                  <a:lnTo>
                    <a:pt x="3330369" y="1998222"/>
                  </a:lnTo>
                  <a:lnTo>
                    <a:pt x="0" y="1998222"/>
                  </a:lnTo>
                  <a:lnTo>
                    <a:pt x="0" y="0"/>
                  </a:lnTo>
                  <a:close/>
                </a:path>
              </a:pathLst>
            </a:custGeom>
            <a:solidFill>
              <a:srgbClr val="FF9300"/>
            </a:solidFill>
            <a:ln>
              <a:solidFill>
                <a:srgbClr val="FF9300"/>
              </a:solidFill>
            </a:ln>
            <a:effectLst>
              <a:outerShdw blurRad="40000" dist="23000" dir="5400000" rotWithShape="0">
                <a:srgbClr val="000000">
                  <a:alpha val="35000"/>
                </a:srgbClr>
              </a:outerShdw>
            </a:effectLst>
          </p:spPr>
          <p:style>
            <a:lnRef idx="0">
              <a:scrgbClr r="0" g="0" b="0"/>
            </a:lnRef>
            <a:fillRef idx="3">
              <a:scrgbClr r="0" g="0" b="0"/>
            </a:fillRef>
            <a:effectRef idx="2">
              <a:scrgbClr r="0" g="0" b="0"/>
            </a:effectRef>
            <a:fontRef idx="minor">
              <a:schemeClr val="lt1"/>
            </a:fontRef>
          </p:style>
          <p:txBody>
            <a:bodyPr spcFirstLastPara="0" vert="horz" wrap="square" lIns="121920" tIns="121920" rIns="121920" bIns="121920" numCol="1" spcCol="1270" anchor="ctr" anchorCtr="0">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defTabSz="1422400">
                <a:lnSpc>
                  <a:spcPct val="90000"/>
                </a:lnSpc>
                <a:spcBef>
                  <a:spcPct val="0"/>
                </a:spcBef>
                <a:spcAft>
                  <a:spcPct val="35000"/>
                </a:spcAft>
              </a:pPr>
              <a:endParaRPr lang="en-US">
                <a:solidFill>
                  <a:srgbClr val="FFFFFF"/>
                </a:solidFill>
                <a:latin typeface="微软雅黑" panose="020b0503020204020204" pitchFamily="34" charset="-122"/>
                <a:ea typeface="微软雅黑" panose="020b0503020204020204" pitchFamily="34" charset="-122"/>
              </a:endParaRPr>
            </a:p>
          </p:txBody>
        </p:sp>
        <p:grpSp>
          <p:nvGrpSpPr>
            <p:cNvPr id="39" name="组合 38"/>
            <p:cNvGrpSpPr/>
            <p:nvPr/>
          </p:nvGrpSpPr>
          <p:grpSpPr>
            <a:xfrm>
              <a:off x="8167817" y="3979306"/>
              <a:ext cx="3330370" cy="490525"/>
              <a:chOff x="841001" y="1628800"/>
              <a:chExt cx="3330370" cy="490525"/>
            </a:xfrm>
          </p:grpSpPr>
          <p:sp>
            <p:nvSpPr>
              <p:cNvPr id="41" name="矩形 40"/>
              <p:cNvSpPr/>
              <p:nvPr/>
            </p:nvSpPr>
            <p:spPr>
              <a:xfrm>
                <a:off x="841002" y="1628800"/>
                <a:ext cx="3330369" cy="432048"/>
              </a:xfrm>
              <a:prstGeom prst="rect">
                <a:avLst/>
              </a:prstGeom>
              <a:solidFill>
                <a:schemeClr val="bg1">
                  <a:lumMod val="95000"/>
                  <a:alpha val="8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endParaRPr lang="zh-CN" altLang="en-US">
                  <a:latin typeface="微软雅黑" panose="020b0503020204020204" pitchFamily="34" charset="-122"/>
                  <a:ea typeface="微软雅黑" panose="020b0503020204020204" pitchFamily="34" charset="-122"/>
                </a:endParaRPr>
              </a:p>
            </p:txBody>
          </p:sp>
          <p:sp>
            <p:nvSpPr>
              <p:cNvPr id="42" name="TextBox 6"/>
              <p:cNvSpPr txBox="1"/>
              <p:nvPr/>
            </p:nvSpPr>
            <p:spPr>
              <a:xfrm>
                <a:off x="841001" y="1638614"/>
                <a:ext cx="3330370" cy="48071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pPr>
                <a:r>
                  <a:rPr lang="zh-CN" altLang="en-US" b="1">
                    <a:solidFill>
                      <a:schemeClr val="tx1"/>
                    </a:solidFill>
                    <a:latin typeface="微软雅黑" panose="020b0503020204020204" pitchFamily="34" charset="-122"/>
                    <a:ea typeface="微软雅黑" panose="020b0503020204020204" pitchFamily="34" charset="-122"/>
                  </a:rPr>
                  <a:t>六、效果反馈的原则</a:t>
                </a:r>
              </a:p>
            </p:txBody>
          </p:sp>
        </p:grpSp>
        <p:sp>
          <p:nvSpPr>
            <p:cNvPr id="40" name="TextBox 6"/>
            <p:cNvSpPr txBox="1"/>
            <p:nvPr/>
          </p:nvSpPr>
          <p:spPr>
            <a:xfrm>
              <a:off x="8239827" y="4437847"/>
              <a:ext cx="3186352" cy="117030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a:solidFill>
                    <a:schemeClr val="bg1"/>
                  </a:solidFill>
                  <a:latin typeface="微软雅黑" panose="020b0503020204020204" pitchFamily="34" charset="-122"/>
                  <a:ea typeface="微软雅黑" panose="020b0503020204020204" pitchFamily="34" charset="-122"/>
                </a:rPr>
                <a:t>培训后要巩固所学，强化应用，并定期检查，及时纠正错误和偏差。</a:t>
              </a:r>
            </a:p>
          </p:txBody>
        </p:sp>
      </p:grpSp>
    </p:spTree>
  </p:cSld>
  <p:clrMapOvr>
    <a:masterClrMapping/>
  </p:clrMapOvr>
  <p:transition advTm="0">
    <p:push dir="u"/>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矩形 2"/>
          <p:cNvSpPr/>
          <p:nvPr/>
        </p:nvSpPr>
        <p:spPr>
          <a:xfrm>
            <a:off x="7320136" y="2851640"/>
            <a:ext cx="3599341" cy="369332"/>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 pitchFamily="34" charset="0"/>
              <a:buChar char="•"/>
              <a:defRPr/>
            </a:pPr>
            <a:r>
              <a:rPr lang="zh-CN" altLang="en-US" kern="0">
                <a:solidFill>
                  <a:schemeClr val="tx1">
                    <a:lumMod val="65000"/>
                    <a:lumOff val="35000"/>
                  </a:schemeClr>
                </a:solidFill>
                <a:latin typeface="微软雅黑" panose="020b0503020204020204" pitchFamily="34" charset="-122"/>
                <a:ea typeface="微软雅黑" panose="020b0503020204020204" pitchFamily="34" charset="-122"/>
              </a:rPr>
              <a:t>什么时候需要培训</a:t>
            </a:r>
          </a:p>
        </p:txBody>
      </p:sp>
      <p:sp>
        <p:nvSpPr>
          <p:cNvPr id="4" name="矩形 3"/>
          <p:cNvSpPr/>
          <p:nvPr/>
        </p:nvSpPr>
        <p:spPr>
          <a:xfrm>
            <a:off x="7320136" y="3282089"/>
            <a:ext cx="3599341" cy="369332"/>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 pitchFamily="34" charset="0"/>
              <a:buChar char="•"/>
              <a:defRPr/>
            </a:pPr>
            <a:r>
              <a:rPr lang="zh-CN" altLang="en-US" kern="0">
                <a:solidFill>
                  <a:schemeClr val="tx1">
                    <a:lumMod val="65000"/>
                    <a:lumOff val="35000"/>
                  </a:schemeClr>
                </a:solidFill>
                <a:latin typeface="微软雅黑" panose="020b0503020204020204" pitchFamily="34" charset="-122"/>
                <a:ea typeface="微软雅黑" panose="020b0503020204020204" pitchFamily="34" charset="-122"/>
              </a:rPr>
              <a:t>培训谁（对象）</a:t>
            </a:r>
          </a:p>
        </p:txBody>
      </p:sp>
      <p:sp>
        <p:nvSpPr>
          <p:cNvPr id="6" name="矩形 5"/>
          <p:cNvSpPr/>
          <p:nvPr/>
        </p:nvSpPr>
        <p:spPr>
          <a:xfrm>
            <a:off x="7320136" y="3712538"/>
            <a:ext cx="3599341" cy="369332"/>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 pitchFamily="34" charset="0"/>
              <a:buChar char="•"/>
              <a:defRPr/>
            </a:pPr>
            <a:r>
              <a:rPr lang="zh-CN" altLang="en-US" kern="0">
                <a:solidFill>
                  <a:schemeClr val="tx1">
                    <a:lumMod val="65000"/>
                    <a:lumOff val="35000"/>
                  </a:schemeClr>
                </a:solidFill>
                <a:latin typeface="微软雅黑" panose="020b0503020204020204" pitchFamily="34" charset="-122"/>
                <a:ea typeface="微软雅黑" panose="020b0503020204020204" pitchFamily="34" charset="-122"/>
              </a:rPr>
              <a:t>谁培训（师资）</a:t>
            </a:r>
          </a:p>
        </p:txBody>
      </p:sp>
      <p:sp>
        <p:nvSpPr>
          <p:cNvPr id="7" name="矩形 6"/>
          <p:cNvSpPr/>
          <p:nvPr/>
        </p:nvSpPr>
        <p:spPr>
          <a:xfrm>
            <a:off x="7320136" y="4142987"/>
            <a:ext cx="3599341" cy="369332"/>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 pitchFamily="34" charset="0"/>
              <a:buChar char="•"/>
              <a:defRPr/>
            </a:pPr>
            <a:r>
              <a:rPr lang="zh-CN" altLang="en-US" kern="0">
                <a:solidFill>
                  <a:schemeClr val="tx1">
                    <a:lumMod val="65000"/>
                    <a:lumOff val="35000"/>
                  </a:schemeClr>
                </a:solidFill>
                <a:latin typeface="微软雅黑" panose="020b0503020204020204" pitchFamily="34" charset="-122"/>
                <a:ea typeface="微软雅黑" panose="020b0503020204020204" pitchFamily="34" charset="-122"/>
              </a:rPr>
              <a:t>培训啥（需求）</a:t>
            </a:r>
          </a:p>
        </p:txBody>
      </p:sp>
      <p:sp>
        <p:nvSpPr>
          <p:cNvPr id="8" name="矩形 7"/>
          <p:cNvSpPr/>
          <p:nvPr/>
        </p:nvSpPr>
        <p:spPr>
          <a:xfrm>
            <a:off x="7320136" y="4573436"/>
            <a:ext cx="3599341" cy="369332"/>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 pitchFamily="34" charset="0"/>
              <a:buChar char="•"/>
              <a:defRPr/>
            </a:pPr>
            <a:r>
              <a:rPr lang="zh-CN" altLang="en-US" kern="0">
                <a:solidFill>
                  <a:schemeClr val="tx1">
                    <a:lumMod val="65000"/>
                    <a:lumOff val="35000"/>
                  </a:schemeClr>
                </a:solidFill>
                <a:latin typeface="微软雅黑" panose="020b0503020204020204" pitchFamily="34" charset="-122"/>
                <a:ea typeface="微软雅黑" panose="020b0503020204020204" pitchFamily="34" charset="-122"/>
              </a:rPr>
              <a:t>咋培训（方法）</a:t>
            </a:r>
          </a:p>
        </p:txBody>
      </p:sp>
      <p:sp>
        <p:nvSpPr>
          <p:cNvPr id="9" name="矩形 8"/>
          <p:cNvSpPr/>
          <p:nvPr/>
        </p:nvSpPr>
        <p:spPr>
          <a:xfrm>
            <a:off x="7320136" y="5003884"/>
            <a:ext cx="3599341" cy="369332"/>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 pitchFamily="34" charset="0"/>
              <a:buChar char="•"/>
              <a:defRPr/>
            </a:pPr>
            <a:r>
              <a:rPr lang="zh-CN" altLang="en-US" kern="0">
                <a:solidFill>
                  <a:schemeClr val="tx1">
                    <a:lumMod val="65000"/>
                    <a:lumOff val="35000"/>
                  </a:schemeClr>
                </a:solidFill>
                <a:latin typeface="微软雅黑" panose="020b0503020204020204" pitchFamily="34" charset="-122"/>
                <a:ea typeface="微软雅黑" panose="020b0503020204020204" pitchFamily="34" charset="-122"/>
              </a:rPr>
              <a:t>如何评估培训效果</a:t>
            </a:r>
          </a:p>
        </p:txBody>
      </p:sp>
      <p:sp>
        <p:nvSpPr>
          <p:cNvPr id="14" name="TextBox 22"/>
          <p:cNvSpPr txBox="1"/>
          <p:nvPr/>
        </p:nvSpPr>
        <p:spPr>
          <a:xfrm>
            <a:off x="7262256" y="2002100"/>
            <a:ext cx="4594384"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solidFill>
                  <a:srgbClr val="FF9300"/>
                </a:solidFill>
                <a:latin typeface="思源黑体 CN Bold" panose="020b0800000000000000" pitchFamily="34" charset="-122"/>
                <a:ea typeface="思源黑体 CN Bold" panose="020b0800000000000000" pitchFamily="34" charset="-122"/>
              </a:rPr>
              <a:t>第二章  六大要素分析</a:t>
            </a:r>
          </a:p>
        </p:txBody>
      </p:sp>
      <p:grpSp>
        <p:nvGrpSpPr>
          <p:cNvPr id="15" name="组合 14"/>
          <p:cNvGrpSpPr/>
          <p:nvPr/>
        </p:nvGrpSpPr>
        <p:grpSpPr>
          <a:xfrm>
            <a:off x="4186853" y="2154519"/>
            <a:ext cx="2168184" cy="2231572"/>
            <a:chOff x="4392265" y="2154519"/>
            <a:chExt cx="2168184" cy="2231572"/>
          </a:xfrm>
        </p:grpSpPr>
        <p:grpSp>
          <p:nvGrpSpPr>
            <p:cNvPr id="16" name="组合 15"/>
            <p:cNvGrpSpPr/>
            <p:nvPr/>
          </p:nvGrpSpPr>
          <p:grpSpPr>
            <a:xfrm>
              <a:off x="4392265" y="2154519"/>
              <a:ext cx="2168184" cy="2231572"/>
              <a:chOff x="1827622" y="1343919"/>
              <a:chExt cx="2304000" cy="2304000"/>
            </a:xfrm>
          </p:grpSpPr>
          <p:sp>
            <p:nvSpPr>
              <p:cNvPr id="19" name="椭圆 18"/>
              <p:cNvSpPr/>
              <p:nvPr/>
            </p:nvSpPr>
            <p:spPr>
              <a:xfrm>
                <a:off x="1827622" y="1343919"/>
                <a:ext cx="2304000" cy="2304000"/>
              </a:xfrm>
              <a:prstGeom prst="ellipse">
                <a:avLst/>
              </a:prstGeom>
              <a:gradFill flip="none" rotWithShape="1">
                <a:gsLst>
                  <a:gs pos="100000">
                    <a:schemeClr val="bg1">
                      <a:lumMod val="85000"/>
                    </a:schemeClr>
                  </a:gs>
                  <a:gs pos="0">
                    <a:schemeClr val="bg1"/>
                  </a:gs>
                </a:gsLst>
                <a:path path="circle">
                  <a:fillToRect l="100000" b="100000"/>
                </a:path>
                <a:tileRect t="-100000" r="-100000"/>
              </a:gradFill>
              <a:ln w="12700">
                <a:noFill/>
              </a:ln>
              <a:effectLst>
                <a:outerShdw blurRad="635000" dist="762000" dir="7800000" sx="88000" sy="88000" algn="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0" name="椭圆 19"/>
              <p:cNvSpPr/>
              <p:nvPr/>
            </p:nvSpPr>
            <p:spPr>
              <a:xfrm>
                <a:off x="1877481" y="1393778"/>
                <a:ext cx="2204282" cy="2204282"/>
              </a:xfrm>
              <a:prstGeom prst="ellipse">
                <a:avLst/>
              </a:prstGeom>
              <a:gradFill flip="none" rotWithShape="1">
                <a:gsLst>
                  <a:gs pos="0">
                    <a:schemeClr val="bg1">
                      <a:lumMod val="85000"/>
                    </a:schemeClr>
                  </a:gs>
                  <a:gs pos="100000">
                    <a:srgbClr val="FEFEFE"/>
                  </a:gs>
                </a:gsLst>
                <a:path path="circle">
                  <a:fillToRect l="100000" b="100000"/>
                </a:path>
                <a:tileRect t="-100000" r="-100000"/>
              </a:gra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grpSp>
        <p:sp>
          <p:nvSpPr>
            <p:cNvPr id="17" name="椭圆 16"/>
            <p:cNvSpPr/>
            <p:nvPr/>
          </p:nvSpPr>
          <p:spPr>
            <a:xfrm>
              <a:off x="4678970" y="2474541"/>
              <a:ext cx="1594774" cy="1641398"/>
            </a:xfrm>
            <a:prstGeom prst="ellipse">
              <a:avLst/>
            </a:prstGeom>
            <a:solidFill>
              <a:srgbClr val="FF93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lIns="0" tIns="51846" rIns="0" bIns="51846"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en-US" altLang="zh-CN" sz="6600">
                  <a:solidFill>
                    <a:schemeClr val="bg1"/>
                  </a:solidFill>
                  <a:latin typeface="微软雅黑" panose="020b0503020204020204" pitchFamily="34" charset="-122"/>
                  <a:ea typeface="微软雅黑" panose="020b0503020204020204" pitchFamily="34" charset="-122"/>
                </a:rPr>
                <a:t>02</a:t>
              </a:r>
            </a:p>
          </p:txBody>
        </p:sp>
      </p:grpSp>
      <p:cxnSp>
        <p:nvCxnSpPr>
          <p:cNvPr id="21" name="直接连接符 20"/>
          <p:cNvCxnSpPr/>
          <p:nvPr/>
        </p:nvCxnSpPr>
        <p:spPr>
          <a:xfrm flipH="1">
            <a:off x="6808646" y="2154519"/>
            <a:ext cx="0" cy="2976069"/>
          </a:xfrm>
          <a:prstGeom prst="line">
            <a:avLst/>
          </a:prstGeom>
          <a:ln>
            <a:solidFill>
              <a:srgbClr val="FF9300"/>
            </a:solidFill>
            <a:prstDash val="lgDash"/>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mc:Choice xmlns:p14="http://schemas.microsoft.com/office/powerpoint/2010/main" Requires="p14">
      <p:transition spd="med" advTm="0">
        <p14:switch dir="r"/>
      </p:transition>
    </mc:Choice>
    <mc:Fallback>
      <p:transition spd="med" advTm="0">
        <p:fade/>
      </p:transition>
    </mc:Fallback>
  </mc:AlternateConten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TextBox 8"/>
          <p:cNvSpPr txBox="1"/>
          <p:nvPr/>
        </p:nvSpPr>
        <p:spPr>
          <a:xfrm>
            <a:off x="911424" y="548680"/>
            <a:ext cx="4969846"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rgbClr val="5F5E5C"/>
                </a:solidFill>
                <a:latin typeface="华康俪金黑W8(P)" pitchFamily="34" charset="-122"/>
                <a:ea typeface="华康俪金黑W8(P)" pitchFamily="34" charset="-122"/>
              </a:rPr>
              <a:t>第一节</a:t>
            </a:r>
            <a:r>
              <a:rPr lang="en-US" altLang="zh-CN" sz="2400">
                <a:solidFill>
                  <a:srgbClr val="5F5E5C"/>
                </a:solidFill>
                <a:latin typeface="华康俪金黑W8(P)" pitchFamily="34" charset="-122"/>
                <a:ea typeface="华康俪金黑W8(P)" pitchFamily="34" charset="-122"/>
              </a:rPr>
              <a:t>  </a:t>
            </a:r>
            <a:r>
              <a:rPr lang="zh-CN" altLang="en-US" sz="2400">
                <a:solidFill>
                  <a:srgbClr val="5F5E5C"/>
                </a:solidFill>
                <a:latin typeface="华康俪金黑W8(P)" pitchFamily="34" charset="-122"/>
                <a:ea typeface="华康俪金黑W8(P)" pitchFamily="34" charset="-122"/>
              </a:rPr>
              <a:t>什么时候需要培训</a:t>
            </a:r>
          </a:p>
        </p:txBody>
      </p:sp>
      <p:sp>
        <p:nvSpPr>
          <p:cNvPr id="43" name="TextBox 6"/>
          <p:cNvSpPr txBox="1"/>
          <p:nvPr/>
        </p:nvSpPr>
        <p:spPr>
          <a:xfrm>
            <a:off x="551384" y="2420888"/>
            <a:ext cx="6912768" cy="41735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b="1">
                <a:solidFill>
                  <a:srgbClr val="FF9300"/>
                </a:solidFill>
                <a:latin typeface="微软雅黑" panose="020b0503020204020204" pitchFamily="34" charset="-122"/>
                <a:ea typeface="微软雅黑" panose="020b0503020204020204" pitchFamily="34" charset="-122"/>
              </a:rPr>
              <a:t>最需要培训的几种情况是：</a:t>
            </a:r>
            <a:endParaRPr lang="zh-CN" altLang="zh-CN" b="1">
              <a:solidFill>
                <a:srgbClr val="FF9300"/>
              </a:solidFill>
              <a:latin typeface="微软雅黑" panose="020b0503020204020204" pitchFamily="34" charset="-122"/>
              <a:ea typeface="微软雅黑" panose="020b0503020204020204" pitchFamily="34" charset="-122"/>
            </a:endParaRPr>
          </a:p>
        </p:txBody>
      </p:sp>
      <p:sp>
        <p:nvSpPr>
          <p:cNvPr id="44" name="TextBox 6"/>
          <p:cNvSpPr txBox="1"/>
          <p:nvPr/>
        </p:nvSpPr>
        <p:spPr>
          <a:xfrm>
            <a:off x="551384" y="3086238"/>
            <a:ext cx="6912768" cy="24415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lnSpc>
                <a:spcPct val="130000"/>
              </a:lnSpc>
              <a:spcAft>
                <a:spcPts val="300"/>
              </a:spcAft>
              <a:buFont typeface="+mj-ea"/>
              <a:buAutoNum type="circleNumDbPlain"/>
            </a:pPr>
            <a:r>
              <a:rPr lang="zh-CN" altLang="en-US">
                <a:solidFill>
                  <a:schemeClr val="tx1"/>
                </a:solidFill>
                <a:latin typeface="微软雅黑" panose="020b0503020204020204" pitchFamily="34" charset="-122"/>
                <a:ea typeface="微软雅黑" panose="020b0503020204020204" pitchFamily="34" charset="-122"/>
              </a:rPr>
              <a:t>新员工入职时；</a:t>
            </a:r>
          </a:p>
          <a:p>
            <a:pPr marL="342900" indent="-342900">
              <a:lnSpc>
                <a:spcPct val="130000"/>
              </a:lnSpc>
              <a:spcAft>
                <a:spcPts val="300"/>
              </a:spcAft>
              <a:buFont typeface="+mj-ea"/>
              <a:buAutoNum type="circleNumDbPlain"/>
            </a:pPr>
            <a:r>
              <a:rPr lang="zh-CN" altLang="en-US">
                <a:solidFill>
                  <a:schemeClr val="tx1"/>
                </a:solidFill>
                <a:latin typeface="微软雅黑" panose="020b0503020204020204" pitchFamily="34" charset="-122"/>
                <a:ea typeface="微软雅黑" panose="020b0503020204020204" pitchFamily="34" charset="-122"/>
              </a:rPr>
              <a:t>组织效率低下，急需改进组织绩效；</a:t>
            </a:r>
          </a:p>
          <a:p>
            <a:pPr marL="342900" indent="-342900">
              <a:lnSpc>
                <a:spcPct val="130000"/>
              </a:lnSpc>
              <a:spcAft>
                <a:spcPts val="300"/>
              </a:spcAft>
              <a:buFont typeface="+mj-ea"/>
              <a:buAutoNum type="circleNumDbPlain"/>
            </a:pPr>
            <a:r>
              <a:rPr lang="zh-CN" altLang="en-US">
                <a:solidFill>
                  <a:schemeClr val="tx1"/>
                </a:solidFill>
                <a:latin typeface="微软雅黑" panose="020b0503020204020204" pitchFamily="34" charset="-122"/>
                <a:ea typeface="微软雅黑" panose="020b0503020204020204" pitchFamily="34" charset="-122"/>
              </a:rPr>
              <a:t>提升整个团队的能力素质及凝聚力，以适应需要；</a:t>
            </a:r>
          </a:p>
          <a:p>
            <a:pPr marL="342900" indent="-342900">
              <a:lnSpc>
                <a:spcPct val="130000"/>
              </a:lnSpc>
              <a:spcAft>
                <a:spcPts val="300"/>
              </a:spcAft>
              <a:buFont typeface="+mj-ea"/>
              <a:buAutoNum type="circleNumDbPlain"/>
            </a:pPr>
            <a:r>
              <a:rPr lang="zh-CN" altLang="en-US">
                <a:solidFill>
                  <a:schemeClr val="tx1"/>
                </a:solidFill>
                <a:latin typeface="微软雅黑" panose="020b0503020204020204" pitchFamily="34" charset="-122"/>
                <a:ea typeface="微软雅黑" panose="020b0503020204020204" pitchFamily="34" charset="-122"/>
              </a:rPr>
              <a:t>员工晋级、晋升或岗位转换时；</a:t>
            </a:r>
          </a:p>
          <a:p>
            <a:pPr marL="342900" indent="-342900">
              <a:lnSpc>
                <a:spcPct val="130000"/>
              </a:lnSpc>
              <a:spcAft>
                <a:spcPts val="300"/>
              </a:spcAft>
              <a:buFont typeface="+mj-ea"/>
              <a:buAutoNum type="circleNumDbPlain"/>
            </a:pPr>
            <a:r>
              <a:rPr lang="zh-CN" altLang="en-US">
                <a:solidFill>
                  <a:schemeClr val="tx1"/>
                </a:solidFill>
                <a:latin typeface="微软雅黑" panose="020b0503020204020204" pitchFamily="34" charset="-122"/>
                <a:ea typeface="微软雅黑" panose="020b0503020204020204" pitchFamily="34" charset="-122"/>
              </a:rPr>
              <a:t>新制度的颁布或新技术、新系统、新流程的引进及使用；</a:t>
            </a:r>
          </a:p>
          <a:p>
            <a:pPr marL="342900" indent="-342900">
              <a:lnSpc>
                <a:spcPct val="130000"/>
              </a:lnSpc>
              <a:spcAft>
                <a:spcPts val="300"/>
              </a:spcAft>
              <a:buFont typeface="+mj-ea"/>
              <a:buAutoNum type="circleNumDbPlain"/>
            </a:pPr>
            <a:r>
              <a:rPr lang="zh-CN" altLang="en-US">
                <a:solidFill>
                  <a:schemeClr val="tx1"/>
                </a:solidFill>
                <a:latin typeface="微软雅黑" panose="020b0503020204020204" pitchFamily="34" charset="-122"/>
                <a:ea typeface="微软雅黑" panose="020b0503020204020204" pitchFamily="34" charset="-122"/>
              </a:rPr>
              <a:t>新的职能与业务的拓展。</a:t>
            </a:r>
          </a:p>
        </p:txBody>
      </p:sp>
      <p:pic>
        <p:nvPicPr>
          <p:cNvPr id="45" name="图片 4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32104" y="2443500"/>
            <a:ext cx="4608512" cy="3088023"/>
          </a:xfrm>
          <a:prstGeom prst="rect">
            <a:avLst/>
          </a:prstGeom>
          <a:noFill/>
          <a:ln w="28575">
            <a:solidFill>
              <a:schemeClr val="bg1"/>
            </a:solidFill>
          </a:ln>
          <a:effectLst>
            <a:outerShdw blurRad="63500" algn="ctr" rotWithShape="0">
              <a:prstClr val="black">
                <a:alpha val="40000"/>
              </a:prstClr>
            </a:outerShdw>
          </a:effectLst>
        </p:spPr>
      </p:pic>
    </p:spTree>
  </p:cSld>
  <p:clrMapOvr>
    <a:masterClrMapping/>
  </p:clrMapOvr>
  <p:transition advTm="0">
    <p:push dir="u"/>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TextBox 8"/>
          <p:cNvSpPr txBox="1"/>
          <p:nvPr/>
        </p:nvSpPr>
        <p:spPr>
          <a:xfrm>
            <a:off x="910130" y="476676"/>
            <a:ext cx="4969846"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rgbClr val="5F5E5C"/>
                </a:solidFill>
                <a:latin typeface="华康俪金黑W8(P)" pitchFamily="34" charset="-122"/>
                <a:ea typeface="华康俪金黑W8(P)" pitchFamily="34" charset="-122"/>
              </a:rPr>
              <a:t>第二节</a:t>
            </a:r>
            <a:r>
              <a:rPr lang="en-US" altLang="zh-CN" sz="2400">
                <a:solidFill>
                  <a:srgbClr val="5F5E5C"/>
                </a:solidFill>
                <a:latin typeface="华康俪金黑W8(P)" pitchFamily="34" charset="-122"/>
                <a:ea typeface="华康俪金黑W8(P)" pitchFamily="34" charset="-122"/>
              </a:rPr>
              <a:t>  </a:t>
            </a:r>
            <a:r>
              <a:rPr lang="zh-CN" altLang="en-US" sz="2400">
                <a:solidFill>
                  <a:srgbClr val="5F5E5C"/>
                </a:solidFill>
                <a:latin typeface="华康俪金黑W8(P)" pitchFamily="34" charset="-122"/>
                <a:ea typeface="华康俪金黑W8(P)" pitchFamily="34" charset="-122"/>
              </a:rPr>
              <a:t>培训谁（对象）</a:t>
            </a:r>
          </a:p>
        </p:txBody>
      </p:sp>
      <p:sp>
        <p:nvSpPr>
          <p:cNvPr id="26" name="TextBox 6"/>
          <p:cNvSpPr txBox="1"/>
          <p:nvPr/>
        </p:nvSpPr>
        <p:spPr>
          <a:xfrm>
            <a:off x="909924" y="1052736"/>
            <a:ext cx="7130292" cy="41735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b="1">
                <a:solidFill>
                  <a:srgbClr val="FF9300"/>
                </a:solidFill>
                <a:latin typeface="微软雅黑" panose="020b0503020204020204" pitchFamily="34" charset="-122"/>
                <a:ea typeface="微软雅黑" panose="020b0503020204020204" pitchFamily="34" charset="-122"/>
              </a:rPr>
              <a:t>确定培训对象的基本原则是：</a:t>
            </a:r>
            <a:endParaRPr lang="zh-CN" altLang="zh-CN" b="1">
              <a:solidFill>
                <a:srgbClr val="FF9300"/>
              </a:solidFill>
              <a:latin typeface="微软雅黑" panose="020b0503020204020204" pitchFamily="34" charset="-122"/>
              <a:ea typeface="微软雅黑" panose="020b0503020204020204" pitchFamily="34" charset="-122"/>
            </a:endParaRPr>
          </a:p>
        </p:txBody>
      </p:sp>
      <p:sp>
        <p:nvSpPr>
          <p:cNvPr id="27" name="TextBox 6"/>
          <p:cNvSpPr txBox="1"/>
          <p:nvPr/>
        </p:nvSpPr>
        <p:spPr>
          <a:xfrm>
            <a:off x="551384" y="5229200"/>
            <a:ext cx="11305256" cy="77745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b="1">
                <a:solidFill>
                  <a:schemeClr val="tx1"/>
                </a:solidFill>
                <a:latin typeface="微软雅黑" panose="020b0503020204020204" pitchFamily="34" charset="-122"/>
                <a:ea typeface="微软雅黑" panose="020b0503020204020204" pitchFamily="34" charset="-122"/>
              </a:rPr>
              <a:t>但总的说来，所有人都需要培训。无论是高层领导还是中层经理，无论是一般干部还是基层员工，</a:t>
            </a:r>
            <a:r>
              <a:rPr lang="zh-CN" altLang="en-US" b="1">
                <a:solidFill>
                  <a:srgbClr val="FF9300"/>
                </a:solidFill>
                <a:latin typeface="微软雅黑" panose="020b0503020204020204" pitchFamily="34" charset="-122"/>
                <a:ea typeface="微软雅黑" panose="020b0503020204020204" pitchFamily="34" charset="-122"/>
              </a:rPr>
              <a:t>从现在开始都要把培训摆到工作日程中去，给予重视。</a:t>
            </a:r>
            <a:endParaRPr lang="zh-CN" altLang="zh-CN" b="1">
              <a:solidFill>
                <a:srgbClr val="FF9300"/>
              </a:solidFill>
              <a:latin typeface="微软雅黑" panose="020b0503020204020204" pitchFamily="34" charset="-122"/>
              <a:ea typeface="微软雅黑" panose="020b0503020204020204" pitchFamily="34" charset="-122"/>
            </a:endParaRPr>
          </a:p>
        </p:txBody>
      </p:sp>
      <p:grpSp>
        <p:nvGrpSpPr>
          <p:cNvPr id="5" name="组合 4"/>
          <p:cNvGrpSpPr/>
          <p:nvPr/>
        </p:nvGrpSpPr>
        <p:grpSpPr>
          <a:xfrm>
            <a:off x="1595240" y="2251884"/>
            <a:ext cx="2080282" cy="1462210"/>
            <a:chOff x="1216099" y="2251881"/>
            <a:chExt cx="2080282" cy="1462210"/>
          </a:xfrm>
        </p:grpSpPr>
        <p:sp>
          <p:nvSpPr>
            <p:cNvPr id="10" name="五边形 9"/>
            <p:cNvSpPr/>
            <p:nvPr/>
          </p:nvSpPr>
          <p:spPr>
            <a:xfrm>
              <a:off x="1216099" y="2251881"/>
              <a:ext cx="2080282" cy="1462210"/>
            </a:xfrm>
            <a:prstGeom prst="homePlate">
              <a:avLst>
                <a:gd name="adj" fmla="val 20797"/>
              </a:avLst>
            </a:prstGeom>
            <a:solidFill>
              <a:srgbClr val="FF9300"/>
            </a:solidFill>
            <a:ln w="9525" cap="flat" cmpd="sng" algn="ctr">
              <a:solidFill>
                <a:srgbClr val="FF9300"/>
              </a:solid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7800">
                <a:defRPr/>
              </a:pPr>
              <a:endParaRPr lang="zh-CN" altLang="en-US" sz="3200" b="1" kern="0">
                <a:solidFill>
                  <a:srgbClr val="FFFFFF"/>
                </a:solidFill>
                <a:effectLst>
                  <a:innerShdw dist="50800" dir="16200000">
                    <a:prstClr val="black">
                      <a:alpha val="80000"/>
                    </a:prstClr>
                  </a:innerShdw>
                </a:effectLst>
                <a:latin typeface="Arial"/>
                <a:ea typeface="微软雅黑" panose="020b0503020204020204" pitchFamily="34" charset="-122"/>
              </a:endParaRPr>
            </a:p>
          </p:txBody>
        </p:sp>
        <p:sp>
          <p:nvSpPr>
            <p:cNvPr id="4" name="矩形 3"/>
            <p:cNvSpPr/>
            <p:nvPr/>
          </p:nvSpPr>
          <p:spPr>
            <a:xfrm>
              <a:off x="1339356" y="2594718"/>
              <a:ext cx="1723549" cy="707886"/>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000">
                  <a:solidFill>
                    <a:schemeClr val="bg1"/>
                  </a:solidFill>
                  <a:latin typeface="华康俪金黑W8(P)" pitchFamily="34" charset="-122"/>
                  <a:ea typeface="华康俪金黑W8(P)" pitchFamily="34" charset="-122"/>
                </a:rPr>
                <a:t>当其需</a:t>
              </a:r>
            </a:p>
          </p:txBody>
        </p:sp>
      </p:grpSp>
      <p:grpSp>
        <p:nvGrpSpPr>
          <p:cNvPr id="28" name="组合 27"/>
          <p:cNvGrpSpPr/>
          <p:nvPr/>
        </p:nvGrpSpPr>
        <p:grpSpPr>
          <a:xfrm>
            <a:off x="4979809" y="2251882"/>
            <a:ext cx="2053062" cy="1462210"/>
            <a:chOff x="1216099" y="2251882"/>
            <a:chExt cx="2053062" cy="1462210"/>
          </a:xfrm>
        </p:grpSpPr>
        <p:sp>
          <p:nvSpPr>
            <p:cNvPr id="32" name="五边形 31"/>
            <p:cNvSpPr/>
            <p:nvPr/>
          </p:nvSpPr>
          <p:spPr>
            <a:xfrm>
              <a:off x="1216099" y="2251882"/>
              <a:ext cx="2053062" cy="1462210"/>
            </a:xfrm>
            <a:prstGeom prst="homePlate">
              <a:avLst>
                <a:gd name="adj" fmla="val 20797"/>
              </a:avLst>
            </a:prstGeom>
            <a:solidFill>
              <a:srgbClr val="FF9300"/>
            </a:solidFill>
            <a:ln w="9525" cap="flat" cmpd="sng" algn="ctr">
              <a:solidFill>
                <a:srgbClr val="FF9300"/>
              </a:solid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7800">
                <a:defRPr/>
              </a:pPr>
              <a:endParaRPr lang="zh-CN" altLang="en-US" sz="3200" b="1" kern="0">
                <a:solidFill>
                  <a:srgbClr val="FFFFFF"/>
                </a:solidFill>
                <a:effectLst>
                  <a:innerShdw dist="50800" dir="16200000">
                    <a:prstClr val="black">
                      <a:alpha val="80000"/>
                    </a:prstClr>
                  </a:innerShdw>
                </a:effectLst>
                <a:latin typeface="Arial"/>
                <a:ea typeface="微软雅黑" panose="020b0503020204020204" pitchFamily="34" charset="-122"/>
              </a:endParaRPr>
            </a:p>
          </p:txBody>
        </p:sp>
        <p:sp>
          <p:nvSpPr>
            <p:cNvPr id="30" name="矩形 29"/>
            <p:cNvSpPr/>
            <p:nvPr/>
          </p:nvSpPr>
          <p:spPr>
            <a:xfrm>
              <a:off x="1339356" y="2594718"/>
              <a:ext cx="1723549" cy="707886"/>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000">
                  <a:solidFill>
                    <a:schemeClr val="bg1"/>
                  </a:solidFill>
                  <a:latin typeface="华康俪金黑W8(P)" pitchFamily="34" charset="-122"/>
                  <a:ea typeface="华康俪金黑W8(P)" pitchFamily="34" charset="-122"/>
                </a:rPr>
                <a:t>当其位</a:t>
              </a:r>
            </a:p>
          </p:txBody>
        </p:sp>
      </p:grpSp>
      <p:grpSp>
        <p:nvGrpSpPr>
          <p:cNvPr id="34" name="组合 33"/>
          <p:cNvGrpSpPr/>
          <p:nvPr/>
        </p:nvGrpSpPr>
        <p:grpSpPr>
          <a:xfrm>
            <a:off x="8316164" y="2251881"/>
            <a:ext cx="2074057" cy="1462210"/>
            <a:chOff x="1216099" y="2251881"/>
            <a:chExt cx="2074057" cy="1462210"/>
          </a:xfrm>
        </p:grpSpPr>
        <p:sp>
          <p:nvSpPr>
            <p:cNvPr id="38" name="五边形 37"/>
            <p:cNvSpPr/>
            <p:nvPr/>
          </p:nvSpPr>
          <p:spPr>
            <a:xfrm>
              <a:off x="1216099" y="2251881"/>
              <a:ext cx="2074057" cy="1462210"/>
            </a:xfrm>
            <a:prstGeom prst="homePlate">
              <a:avLst>
                <a:gd name="adj" fmla="val 20797"/>
              </a:avLst>
            </a:prstGeom>
            <a:solidFill>
              <a:srgbClr val="FF9300"/>
            </a:solidFill>
            <a:ln w="9525" cap="flat" cmpd="sng" algn="ctr">
              <a:solidFill>
                <a:srgbClr val="FF9300"/>
              </a:solid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7800">
                <a:defRPr/>
              </a:pPr>
              <a:endParaRPr lang="zh-CN" altLang="en-US" sz="3200" b="1" kern="0">
                <a:solidFill>
                  <a:srgbClr val="FFFFFF"/>
                </a:solidFill>
                <a:effectLst>
                  <a:innerShdw dist="50800" dir="16200000">
                    <a:prstClr val="black">
                      <a:alpha val="80000"/>
                    </a:prstClr>
                  </a:innerShdw>
                </a:effectLst>
                <a:latin typeface="Arial"/>
                <a:ea typeface="微软雅黑" panose="020b0503020204020204" pitchFamily="34" charset="-122"/>
              </a:endParaRPr>
            </a:p>
          </p:txBody>
        </p:sp>
        <p:sp>
          <p:nvSpPr>
            <p:cNvPr id="36" name="矩形 35"/>
            <p:cNvSpPr/>
            <p:nvPr/>
          </p:nvSpPr>
          <p:spPr>
            <a:xfrm>
              <a:off x="1339356" y="2594718"/>
              <a:ext cx="1723549" cy="707886"/>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000">
                  <a:solidFill>
                    <a:schemeClr val="bg1"/>
                  </a:solidFill>
                  <a:latin typeface="华康俪金黑W8(P)" pitchFamily="34" charset="-122"/>
                  <a:ea typeface="华康俪金黑W8(P)" pitchFamily="34" charset="-122"/>
                </a:rPr>
                <a:t>当其愿</a:t>
              </a:r>
            </a:p>
          </p:txBody>
        </p:sp>
      </p:grpSp>
      <p:sp>
        <p:nvSpPr>
          <p:cNvPr id="40" name="TextBox 6"/>
          <p:cNvSpPr txBox="1"/>
          <p:nvPr/>
        </p:nvSpPr>
        <p:spPr>
          <a:xfrm>
            <a:off x="981914" y="4005064"/>
            <a:ext cx="2952328" cy="105259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ts val="600"/>
              </a:spcAft>
            </a:pPr>
            <a:r>
              <a:rPr lang="zh-CN" altLang="en-US" sz="1600">
                <a:solidFill>
                  <a:schemeClr val="tx1"/>
                </a:solidFill>
                <a:latin typeface="微软雅黑" panose="020b0503020204020204" pitchFamily="34" charset="-122"/>
                <a:ea typeface="微软雅黑" panose="020b0503020204020204" pitchFamily="34" charset="-122"/>
              </a:rPr>
              <a:t>在最需要的时候选择最需要培训的人进行培训。比如，</a:t>
            </a:r>
            <a:r>
              <a:rPr lang="en-US" altLang="zh-CN" sz="1600">
                <a:solidFill>
                  <a:schemeClr val="tx1"/>
                </a:solidFill>
                <a:latin typeface="微软雅黑" panose="020b0503020204020204" pitchFamily="34" charset="-122"/>
                <a:ea typeface="微软雅黑" panose="020b0503020204020204" pitchFamily="34" charset="-122"/>
              </a:rPr>
              <a:t> </a:t>
            </a:r>
            <a:r>
              <a:rPr lang="zh-CN" altLang="en-US" sz="1600">
                <a:solidFill>
                  <a:schemeClr val="tx1"/>
                </a:solidFill>
                <a:latin typeface="微软雅黑" panose="020b0503020204020204" pitchFamily="34" charset="-122"/>
                <a:ea typeface="微软雅黑" panose="020b0503020204020204" pitchFamily="34" charset="-122"/>
              </a:rPr>
              <a:t>①新员工；②拟晋升或调岗人员。</a:t>
            </a:r>
          </a:p>
        </p:txBody>
      </p:sp>
      <p:sp>
        <p:nvSpPr>
          <p:cNvPr id="41" name="TextBox 6"/>
          <p:cNvSpPr txBox="1"/>
          <p:nvPr/>
        </p:nvSpPr>
        <p:spPr>
          <a:xfrm>
            <a:off x="4541027" y="4005064"/>
            <a:ext cx="2952328" cy="105259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ts val="600"/>
              </a:spcAft>
            </a:pPr>
            <a:r>
              <a:rPr lang="zh-CN" altLang="en-US" sz="1600">
                <a:solidFill>
                  <a:schemeClr val="tx1"/>
                </a:solidFill>
                <a:latin typeface="微软雅黑" panose="020b0503020204020204" pitchFamily="34" charset="-122"/>
                <a:ea typeface="微软雅黑" panose="020b0503020204020204" pitchFamily="34" charset="-122"/>
              </a:rPr>
              <a:t>针对具体的岗位或职位及其在组织运营中的重要程度来选定、如一般公司优先培训业务人员。</a:t>
            </a:r>
          </a:p>
        </p:txBody>
      </p:sp>
      <p:sp>
        <p:nvSpPr>
          <p:cNvPr id="42" name="TextBox 6"/>
          <p:cNvSpPr txBox="1"/>
          <p:nvPr/>
        </p:nvSpPr>
        <p:spPr>
          <a:xfrm>
            <a:off x="7825031" y="4005064"/>
            <a:ext cx="2952328" cy="105259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ts val="600"/>
              </a:spcAft>
            </a:pPr>
            <a:r>
              <a:rPr lang="zh-CN" altLang="en-US" sz="1600">
                <a:solidFill>
                  <a:schemeClr val="tx1"/>
                </a:solidFill>
                <a:latin typeface="微软雅黑" panose="020b0503020204020204" pitchFamily="34" charset="-122"/>
                <a:ea typeface="微软雅黑" panose="020b0503020204020204" pitchFamily="34" charset="-122"/>
              </a:rPr>
              <a:t>充分体现员工个人发展愿望与组织需要的结合。如根据公司职业生涯规划安排的系列培训。</a:t>
            </a:r>
          </a:p>
        </p:txBody>
      </p:sp>
    </p:spTree>
  </p:cSld>
  <p:clrMapOvr>
    <a:masterClrMapping/>
  </p:clrMapOvr>
  <mc:AlternateContent>
    <mc:Choice xmlns:p14="http://schemas.microsoft.com/office/powerpoint/2010/main" Requires="p14">
      <p:transition advTm="0">
        <p14:pan dir="u"/>
      </p:transition>
    </mc:Choice>
    <mc:Fallback>
      <p:transition advTm="0">
        <p:fade/>
      </p:transition>
    </mc:Fallback>
  </mc:AlternateConten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TextBox 8"/>
          <p:cNvSpPr txBox="1"/>
          <p:nvPr/>
        </p:nvSpPr>
        <p:spPr>
          <a:xfrm>
            <a:off x="838122" y="476676"/>
            <a:ext cx="4969846"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rgbClr val="5F5E5C"/>
                </a:solidFill>
                <a:latin typeface="华康俪金黑W8(P)" pitchFamily="34" charset="-122"/>
                <a:ea typeface="华康俪金黑W8(P)" pitchFamily="34" charset="-122"/>
              </a:rPr>
              <a:t>第三节</a:t>
            </a:r>
            <a:r>
              <a:rPr lang="en-US" altLang="zh-CN" sz="2400">
                <a:solidFill>
                  <a:srgbClr val="5F5E5C"/>
                </a:solidFill>
                <a:latin typeface="华康俪金黑W8(P)" pitchFamily="34" charset="-122"/>
                <a:ea typeface="华康俪金黑W8(P)" pitchFamily="34" charset="-122"/>
              </a:rPr>
              <a:t>  </a:t>
            </a:r>
            <a:r>
              <a:rPr lang="zh-CN" altLang="en-US" sz="2400">
                <a:solidFill>
                  <a:srgbClr val="5F5E5C"/>
                </a:solidFill>
                <a:latin typeface="华康俪金黑W8(P)" pitchFamily="34" charset="-122"/>
                <a:ea typeface="华康俪金黑W8(P)" pitchFamily="34" charset="-122"/>
              </a:rPr>
              <a:t>谁培训（师资）</a:t>
            </a:r>
          </a:p>
        </p:txBody>
      </p:sp>
      <p:sp>
        <p:nvSpPr>
          <p:cNvPr id="7" name="TextBox 6"/>
          <p:cNvSpPr txBox="1"/>
          <p:nvPr/>
        </p:nvSpPr>
        <p:spPr>
          <a:xfrm>
            <a:off x="824865" y="1268730"/>
            <a:ext cx="10283825" cy="8102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b="1">
                <a:solidFill>
                  <a:schemeClr val="tx1"/>
                </a:solidFill>
                <a:latin typeface="微软雅黑" panose="020b0503020204020204" pitchFamily="34" charset="-122"/>
                <a:ea typeface="微软雅黑" panose="020b0503020204020204" pitchFamily="34" charset="-122"/>
              </a:rPr>
              <a:t>讲师选择的核心理念是：</a:t>
            </a:r>
            <a:r>
              <a:rPr lang="zh-CN" altLang="en-US" b="1">
                <a:solidFill>
                  <a:srgbClr val="FF9300"/>
                </a:solidFill>
                <a:latin typeface="微软雅黑" panose="020b0503020204020204" pitchFamily="34" charset="-122"/>
                <a:ea typeface="微软雅黑" panose="020b0503020204020204" pitchFamily="34" charset="-122"/>
              </a:rPr>
              <a:t>一定要选择最好的讲师！</a:t>
            </a:r>
            <a:r>
              <a:rPr lang="zh-CN" altLang="en-US" b="1">
                <a:solidFill>
                  <a:schemeClr val="tx1"/>
                </a:solidFill>
                <a:latin typeface="微软雅黑" panose="020b0503020204020204" pitchFamily="34" charset="-122"/>
                <a:ea typeface="微软雅黑" panose="020b0503020204020204" pitchFamily="34" charset="-122"/>
              </a:rPr>
              <a:t>讲师的来源主要有企业</a:t>
            </a:r>
            <a:r>
              <a:rPr lang="zh-CN" altLang="en-US" b="1">
                <a:solidFill>
                  <a:srgbClr val="FF9300"/>
                </a:solidFill>
                <a:latin typeface="微软雅黑" panose="020b0503020204020204" pitchFamily="34" charset="-122"/>
                <a:ea typeface="微软雅黑" panose="020b0503020204020204" pitchFamily="34" charset="-122"/>
              </a:rPr>
              <a:t>内部开发</a:t>
            </a:r>
            <a:r>
              <a:rPr lang="zh-CN" altLang="en-US" b="1">
                <a:solidFill>
                  <a:schemeClr val="tx1"/>
                </a:solidFill>
                <a:latin typeface="微软雅黑" panose="020b0503020204020204" pitchFamily="34" charset="-122"/>
                <a:ea typeface="微软雅黑" panose="020b0503020204020204" pitchFamily="34" charset="-122"/>
              </a:rPr>
              <a:t>和企业</a:t>
            </a:r>
            <a:r>
              <a:rPr lang="zh-CN" altLang="en-US" b="1">
                <a:solidFill>
                  <a:srgbClr val="FF9300"/>
                </a:solidFill>
                <a:latin typeface="微软雅黑" panose="020b0503020204020204" pitchFamily="34" charset="-122"/>
                <a:ea typeface="微软雅黑" panose="020b0503020204020204" pitchFamily="34" charset="-122"/>
              </a:rPr>
              <a:t>外部聘请</a:t>
            </a:r>
            <a:r>
              <a:rPr lang="zh-CN" altLang="en-US" b="1">
                <a:solidFill>
                  <a:schemeClr val="tx1"/>
                </a:solidFill>
                <a:latin typeface="微软雅黑" panose="020b0503020204020204" pitchFamily="34" charset="-122"/>
                <a:ea typeface="微软雅黑" panose="020b0503020204020204" pitchFamily="34" charset="-122"/>
              </a:rPr>
              <a:t>两大来源。</a:t>
            </a:r>
          </a:p>
        </p:txBody>
      </p:sp>
      <p:sp>
        <p:nvSpPr>
          <p:cNvPr id="12" name="矩形 11"/>
          <p:cNvSpPr/>
          <p:nvPr/>
        </p:nvSpPr>
        <p:spPr>
          <a:xfrm>
            <a:off x="909924" y="2277378"/>
            <a:ext cx="9650572" cy="3744416"/>
          </a:xfrm>
          <a:prstGeom prst="rect">
            <a:avLst/>
          </a:prstGeom>
          <a:solidFill>
            <a:sysClr val="window" lastClr="FFFFFF"/>
          </a:solidFill>
          <a:ln w="3175" cap="flat" cmpd="sng" algn="ctr">
            <a:solidFill>
              <a:sysClr val="window" lastClr="FFFFFF">
                <a:lumMod val="75000"/>
              </a:sysClr>
            </a:solid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kern="0">
              <a:solidFill>
                <a:sysClr val="window" lastClr="FFFFFF"/>
              </a:solidFill>
              <a:latin typeface="Tahoma" panose="020b0604030504040204"/>
              <a:ea typeface="微软雅黑" panose="020b0503020204020204" pitchFamily="34" charset="-122"/>
            </a:endParaRPr>
          </a:p>
        </p:txBody>
      </p:sp>
      <p:graphicFrame>
        <p:nvGraphicFramePr>
          <p:cNvPr id="2" name="表格 1"/>
          <p:cNvGraphicFramePr>
            <a:graphicFrameLocks noGrp="1"/>
          </p:cNvGraphicFramePr>
          <p:nvPr>
            <p:custDataLst>
              <p:tags r:id="rId3"/>
            </p:custDataLst>
          </p:nvPr>
        </p:nvGraphicFramePr>
        <p:xfrm>
          <a:off x="995680" y="2350135"/>
          <a:ext cx="9438005" cy="3567430"/>
        </p:xfrm>
        <a:graphic>
          <a:graphicData uri="http://schemas.openxmlformats.org/drawingml/2006/table">
            <a:tbl>
              <a:tblPr firstRow="1" firstCol="1" bandRow="1">
                <a:tableStyleId>{93296810-A885-4BE3-A3E7-6D5BEEA58F35}</a:tableStyleId>
              </a:tblPr>
              <a:tblGrid>
                <a:gridCol w="1247775"/>
                <a:gridCol w="4773295"/>
                <a:gridCol w="3416935"/>
              </a:tblGrid>
              <a:tr h="738505">
                <a:tc>
                  <a:txBody>
                    <a:bodyPr vert="horz" wrap="square"/>
                    <a:lstStyle/>
                    <a:p>
                      <a:pPr algn="ctr">
                        <a:lnSpc>
                          <a:spcPct val="115000"/>
                        </a:lnSpc>
                        <a:spcAft>
                          <a:spcPct val="0"/>
                        </a:spcAft>
                      </a:pPr>
                      <a:r>
                        <a:rPr lang="zh-CN" sz="2000" kern="100">
                          <a:effectLst/>
                          <a:latin typeface="微软雅黑" panose="020b0503020204020204" pitchFamily="34" charset="-122"/>
                          <a:ea typeface="微软雅黑" panose="020b0503020204020204" pitchFamily="34" charset="-122"/>
                        </a:rPr>
                        <a:t>讲师来源</a:t>
                      </a:r>
                    </a:p>
                  </a:txBody>
                  <a:tcPr marL="68580" marR="68580" marT="0" marB="0" anchor="ctr"/>
                </a:tc>
                <a:tc>
                  <a:txBody>
                    <a:bodyPr vert="horz" wrap="square"/>
                    <a:lstStyle/>
                    <a:p>
                      <a:pPr algn="ctr">
                        <a:lnSpc>
                          <a:spcPct val="115000"/>
                        </a:lnSpc>
                        <a:spcAft>
                          <a:spcPct val="0"/>
                        </a:spcAft>
                      </a:pPr>
                      <a:r>
                        <a:rPr lang="zh-CN" sz="2000" kern="100">
                          <a:effectLst/>
                          <a:latin typeface="微软雅黑" panose="020b0503020204020204" pitchFamily="34" charset="-122"/>
                          <a:ea typeface="微软雅黑" panose="020b0503020204020204" pitchFamily="34" charset="-122"/>
                        </a:rPr>
                        <a:t>优点</a:t>
                      </a:r>
                    </a:p>
                  </a:txBody>
                  <a:tcPr marL="68580" marR="68580" marT="0" marB="0" anchor="ctr"/>
                </a:tc>
                <a:tc>
                  <a:txBody>
                    <a:bodyPr vert="horz" wrap="square"/>
                    <a:lstStyle/>
                    <a:p>
                      <a:pPr algn="ctr">
                        <a:lnSpc>
                          <a:spcPct val="115000"/>
                        </a:lnSpc>
                        <a:spcAft>
                          <a:spcPct val="0"/>
                        </a:spcAft>
                      </a:pPr>
                      <a:r>
                        <a:rPr lang="zh-CN" sz="2000" kern="100">
                          <a:effectLst/>
                          <a:latin typeface="微软雅黑" panose="020b0503020204020204" pitchFamily="34" charset="-122"/>
                          <a:ea typeface="微软雅黑" panose="020b0503020204020204" pitchFamily="34" charset="-122"/>
                        </a:rPr>
                        <a:t>缺点</a:t>
                      </a:r>
                    </a:p>
                  </a:txBody>
                  <a:tcPr marL="68580" marR="68580" marT="0" marB="0" anchor="ctr"/>
                </a:tc>
              </a:tr>
              <a:tr h="1427480">
                <a:tc>
                  <a:txBody>
                    <a:bodyPr vert="horz" wrap="square"/>
                    <a:lstStyle/>
                    <a:p>
                      <a:pPr algn="ctr">
                        <a:lnSpc>
                          <a:spcPct val="115000"/>
                        </a:lnSpc>
                        <a:spcAft>
                          <a:spcPct val="0"/>
                        </a:spcAft>
                      </a:pPr>
                      <a:r>
                        <a:rPr lang="zh-CN" sz="1800" kern="100">
                          <a:effectLst/>
                          <a:latin typeface="微软雅黑" panose="020b0503020204020204" pitchFamily="34" charset="-122"/>
                          <a:ea typeface="微软雅黑" panose="020b0503020204020204" pitchFamily="34" charset="-122"/>
                        </a:rPr>
                        <a:t>内部开发</a:t>
                      </a:r>
                    </a:p>
                  </a:txBody>
                  <a:tcPr marL="68580" marR="68580" marT="0" marB="0" anchor="ctr"/>
                </a:tc>
                <a:tc>
                  <a:txBody>
                    <a:bodyPr vert="horz" wrap="square"/>
                    <a:lstStyle/>
                    <a:p>
                      <a:pPr algn="just">
                        <a:lnSpc>
                          <a:spcPct val="120000"/>
                        </a:lnSpc>
                        <a:spcAft>
                          <a:spcPct val="0"/>
                        </a:spcAft>
                      </a:pPr>
                      <a:r>
                        <a:rPr lang="zh-CN" sz="1600" kern="100">
                          <a:solidFill>
                            <a:schemeClr val="tx1"/>
                          </a:solidFill>
                          <a:effectLst/>
                          <a:latin typeface="微软雅黑" panose="020b0503020204020204" pitchFamily="34" charset="-122"/>
                          <a:ea typeface="微软雅黑" panose="020b0503020204020204" pitchFamily="34" charset="-122"/>
                        </a:rPr>
                        <a:t>①熟悉企业内部情况，且培训中交流顺畅；</a:t>
                      </a:r>
                    </a:p>
                    <a:p>
                      <a:pPr algn="just">
                        <a:lnSpc>
                          <a:spcPct val="120000"/>
                        </a:lnSpc>
                        <a:spcAft>
                          <a:spcPct val="0"/>
                        </a:spcAft>
                      </a:pPr>
                      <a:r>
                        <a:rPr lang="zh-CN" sz="1600" kern="100">
                          <a:solidFill>
                            <a:schemeClr val="tx1"/>
                          </a:solidFill>
                          <a:effectLst/>
                          <a:latin typeface="微软雅黑" panose="020b0503020204020204" pitchFamily="34" charset="-122"/>
                          <a:ea typeface="微软雅黑" panose="020b0503020204020204" pitchFamily="34" charset="-122"/>
                        </a:rPr>
                        <a:t>②自身成长树立榜样；</a:t>
                      </a:r>
                    </a:p>
                    <a:p>
                      <a:pPr algn="just">
                        <a:lnSpc>
                          <a:spcPct val="120000"/>
                        </a:lnSpc>
                        <a:spcAft>
                          <a:spcPct val="0"/>
                        </a:spcAft>
                      </a:pPr>
                      <a:r>
                        <a:rPr lang="zh-CN" sz="1600" kern="100">
                          <a:solidFill>
                            <a:schemeClr val="tx1"/>
                          </a:solidFill>
                          <a:effectLst/>
                          <a:latin typeface="微软雅黑" panose="020b0503020204020204" pitchFamily="34" charset="-122"/>
                          <a:ea typeface="微软雅黑" panose="020b0503020204020204" pitchFamily="34" charset="-122"/>
                        </a:rPr>
                        <a:t>③易于管理；</a:t>
                      </a:r>
                    </a:p>
                    <a:p>
                      <a:pPr algn="just">
                        <a:lnSpc>
                          <a:spcPct val="120000"/>
                        </a:lnSpc>
                        <a:spcAft>
                          <a:spcPct val="0"/>
                        </a:spcAft>
                      </a:pPr>
                      <a:r>
                        <a:rPr lang="zh-CN" sz="1600" kern="100">
                          <a:solidFill>
                            <a:schemeClr val="tx1"/>
                          </a:solidFill>
                          <a:effectLst/>
                          <a:latin typeface="微软雅黑" panose="020b0503020204020204" pitchFamily="34" charset="-122"/>
                          <a:ea typeface="微软雅黑" panose="020b0503020204020204" pitchFamily="34" charset="-122"/>
                        </a:rPr>
                        <a:t>④成本低。</a:t>
                      </a:r>
                    </a:p>
                  </a:txBody>
                  <a:tcPr marL="68580" marR="68580" marT="0" marB="0" anchor="ctr"/>
                </a:tc>
                <a:tc>
                  <a:txBody>
                    <a:bodyPr vert="horz" wrap="square"/>
                    <a:lstStyle/>
                    <a:p>
                      <a:pPr algn="just">
                        <a:lnSpc>
                          <a:spcPct val="120000"/>
                        </a:lnSpc>
                        <a:spcAft>
                          <a:spcPct val="0"/>
                        </a:spcAft>
                      </a:pPr>
                      <a:r>
                        <a:rPr lang="zh-CN" sz="1600" kern="100">
                          <a:solidFill>
                            <a:schemeClr val="tx1"/>
                          </a:solidFill>
                          <a:effectLst/>
                          <a:latin typeface="微软雅黑" panose="020b0503020204020204" pitchFamily="34" charset="-122"/>
                          <a:ea typeface="微软雅黑" panose="020b0503020204020204" pitchFamily="34" charset="-122"/>
                        </a:rPr>
                        <a:t>①没有权威性；</a:t>
                      </a:r>
                    </a:p>
                    <a:p>
                      <a:pPr algn="just">
                        <a:lnSpc>
                          <a:spcPct val="120000"/>
                        </a:lnSpc>
                        <a:spcAft>
                          <a:spcPct val="0"/>
                        </a:spcAft>
                      </a:pPr>
                      <a:r>
                        <a:rPr lang="zh-CN" sz="1600" kern="100">
                          <a:solidFill>
                            <a:schemeClr val="tx1"/>
                          </a:solidFill>
                          <a:effectLst/>
                          <a:latin typeface="微软雅黑" panose="020b0503020204020204" pitchFamily="34" charset="-122"/>
                          <a:ea typeface="微软雅黑" panose="020b0503020204020204" pitchFamily="34" charset="-122"/>
                        </a:rPr>
                        <a:t>②选择范围小，难出高手；</a:t>
                      </a:r>
                    </a:p>
                    <a:p>
                      <a:pPr algn="just">
                        <a:lnSpc>
                          <a:spcPct val="120000"/>
                        </a:lnSpc>
                        <a:spcAft>
                          <a:spcPct val="0"/>
                        </a:spcAft>
                      </a:pPr>
                      <a:r>
                        <a:rPr lang="zh-CN" sz="1600" kern="100">
                          <a:solidFill>
                            <a:schemeClr val="tx1"/>
                          </a:solidFill>
                          <a:effectLst/>
                          <a:latin typeface="微软雅黑" panose="020b0503020204020204" pitchFamily="34" charset="-122"/>
                          <a:ea typeface="微软雅黑" panose="020b0503020204020204" pitchFamily="34" charset="-122"/>
                        </a:rPr>
                        <a:t>③近亲繁殖；</a:t>
                      </a:r>
                    </a:p>
                    <a:p>
                      <a:pPr algn="just">
                        <a:lnSpc>
                          <a:spcPct val="120000"/>
                        </a:lnSpc>
                        <a:spcAft>
                          <a:spcPct val="0"/>
                        </a:spcAft>
                      </a:pPr>
                      <a:r>
                        <a:rPr lang="zh-CN" sz="1600" kern="100">
                          <a:solidFill>
                            <a:schemeClr val="tx1"/>
                          </a:solidFill>
                          <a:effectLst/>
                          <a:latin typeface="微软雅黑" panose="020b0503020204020204" pitchFamily="34" charset="-122"/>
                          <a:ea typeface="微软雅黑" panose="020b0503020204020204" pitchFamily="34" charset="-122"/>
                        </a:rPr>
                        <a:t>④受训者热情不够。</a:t>
                      </a:r>
                    </a:p>
                  </a:txBody>
                  <a:tcPr marL="68580" marR="68580" marT="0" marB="0" anchor="ctr"/>
                </a:tc>
              </a:tr>
              <a:tr h="1401445">
                <a:tc>
                  <a:txBody>
                    <a:bodyPr vert="horz" wrap="square"/>
                    <a:lstStyle/>
                    <a:p>
                      <a:pPr algn="ctr">
                        <a:lnSpc>
                          <a:spcPct val="115000"/>
                        </a:lnSpc>
                        <a:spcAft>
                          <a:spcPct val="0"/>
                        </a:spcAft>
                      </a:pPr>
                      <a:r>
                        <a:rPr lang="zh-CN" sz="1800" kern="100">
                          <a:effectLst/>
                          <a:latin typeface="微软雅黑" panose="020b0503020204020204" pitchFamily="34" charset="-122"/>
                          <a:ea typeface="微软雅黑" panose="020b0503020204020204" pitchFamily="34" charset="-122"/>
                        </a:rPr>
                        <a:t>外部聘请</a:t>
                      </a:r>
                    </a:p>
                  </a:txBody>
                  <a:tcPr marL="68580" marR="68580" marT="0" marB="0" anchor="ctr"/>
                </a:tc>
                <a:tc>
                  <a:txBody>
                    <a:bodyPr vert="horz" wrap="square"/>
                    <a:lstStyle/>
                    <a:p>
                      <a:pPr algn="just">
                        <a:lnSpc>
                          <a:spcPct val="120000"/>
                        </a:lnSpc>
                        <a:spcAft>
                          <a:spcPct val="0"/>
                        </a:spcAft>
                      </a:pPr>
                      <a:r>
                        <a:rPr lang="zh-CN" sz="1600" kern="100">
                          <a:solidFill>
                            <a:schemeClr val="tx1"/>
                          </a:solidFill>
                          <a:effectLst/>
                          <a:latin typeface="微软雅黑" panose="020b0503020204020204" pitchFamily="34" charset="-122"/>
                          <a:ea typeface="微软雅黑" panose="020b0503020204020204" pitchFamily="34" charset="-122"/>
                        </a:rPr>
                        <a:t>①选择范围大，可获取到高质量的讲师资源；</a:t>
                      </a:r>
                    </a:p>
                    <a:p>
                      <a:pPr algn="just">
                        <a:lnSpc>
                          <a:spcPct val="120000"/>
                        </a:lnSpc>
                        <a:spcAft>
                          <a:spcPct val="0"/>
                        </a:spcAft>
                      </a:pPr>
                      <a:r>
                        <a:rPr lang="zh-CN" sz="1600" kern="100">
                          <a:solidFill>
                            <a:schemeClr val="tx1"/>
                          </a:solidFill>
                          <a:effectLst/>
                          <a:latin typeface="微软雅黑" panose="020b0503020204020204" pitchFamily="34" charset="-122"/>
                          <a:ea typeface="微软雅黑" panose="020b0503020204020204" pitchFamily="34" charset="-122"/>
                        </a:rPr>
                        <a:t>②可带来许多全新的理念；</a:t>
                      </a:r>
                    </a:p>
                    <a:p>
                      <a:pPr algn="just">
                        <a:lnSpc>
                          <a:spcPct val="120000"/>
                        </a:lnSpc>
                        <a:spcAft>
                          <a:spcPct val="0"/>
                        </a:spcAft>
                      </a:pPr>
                      <a:r>
                        <a:rPr lang="zh-CN" sz="1600" kern="100">
                          <a:solidFill>
                            <a:schemeClr val="tx1"/>
                          </a:solidFill>
                          <a:effectLst/>
                          <a:latin typeface="微软雅黑" panose="020b0503020204020204" pitchFamily="34" charset="-122"/>
                          <a:ea typeface="微软雅黑" panose="020b0503020204020204" pitchFamily="34" charset="-122"/>
                        </a:rPr>
                        <a:t>③对学员有较大的吸引力，获得良好的培训效果；</a:t>
                      </a:r>
                    </a:p>
                    <a:p>
                      <a:pPr algn="just">
                        <a:lnSpc>
                          <a:spcPct val="120000"/>
                        </a:lnSpc>
                        <a:spcAft>
                          <a:spcPct val="0"/>
                        </a:spcAft>
                      </a:pPr>
                      <a:r>
                        <a:rPr lang="zh-CN" sz="1600" kern="100">
                          <a:solidFill>
                            <a:schemeClr val="tx1"/>
                          </a:solidFill>
                          <a:effectLst/>
                          <a:latin typeface="微软雅黑" panose="020b0503020204020204" pitchFamily="34" charset="-122"/>
                          <a:ea typeface="微软雅黑" panose="020b0503020204020204" pitchFamily="34" charset="-122"/>
                        </a:rPr>
                        <a:t>④可提高培训档次，引起企业各方面的重视。</a:t>
                      </a:r>
                    </a:p>
                  </a:txBody>
                  <a:tcPr marL="68580" marR="68580" marT="0" marB="0" anchor="ctr"/>
                </a:tc>
                <a:tc>
                  <a:txBody>
                    <a:bodyPr vert="horz" wrap="square"/>
                    <a:lstStyle/>
                    <a:p>
                      <a:pPr algn="just">
                        <a:lnSpc>
                          <a:spcPct val="120000"/>
                        </a:lnSpc>
                        <a:spcAft>
                          <a:spcPct val="0"/>
                        </a:spcAft>
                      </a:pPr>
                      <a:r>
                        <a:rPr lang="zh-CN" sz="1600" kern="100">
                          <a:solidFill>
                            <a:schemeClr val="tx1"/>
                          </a:solidFill>
                          <a:effectLst/>
                          <a:latin typeface="微软雅黑" panose="020b0503020204020204" pitchFamily="34" charset="-122"/>
                          <a:ea typeface="微软雅黑" panose="020b0503020204020204" pitchFamily="34" charset="-122"/>
                        </a:rPr>
                        <a:t>①缺乏了解，培训风险大；</a:t>
                      </a:r>
                    </a:p>
                    <a:p>
                      <a:pPr algn="just">
                        <a:lnSpc>
                          <a:spcPct val="120000"/>
                        </a:lnSpc>
                        <a:spcAft>
                          <a:spcPct val="0"/>
                        </a:spcAft>
                      </a:pPr>
                      <a:r>
                        <a:rPr lang="zh-CN" sz="1600" kern="100">
                          <a:solidFill>
                            <a:schemeClr val="tx1"/>
                          </a:solidFill>
                          <a:effectLst/>
                          <a:latin typeface="微软雅黑" panose="020b0503020204020204" pitchFamily="34" charset="-122"/>
                          <a:ea typeface="微软雅黑" panose="020b0503020204020204" pitchFamily="34" charset="-122"/>
                        </a:rPr>
                        <a:t>②培训缺乏针对性，适用性低；</a:t>
                      </a:r>
                    </a:p>
                    <a:p>
                      <a:pPr algn="just">
                        <a:lnSpc>
                          <a:spcPct val="120000"/>
                        </a:lnSpc>
                        <a:spcAft>
                          <a:spcPct val="0"/>
                        </a:spcAft>
                      </a:pPr>
                      <a:r>
                        <a:rPr lang="zh-CN" sz="1600" kern="100">
                          <a:solidFill>
                            <a:schemeClr val="tx1"/>
                          </a:solidFill>
                          <a:effectLst/>
                          <a:latin typeface="微软雅黑" panose="020b0503020204020204" pitchFamily="34" charset="-122"/>
                          <a:ea typeface="微软雅黑" panose="020b0503020204020204" pitchFamily="34" charset="-122"/>
                        </a:rPr>
                        <a:t>③难以形成系统；</a:t>
                      </a:r>
                    </a:p>
                    <a:p>
                      <a:pPr algn="just">
                        <a:lnSpc>
                          <a:spcPct val="120000"/>
                        </a:lnSpc>
                        <a:spcAft>
                          <a:spcPct val="0"/>
                        </a:spcAft>
                      </a:pPr>
                      <a:r>
                        <a:rPr lang="zh-CN" sz="1600" kern="100">
                          <a:solidFill>
                            <a:schemeClr val="tx1"/>
                          </a:solidFill>
                          <a:effectLst/>
                          <a:latin typeface="微软雅黑" panose="020b0503020204020204" pitchFamily="34" charset="-122"/>
                          <a:ea typeface="微软雅黑" panose="020b0503020204020204" pitchFamily="34" charset="-122"/>
                        </a:rPr>
                        <a:t>④成本高。</a:t>
                      </a:r>
                    </a:p>
                  </a:txBody>
                  <a:tcPr marL="68580" marR="68580" marT="0" marB="0" anchor="ctr"/>
                </a:tc>
              </a:tr>
            </a:tbl>
          </a:graphicData>
        </a:graphic>
      </p:graphicFrame>
    </p:spTree>
  </p:cSld>
  <p:clrMapOvr>
    <a:masterClrMapping/>
  </p:clrMapOvr>
  <mc:AlternateContent>
    <mc:Choice xmlns:p14="http://schemas.microsoft.com/office/powerpoint/2010/main" Requires="p14">
      <p:transition advTm="0">
        <p14:pan dir="u"/>
      </p:transition>
    </mc:Choice>
    <mc:Fallback>
      <p:transition advTm="0">
        <p:fade/>
      </p:transition>
    </mc:Fallback>
  </mc:AlternateConten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1" name="图片 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17305" y="2803864"/>
            <a:ext cx="4718124" cy="3145416"/>
          </a:xfrm>
          <a:prstGeom prst="rect">
            <a:avLst/>
          </a:prstGeom>
          <a:noFill/>
          <a:ln w="28575">
            <a:solidFill>
              <a:schemeClr val="bg1"/>
            </a:solidFill>
          </a:ln>
          <a:effectLst>
            <a:outerShdw blurRad="63500" algn="ctr" rotWithShape="0">
              <a:prstClr val="black">
                <a:alpha val="40000"/>
              </a:prstClr>
            </a:outerShdw>
          </a:effectLst>
        </p:spPr>
      </p:pic>
      <p:sp>
        <p:nvSpPr>
          <p:cNvPr id="3" name="TextBox 8"/>
          <p:cNvSpPr txBox="1"/>
          <p:nvPr/>
        </p:nvSpPr>
        <p:spPr>
          <a:xfrm>
            <a:off x="838122" y="476676"/>
            <a:ext cx="4969846"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rgbClr val="5F5E5C"/>
                </a:solidFill>
                <a:latin typeface="华康俪金黑W8(P)" pitchFamily="34" charset="-122"/>
                <a:ea typeface="华康俪金黑W8(P)" pitchFamily="34" charset="-122"/>
              </a:rPr>
              <a:t>第四节</a:t>
            </a:r>
            <a:r>
              <a:rPr lang="en-US" altLang="zh-CN" sz="2400">
                <a:solidFill>
                  <a:srgbClr val="5F5E5C"/>
                </a:solidFill>
                <a:latin typeface="华康俪金黑W8(P)" pitchFamily="34" charset="-122"/>
                <a:ea typeface="华康俪金黑W8(P)" pitchFamily="34" charset="-122"/>
              </a:rPr>
              <a:t>  </a:t>
            </a:r>
            <a:r>
              <a:rPr lang="zh-CN" altLang="en-US" sz="2400">
                <a:solidFill>
                  <a:srgbClr val="5F5E5C"/>
                </a:solidFill>
                <a:latin typeface="华康俪金黑W8(P)" pitchFamily="34" charset="-122"/>
                <a:ea typeface="华康俪金黑W8(P)" pitchFamily="34" charset="-122"/>
              </a:rPr>
              <a:t>培训啥（需求）</a:t>
            </a:r>
          </a:p>
        </p:txBody>
      </p:sp>
      <p:sp>
        <p:nvSpPr>
          <p:cNvPr id="7" name="TextBox 6"/>
          <p:cNvSpPr txBox="1"/>
          <p:nvPr/>
        </p:nvSpPr>
        <p:spPr>
          <a:xfrm>
            <a:off x="838122" y="1392275"/>
            <a:ext cx="9663830" cy="1172629"/>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600">
                <a:solidFill>
                  <a:schemeClr val="tx1"/>
                </a:solidFill>
                <a:latin typeface="微软雅黑" panose="020b0503020204020204" pitchFamily="34" charset="-122"/>
                <a:ea typeface="微软雅黑" panose="020b0503020204020204" pitchFamily="34" charset="-122"/>
              </a:rPr>
              <a:t>许多企业在开展培训时，不知该培训什么，因此，常常是</a:t>
            </a:r>
            <a:r>
              <a:rPr lang="zh-CN" altLang="en-US" b="1">
                <a:solidFill>
                  <a:srgbClr val="FF0000"/>
                </a:solidFill>
                <a:latin typeface="微软雅黑" panose="020b0503020204020204" pitchFamily="34" charset="-122"/>
                <a:ea typeface="微软雅黑" panose="020b0503020204020204" pitchFamily="34" charset="-122"/>
              </a:rPr>
              <a:t>流行什么培训什么，抓住什么培训什么</a:t>
            </a:r>
            <a:r>
              <a:rPr lang="zh-CN" altLang="en-US" sz="1600">
                <a:solidFill>
                  <a:schemeClr val="tx1"/>
                </a:solidFill>
                <a:latin typeface="微软雅黑" panose="020b0503020204020204" pitchFamily="34" charset="-122"/>
                <a:ea typeface="微软雅黑" panose="020b0503020204020204" pitchFamily="34" charset="-122"/>
              </a:rPr>
              <a:t>。培训没有建立在需求分析的基础上，浪费了很多的资源，做了许多无用功。</a:t>
            </a:r>
            <a:r>
              <a:rPr lang="zh-CN" altLang="en-US" b="1">
                <a:solidFill>
                  <a:srgbClr val="FF9300"/>
                </a:solidFill>
                <a:latin typeface="微软雅黑" panose="020b0503020204020204" pitchFamily="34" charset="-122"/>
                <a:ea typeface="微软雅黑" panose="020b0503020204020204" pitchFamily="34" charset="-122"/>
              </a:rPr>
              <a:t>只有挖掘到真正的需求，才能对症下药，设计出具有针对性的培训课程，以达到最佳的培训效果</a:t>
            </a:r>
            <a:r>
              <a:rPr lang="zh-CN" altLang="en-US" sz="1600">
                <a:solidFill>
                  <a:srgbClr val="FF9300"/>
                </a:solidFill>
                <a:latin typeface="微软雅黑" panose="020b0503020204020204" pitchFamily="34" charset="-122"/>
                <a:ea typeface="微软雅黑" panose="020b0503020204020204" pitchFamily="34" charset="-122"/>
              </a:rPr>
              <a:t>。</a:t>
            </a:r>
            <a:endParaRPr lang="zh-CN" altLang="zh-CN" sz="1600">
              <a:solidFill>
                <a:srgbClr val="FF9300"/>
              </a:solidFill>
              <a:latin typeface="微软雅黑" panose="020b0503020204020204" pitchFamily="34" charset="-122"/>
              <a:ea typeface="微软雅黑" panose="020b0503020204020204" pitchFamily="34" charset="-122"/>
            </a:endParaRPr>
          </a:p>
        </p:txBody>
      </p:sp>
      <p:sp>
        <p:nvSpPr>
          <p:cNvPr id="6" name="TextBox 6"/>
          <p:cNvSpPr txBox="1"/>
          <p:nvPr/>
        </p:nvSpPr>
        <p:spPr>
          <a:xfrm>
            <a:off x="525107" y="3798192"/>
            <a:ext cx="4320480" cy="452432"/>
          </a:xfrm>
          <a:prstGeom prst="rect">
            <a:avLst/>
          </a:prstGeom>
          <a:solidFill>
            <a:srgbClr val="FF9300"/>
          </a:solidFill>
          <a:ln>
            <a:solidFill>
              <a:srgbClr val="FF9300"/>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en-US" altLang="zh-CN">
                <a:solidFill>
                  <a:schemeClr val="bg1"/>
                </a:solidFill>
                <a:latin typeface="华康俪金黑W8(P)" pitchFamily="34" charset="-122"/>
                <a:ea typeface="华康俪金黑W8(P)" pitchFamily="34" charset="-122"/>
              </a:rPr>
              <a:t>1</a:t>
            </a:r>
            <a:r>
              <a:rPr lang="zh-CN" altLang="en-US">
                <a:solidFill>
                  <a:schemeClr val="bg1"/>
                </a:solidFill>
                <a:latin typeface="华康俪金黑W8(P)" pitchFamily="34" charset="-122"/>
                <a:ea typeface="华康俪金黑W8(P)" pitchFamily="34" charset="-122"/>
              </a:rPr>
              <a:t>、培训需求分析的作用是：</a:t>
            </a:r>
            <a:endParaRPr lang="zh-CN" altLang="zh-CN">
              <a:solidFill>
                <a:schemeClr val="bg1"/>
              </a:solidFill>
              <a:latin typeface="华康俪金黑W8(P)" pitchFamily="34" charset="-122"/>
              <a:ea typeface="华康俪金黑W8(P)" pitchFamily="34" charset="-122"/>
            </a:endParaRPr>
          </a:p>
        </p:txBody>
      </p:sp>
      <p:sp>
        <p:nvSpPr>
          <p:cNvPr id="8" name="TextBox 6"/>
          <p:cNvSpPr txBox="1"/>
          <p:nvPr/>
        </p:nvSpPr>
        <p:spPr>
          <a:xfrm>
            <a:off x="551384" y="4310374"/>
            <a:ext cx="4320480" cy="164528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lnSpc>
                <a:spcPct val="130000"/>
              </a:lnSpc>
              <a:spcAft>
                <a:spcPts val="300"/>
              </a:spcAft>
              <a:buFont typeface="+mj-ea"/>
              <a:buAutoNum type="circleNumDbPlain"/>
            </a:pPr>
            <a:r>
              <a:rPr lang="zh-CN" altLang="en-US" b="1">
                <a:solidFill>
                  <a:schemeClr val="tx1"/>
                </a:solidFill>
                <a:latin typeface="微软雅黑" panose="020b0503020204020204" pitchFamily="34" charset="-122"/>
                <a:ea typeface="微软雅黑" panose="020b0503020204020204" pitchFamily="34" charset="-122"/>
              </a:rPr>
              <a:t>有利于找出差距，确立培训目标；</a:t>
            </a:r>
          </a:p>
          <a:p>
            <a:pPr marL="342900" indent="-342900">
              <a:lnSpc>
                <a:spcPct val="130000"/>
              </a:lnSpc>
              <a:spcAft>
                <a:spcPts val="300"/>
              </a:spcAft>
              <a:buFont typeface="+mj-ea"/>
              <a:buAutoNum type="circleNumDbPlain"/>
            </a:pPr>
            <a:r>
              <a:rPr lang="zh-CN" altLang="en-US" b="1">
                <a:solidFill>
                  <a:schemeClr val="tx1"/>
                </a:solidFill>
                <a:latin typeface="微软雅黑" panose="020b0503020204020204" pitchFamily="34" charset="-122"/>
                <a:ea typeface="微软雅黑" panose="020b0503020204020204" pitchFamily="34" charset="-122"/>
              </a:rPr>
              <a:t>有利于进行前瞻性的预测分析；</a:t>
            </a:r>
          </a:p>
          <a:p>
            <a:pPr marL="342900" indent="-342900">
              <a:lnSpc>
                <a:spcPct val="130000"/>
              </a:lnSpc>
              <a:spcAft>
                <a:spcPts val="300"/>
              </a:spcAft>
              <a:buFont typeface="+mj-ea"/>
              <a:buAutoNum type="circleNumDbPlain"/>
            </a:pPr>
            <a:r>
              <a:rPr lang="zh-CN" altLang="en-US" b="1">
                <a:solidFill>
                  <a:schemeClr val="tx1"/>
                </a:solidFill>
                <a:latin typeface="微软雅黑" panose="020b0503020204020204" pitchFamily="34" charset="-122"/>
                <a:ea typeface="微软雅黑" panose="020b0503020204020204" pitchFamily="34" charset="-122"/>
              </a:rPr>
              <a:t>有利于进行培训成本的预算；</a:t>
            </a:r>
          </a:p>
          <a:p>
            <a:pPr marL="342900" indent="-342900">
              <a:lnSpc>
                <a:spcPct val="130000"/>
              </a:lnSpc>
              <a:spcAft>
                <a:spcPts val="300"/>
              </a:spcAft>
              <a:buFont typeface="+mj-ea"/>
              <a:buAutoNum type="circleNumDbPlain"/>
            </a:pPr>
            <a:r>
              <a:rPr lang="zh-CN" altLang="en-US" b="1">
                <a:solidFill>
                  <a:schemeClr val="tx1"/>
                </a:solidFill>
                <a:latin typeface="微软雅黑" panose="020b0503020204020204" pitchFamily="34" charset="-122"/>
                <a:ea typeface="微软雅黑" panose="020b0503020204020204" pitchFamily="34" charset="-122"/>
              </a:rPr>
              <a:t>有利于促进企业各方达成共识。</a:t>
            </a:r>
          </a:p>
        </p:txBody>
      </p:sp>
    </p:spTree>
  </p:cSld>
  <p:clrMapOvr>
    <a:masterClrMapping/>
  </p:clrMapOvr>
  <mc:AlternateContent>
    <mc:Choice xmlns:p14="http://schemas.microsoft.com/office/powerpoint/2010/main" Requires="p14">
      <p:transition advTm="0">
        <p14:pan dir="u"/>
      </p:transition>
    </mc:Choice>
    <mc:Fallback>
      <p:transition advTm="0">
        <p:fade/>
      </p:transition>
    </mc:Fallback>
  </mc:AlternateConten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TextBox 8"/>
          <p:cNvSpPr txBox="1"/>
          <p:nvPr/>
        </p:nvSpPr>
        <p:spPr>
          <a:xfrm>
            <a:off x="839416" y="476676"/>
            <a:ext cx="4969846"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rgbClr val="5F5E5C"/>
                </a:solidFill>
                <a:latin typeface="华康俪金黑W8(P)" pitchFamily="34" charset="-122"/>
                <a:ea typeface="华康俪金黑W8(P)" pitchFamily="34" charset="-122"/>
              </a:rPr>
              <a:t>第四节</a:t>
            </a:r>
            <a:r>
              <a:rPr lang="en-US" altLang="zh-CN" sz="2400">
                <a:solidFill>
                  <a:srgbClr val="5F5E5C"/>
                </a:solidFill>
                <a:latin typeface="华康俪金黑W8(P)" pitchFamily="34" charset="-122"/>
                <a:ea typeface="华康俪金黑W8(P)" pitchFamily="34" charset="-122"/>
              </a:rPr>
              <a:t>  </a:t>
            </a:r>
            <a:r>
              <a:rPr lang="zh-CN" altLang="en-US" sz="2400">
                <a:solidFill>
                  <a:srgbClr val="5F5E5C"/>
                </a:solidFill>
                <a:latin typeface="华康俪金黑W8(P)" pitchFamily="34" charset="-122"/>
                <a:ea typeface="华康俪金黑W8(P)" pitchFamily="34" charset="-122"/>
              </a:rPr>
              <a:t>培训啥（需求）</a:t>
            </a:r>
          </a:p>
        </p:txBody>
      </p:sp>
      <p:sp>
        <p:nvSpPr>
          <p:cNvPr id="7" name="TextBox 6"/>
          <p:cNvSpPr txBox="1"/>
          <p:nvPr/>
        </p:nvSpPr>
        <p:spPr>
          <a:xfrm>
            <a:off x="1472730" y="1575526"/>
            <a:ext cx="9735838" cy="73250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en-US" altLang="zh-CN" sz="1600">
                <a:solidFill>
                  <a:schemeClr val="tx1"/>
                </a:solidFill>
                <a:latin typeface="微软雅黑" panose="020b0503020204020204" pitchFamily="34" charset="-122"/>
                <a:ea typeface="微软雅黑" panose="020b0503020204020204" pitchFamily="34" charset="-122"/>
              </a:rPr>
              <a:t>1961</a:t>
            </a:r>
            <a:r>
              <a:rPr lang="zh-CN" altLang="en-US" sz="1600">
                <a:solidFill>
                  <a:schemeClr val="tx1"/>
                </a:solidFill>
                <a:latin typeface="微软雅黑" panose="020b0503020204020204" pitchFamily="34" charset="-122"/>
                <a:ea typeface="微软雅黑" panose="020b0503020204020204" pitchFamily="34" charset="-122"/>
              </a:rPr>
              <a:t>年，麦格希</a:t>
            </a:r>
            <a:r>
              <a:rPr lang="en-US" altLang="zh-CN" sz="1600">
                <a:solidFill>
                  <a:schemeClr val="tx1"/>
                </a:solidFill>
                <a:latin typeface="微软雅黑" panose="020b0503020204020204" pitchFamily="34" charset="-122"/>
                <a:ea typeface="微软雅黑" panose="020b0503020204020204" pitchFamily="34" charset="-122"/>
              </a:rPr>
              <a:t>(W.Mcgehee)</a:t>
            </a:r>
            <a:r>
              <a:rPr lang="zh-CN" altLang="en-US" sz="1600">
                <a:solidFill>
                  <a:schemeClr val="tx1"/>
                </a:solidFill>
                <a:latin typeface="微软雅黑" panose="020b0503020204020204" pitchFamily="34" charset="-122"/>
                <a:ea typeface="微软雅黑" panose="020b0503020204020204" pitchFamily="34" charset="-122"/>
              </a:rPr>
              <a:t>和赛耶</a:t>
            </a:r>
            <a:r>
              <a:rPr lang="en-US" altLang="zh-CN" sz="1600">
                <a:solidFill>
                  <a:schemeClr val="tx1"/>
                </a:solidFill>
                <a:latin typeface="微软雅黑" panose="020b0503020204020204" pitchFamily="34" charset="-122"/>
                <a:ea typeface="微软雅黑" panose="020b0503020204020204" pitchFamily="34" charset="-122"/>
              </a:rPr>
              <a:t>(P.W. Thayer)</a:t>
            </a:r>
            <a:r>
              <a:rPr lang="zh-CN" altLang="en-US" sz="1600">
                <a:solidFill>
                  <a:schemeClr val="tx1"/>
                </a:solidFill>
                <a:latin typeface="微软雅黑" panose="020b0503020204020204" pitchFamily="34" charset="-122"/>
                <a:ea typeface="微软雅黑" panose="020b0503020204020204" pitchFamily="34" charset="-122"/>
              </a:rPr>
              <a:t>出版了他们合著的</a:t>
            </a:r>
            <a:r>
              <a:rPr lang="en-US" altLang="zh-CN" sz="1600">
                <a:solidFill>
                  <a:schemeClr val="tx1"/>
                </a:solidFill>
                <a:latin typeface="微软雅黑" panose="020b0503020204020204" pitchFamily="34" charset="-122"/>
                <a:ea typeface="微软雅黑" panose="020b0503020204020204" pitchFamily="34" charset="-122"/>
              </a:rPr>
              <a:t>《</a:t>
            </a:r>
            <a:r>
              <a:rPr lang="zh-CN" altLang="en-US" sz="1600">
                <a:solidFill>
                  <a:schemeClr val="tx1"/>
                </a:solidFill>
                <a:latin typeface="微软雅黑" panose="020b0503020204020204" pitchFamily="34" charset="-122"/>
                <a:ea typeface="微软雅黑" panose="020b0503020204020204" pitchFamily="34" charset="-122"/>
              </a:rPr>
              <a:t>企业与工业中的培训</a:t>
            </a:r>
            <a:r>
              <a:rPr lang="en-US" altLang="zh-CN" sz="1600">
                <a:solidFill>
                  <a:schemeClr val="tx1"/>
                </a:solidFill>
                <a:latin typeface="微软雅黑" panose="020b0503020204020204" pitchFamily="34" charset="-122"/>
                <a:ea typeface="微软雅黑" panose="020b0503020204020204" pitchFamily="34" charset="-122"/>
              </a:rPr>
              <a:t>》)</a:t>
            </a:r>
            <a:r>
              <a:rPr lang="zh-CN" altLang="en-US" sz="1600">
                <a:solidFill>
                  <a:schemeClr val="tx1"/>
                </a:solidFill>
                <a:latin typeface="微软雅黑" panose="020b0503020204020204" pitchFamily="34" charset="-122"/>
                <a:ea typeface="微软雅黑" panose="020b0503020204020204" pitchFamily="34" charset="-122"/>
              </a:rPr>
              <a:t>一书，提出了三种分析法，至今仍是指导培训工作的主要方法。</a:t>
            </a:r>
          </a:p>
        </p:txBody>
      </p:sp>
      <p:sp>
        <p:nvSpPr>
          <p:cNvPr id="9" name="矩形 8"/>
          <p:cNvSpPr/>
          <p:nvPr/>
        </p:nvSpPr>
        <p:spPr>
          <a:xfrm>
            <a:off x="1631504" y="1032352"/>
            <a:ext cx="9289032" cy="452432"/>
          </a:xfrm>
          <a:prstGeom prst="rect">
            <a:avLst/>
          </a:prstGeom>
          <a:solidFill>
            <a:srgbClr val="FF9300">
              <a:alpha val="81961"/>
            </a:srgbClr>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0" name="TextBox 6"/>
          <p:cNvSpPr txBox="1"/>
          <p:nvPr/>
        </p:nvSpPr>
        <p:spPr>
          <a:xfrm>
            <a:off x="1631504" y="1032352"/>
            <a:ext cx="4320480" cy="452432"/>
          </a:xfrm>
          <a:prstGeom prst="rect">
            <a:avLst/>
          </a:prstGeom>
          <a:noFill/>
          <a:ln>
            <a:no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en-US" altLang="zh-CN">
                <a:solidFill>
                  <a:schemeClr val="bg1"/>
                </a:solidFill>
                <a:latin typeface="华康俪金黑W8(P)" pitchFamily="34" charset="-122"/>
                <a:ea typeface="华康俪金黑W8(P)" pitchFamily="34" charset="-122"/>
              </a:rPr>
              <a:t>2</a:t>
            </a:r>
            <a:r>
              <a:rPr lang="zh-CN" altLang="en-US">
                <a:solidFill>
                  <a:schemeClr val="bg1"/>
                </a:solidFill>
                <a:latin typeface="华康俪金黑W8(P)" pitchFamily="34" charset="-122"/>
                <a:ea typeface="华康俪金黑W8(P)" pitchFamily="34" charset="-122"/>
              </a:rPr>
              <a:t>、培训需求的分析方法：</a:t>
            </a:r>
            <a:endParaRPr lang="zh-CN" altLang="zh-CN">
              <a:solidFill>
                <a:schemeClr val="bg1"/>
              </a:solidFill>
              <a:latin typeface="华康俪金黑W8(P)" pitchFamily="34" charset="-122"/>
              <a:ea typeface="华康俪金黑W8(P)" pitchFamily="34" charset="-122"/>
            </a:endParaRPr>
          </a:p>
        </p:txBody>
      </p:sp>
      <p:grpSp>
        <p:nvGrpSpPr>
          <p:cNvPr id="4" name="组合 3"/>
          <p:cNvGrpSpPr/>
          <p:nvPr/>
        </p:nvGrpSpPr>
        <p:grpSpPr>
          <a:xfrm>
            <a:off x="2207389" y="2595308"/>
            <a:ext cx="1800558" cy="1530894"/>
            <a:chOff x="2354759" y="2595308"/>
            <a:chExt cx="1800558" cy="1530894"/>
          </a:xfrm>
          <a:solidFill>
            <a:srgbClr val="FF9300"/>
          </a:solidFill>
        </p:grpSpPr>
        <p:sp>
          <p:nvSpPr>
            <p:cNvPr id="8" name="立方体 7"/>
            <p:cNvSpPr/>
            <p:nvPr/>
          </p:nvSpPr>
          <p:spPr>
            <a:xfrm>
              <a:off x="2354759" y="2595308"/>
              <a:ext cx="1800558" cy="1530894"/>
            </a:xfrm>
            <a:prstGeom prst="cube">
              <a:avLst/>
            </a:prstGeom>
            <a:grpFill/>
            <a:ln>
              <a:solidFill>
                <a:srgbClr val="FF9300"/>
              </a:solidFill>
            </a:ln>
            <a:effectLst>
              <a:reflection stA="76000" endPos="14000" dist="25400" dir="5400000" sy="-100000" algn="bl" rotWithShape="0"/>
            </a:effec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矩形 12"/>
            <p:cNvSpPr/>
            <p:nvPr/>
          </p:nvSpPr>
          <p:spPr>
            <a:xfrm>
              <a:off x="2498775" y="3068960"/>
              <a:ext cx="1114387" cy="954107"/>
            </a:xfrm>
            <a:prstGeom prst="rect">
              <a:avLst/>
            </a:prstGeom>
            <a:grpFill/>
            <a:ln>
              <a:solidFill>
                <a:srgbClr val="FF9300"/>
              </a:solid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a:solidFill>
                    <a:schemeClr val="bg1"/>
                  </a:solidFill>
                  <a:latin typeface="华康俪金黑W8(P)" pitchFamily="34" charset="-122"/>
                  <a:ea typeface="华康俪金黑W8(P)" pitchFamily="34" charset="-122"/>
                </a:rPr>
                <a:t>组织分析</a:t>
              </a:r>
              <a:endParaRPr lang="en-US" altLang="zh-CN" sz="2800">
                <a:solidFill>
                  <a:schemeClr val="bg1"/>
                </a:solidFill>
                <a:latin typeface="华康俪金黑W8(P)" pitchFamily="34" charset="-122"/>
                <a:ea typeface="华康俪金黑W8(P)" pitchFamily="34" charset="-122"/>
              </a:endParaRPr>
            </a:p>
          </p:txBody>
        </p:sp>
      </p:grpSp>
      <p:grpSp>
        <p:nvGrpSpPr>
          <p:cNvPr id="2" name="组合 1"/>
          <p:cNvGrpSpPr/>
          <p:nvPr/>
        </p:nvGrpSpPr>
        <p:grpSpPr>
          <a:xfrm>
            <a:off x="8688288" y="2595939"/>
            <a:ext cx="1799082" cy="1529639"/>
            <a:chOff x="6316317" y="2595936"/>
            <a:chExt cx="1799082" cy="1529639"/>
          </a:xfrm>
        </p:grpSpPr>
        <p:sp>
          <p:nvSpPr>
            <p:cNvPr id="12" name="立方体 11"/>
            <p:cNvSpPr/>
            <p:nvPr/>
          </p:nvSpPr>
          <p:spPr>
            <a:xfrm>
              <a:off x="6316317" y="2595936"/>
              <a:ext cx="1799082" cy="1529639"/>
            </a:xfrm>
            <a:prstGeom prst="cube">
              <a:avLst/>
            </a:prstGeom>
            <a:solidFill>
              <a:srgbClr val="F05425"/>
            </a:solidFill>
            <a:ln>
              <a:noFill/>
            </a:ln>
            <a:effectLst>
              <a:reflection stA="76000" endPos="14000" dist="254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5" name="矩形 14"/>
            <p:cNvSpPr/>
            <p:nvPr/>
          </p:nvSpPr>
          <p:spPr>
            <a:xfrm>
              <a:off x="6485137" y="3068959"/>
              <a:ext cx="1114387" cy="95410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a:solidFill>
                    <a:schemeClr val="bg1"/>
                  </a:solidFill>
                  <a:latin typeface="华康俪金黑W8(P)" pitchFamily="34" charset="-122"/>
                  <a:ea typeface="华康俪金黑W8(P)" pitchFamily="34" charset="-122"/>
                </a:rPr>
                <a:t>人员</a:t>
              </a:r>
              <a:endParaRPr lang="en-US" altLang="zh-CN" sz="2800">
                <a:solidFill>
                  <a:schemeClr val="bg1"/>
                </a:solidFill>
                <a:latin typeface="华康俪金黑W8(P)" pitchFamily="34" charset="-122"/>
                <a:ea typeface="华康俪金黑W8(P)" pitchFamily="34" charset="-122"/>
              </a:endParaRPr>
            </a:p>
            <a:p>
              <a:pPr algn="ctr"/>
              <a:r>
                <a:rPr lang="zh-CN" altLang="en-US" sz="2800">
                  <a:solidFill>
                    <a:schemeClr val="bg1"/>
                  </a:solidFill>
                  <a:latin typeface="华康俪金黑W8(P)" pitchFamily="34" charset="-122"/>
                  <a:ea typeface="华康俪金黑W8(P)" pitchFamily="34" charset="-122"/>
                </a:rPr>
                <a:t>分析</a:t>
              </a:r>
              <a:endParaRPr lang="en-US" altLang="zh-CN" sz="2800">
                <a:solidFill>
                  <a:schemeClr val="bg1"/>
                </a:solidFill>
                <a:latin typeface="华康俪金黑W8(P)" pitchFamily="34" charset="-122"/>
                <a:ea typeface="华康俪金黑W8(P)" pitchFamily="34" charset="-122"/>
              </a:endParaRPr>
            </a:p>
          </p:txBody>
        </p:sp>
      </p:grpSp>
      <p:sp>
        <p:nvSpPr>
          <p:cNvPr id="16" name="TextBox 6"/>
          <p:cNvSpPr txBox="1"/>
          <p:nvPr/>
        </p:nvSpPr>
        <p:spPr>
          <a:xfrm>
            <a:off x="1631504" y="4365107"/>
            <a:ext cx="2952328" cy="1372683"/>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ts val="600"/>
              </a:spcAft>
            </a:pPr>
            <a:r>
              <a:rPr lang="zh-CN" altLang="en-US" sz="1600">
                <a:solidFill>
                  <a:schemeClr val="tx1"/>
                </a:solidFill>
                <a:latin typeface="微软雅黑" panose="020b0503020204020204" pitchFamily="34" charset="-122"/>
                <a:ea typeface="微软雅黑" panose="020b0503020204020204" pitchFamily="34" charset="-122"/>
              </a:rPr>
              <a:t>从整个组织层面的需求来分析，如组织目标需求、组织效率与质量期望、人事接续计划、市场竞争需求与核心能力培养等。</a:t>
            </a:r>
          </a:p>
        </p:txBody>
      </p:sp>
      <p:cxnSp>
        <p:nvCxnSpPr>
          <p:cNvPr id="20" name="直接连接符 19"/>
          <p:cNvCxnSpPr/>
          <p:nvPr/>
        </p:nvCxnSpPr>
        <p:spPr>
          <a:xfrm>
            <a:off x="3863755" y="3356992"/>
            <a:ext cx="1584087" cy="0"/>
          </a:xfrm>
          <a:prstGeom prst="line">
            <a:avLst/>
          </a:prstGeom>
          <a:ln w="28575">
            <a:solidFill>
              <a:srgbClr val="FF9300"/>
            </a:solidFill>
          </a:ln>
        </p:spPr>
        <p:style>
          <a:lnRef idx="1">
            <a:schemeClr val="accent1"/>
          </a:lnRef>
          <a:fillRef idx="0">
            <a:schemeClr val="accent1"/>
          </a:fillRef>
          <a:effectRef idx="0">
            <a:schemeClr val="accent1"/>
          </a:effectRef>
          <a:fontRef idx="minor">
            <a:schemeClr val="tx1"/>
          </a:fontRef>
        </p:style>
      </p:cxnSp>
      <p:grpSp>
        <p:nvGrpSpPr>
          <p:cNvPr id="5" name="组合 4"/>
          <p:cNvGrpSpPr/>
          <p:nvPr/>
        </p:nvGrpSpPr>
        <p:grpSpPr>
          <a:xfrm>
            <a:off x="5447842" y="2595308"/>
            <a:ext cx="1800557" cy="1530894"/>
            <a:chOff x="4335538" y="2595308"/>
            <a:chExt cx="1800557" cy="1530894"/>
          </a:xfrm>
        </p:grpSpPr>
        <p:sp>
          <p:nvSpPr>
            <p:cNvPr id="11" name="立方体 10"/>
            <p:cNvSpPr/>
            <p:nvPr/>
          </p:nvSpPr>
          <p:spPr>
            <a:xfrm>
              <a:off x="4335538" y="2595308"/>
              <a:ext cx="1800557" cy="1530894"/>
            </a:xfrm>
            <a:prstGeom prst="cube">
              <a:avLst/>
            </a:prstGeom>
            <a:solidFill>
              <a:srgbClr val="7BC143"/>
            </a:solidFill>
            <a:ln>
              <a:noFill/>
            </a:ln>
            <a:effectLst>
              <a:reflection stA="76000" endPos="14000" dist="25400" dir="5400000" sy="-100000" algn="bl" rotWithShape="0"/>
            </a:effectLst>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矩形 13"/>
            <p:cNvSpPr/>
            <p:nvPr/>
          </p:nvSpPr>
          <p:spPr>
            <a:xfrm>
              <a:off x="4491956" y="3068960"/>
              <a:ext cx="1114387" cy="95410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a:solidFill>
                    <a:schemeClr val="bg1"/>
                  </a:solidFill>
                  <a:latin typeface="华康俪金黑W8(P)" pitchFamily="34" charset="-122"/>
                  <a:ea typeface="华康俪金黑W8(P)" pitchFamily="34" charset="-122"/>
                </a:rPr>
                <a:t>工作分析</a:t>
              </a:r>
              <a:endParaRPr lang="en-US" altLang="zh-CN" sz="2800">
                <a:solidFill>
                  <a:schemeClr val="bg1"/>
                </a:solidFill>
                <a:latin typeface="华康俪金黑W8(P)" pitchFamily="34" charset="-122"/>
                <a:ea typeface="华康俪金黑W8(P)" pitchFamily="34" charset="-122"/>
              </a:endParaRPr>
            </a:p>
          </p:txBody>
        </p:sp>
      </p:grpSp>
      <p:cxnSp>
        <p:nvCxnSpPr>
          <p:cNvPr id="22" name="直接连接符 21"/>
          <p:cNvCxnSpPr/>
          <p:nvPr/>
        </p:nvCxnSpPr>
        <p:spPr>
          <a:xfrm>
            <a:off x="7104204" y="3356992"/>
            <a:ext cx="1584087" cy="0"/>
          </a:xfrm>
          <a:prstGeom prst="line">
            <a:avLst/>
          </a:prstGeom>
          <a:ln w="28575">
            <a:solidFill>
              <a:srgbClr val="7BC143"/>
            </a:solidFill>
          </a:ln>
        </p:spPr>
        <p:style>
          <a:lnRef idx="1">
            <a:schemeClr val="accent1"/>
          </a:lnRef>
          <a:fillRef idx="0">
            <a:schemeClr val="accent1"/>
          </a:fillRef>
          <a:effectRef idx="0">
            <a:schemeClr val="accent1"/>
          </a:effectRef>
          <a:fontRef idx="minor">
            <a:schemeClr val="tx1"/>
          </a:fontRef>
        </p:style>
      </p:cxnSp>
      <p:sp>
        <p:nvSpPr>
          <p:cNvPr id="23" name="TextBox 6"/>
          <p:cNvSpPr txBox="1"/>
          <p:nvPr/>
        </p:nvSpPr>
        <p:spPr>
          <a:xfrm>
            <a:off x="4864485" y="4365107"/>
            <a:ext cx="2952328" cy="1372683"/>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ts val="600"/>
              </a:spcAft>
            </a:pPr>
            <a:r>
              <a:rPr lang="zh-CN" altLang="en-US" sz="1600">
                <a:solidFill>
                  <a:schemeClr val="tx1"/>
                </a:solidFill>
                <a:latin typeface="微软雅黑" panose="020b0503020204020204" pitchFamily="34" charset="-122"/>
                <a:ea typeface="微软雅黑" panose="020b0503020204020204" pitchFamily="34" charset="-122"/>
              </a:rPr>
              <a:t>根据岗位素质模型的要求或成功完成某项任务的要求来分析（知识、技能、态度等），也可称为职位分解法</a:t>
            </a:r>
            <a:r>
              <a:rPr lang="en-US" altLang="zh-CN" sz="1600">
                <a:solidFill>
                  <a:schemeClr val="tx1"/>
                </a:solidFill>
                <a:latin typeface="微软雅黑" panose="020b0503020204020204" pitchFamily="34" charset="-122"/>
                <a:ea typeface="微软雅黑" panose="020b0503020204020204" pitchFamily="34" charset="-122"/>
              </a:rPr>
              <a:t>/</a:t>
            </a:r>
            <a:r>
              <a:rPr lang="zh-CN" altLang="en-US" sz="1600">
                <a:solidFill>
                  <a:schemeClr val="tx1"/>
                </a:solidFill>
                <a:latin typeface="微软雅黑" panose="020b0503020204020204" pitchFamily="34" charset="-122"/>
                <a:ea typeface="微软雅黑" panose="020b0503020204020204" pitchFamily="34" charset="-122"/>
              </a:rPr>
              <a:t>任务分析法。</a:t>
            </a:r>
          </a:p>
        </p:txBody>
      </p:sp>
      <p:sp>
        <p:nvSpPr>
          <p:cNvPr id="24" name="TextBox 6"/>
          <p:cNvSpPr txBox="1"/>
          <p:nvPr/>
        </p:nvSpPr>
        <p:spPr>
          <a:xfrm>
            <a:off x="8111665" y="4365107"/>
            <a:ext cx="2952328" cy="169277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ts val="600"/>
              </a:spcAft>
            </a:pPr>
            <a:r>
              <a:rPr lang="zh-CN" altLang="en-US" sz="1600">
                <a:solidFill>
                  <a:schemeClr val="tx1"/>
                </a:solidFill>
                <a:latin typeface="微软雅黑" panose="020b0503020204020204" pitchFamily="34" charset="-122"/>
                <a:ea typeface="微软雅黑" panose="020b0503020204020204" pitchFamily="34" charset="-122"/>
              </a:rPr>
              <a:t>或称绩效分析法。确定理想状况与现有业绩之间的差距，分析造成业绩差距的原因，并结合员工个人职业生涯规划，从而得出培训需求。</a:t>
            </a:r>
          </a:p>
        </p:txBody>
      </p:sp>
      <p:sp>
        <p:nvSpPr>
          <p:cNvPr id="25" name="TextBox 6"/>
          <p:cNvSpPr txBox="1"/>
          <p:nvPr/>
        </p:nvSpPr>
        <p:spPr>
          <a:xfrm>
            <a:off x="1631504" y="5805264"/>
            <a:ext cx="11305256" cy="4524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b="1">
                <a:solidFill>
                  <a:schemeClr val="tx1"/>
                </a:solidFill>
                <a:latin typeface="微软雅黑" panose="020b0503020204020204" pitchFamily="34" charset="-122"/>
                <a:ea typeface="微软雅黑" panose="020b0503020204020204" pitchFamily="34" charset="-122"/>
              </a:rPr>
              <a:t>另还有</a:t>
            </a:r>
            <a:r>
              <a:rPr lang="zh-CN" altLang="en-US" b="1">
                <a:solidFill>
                  <a:srgbClr val="FF9300"/>
                </a:solidFill>
                <a:latin typeface="微软雅黑" panose="020b0503020204020204" pitchFamily="34" charset="-122"/>
                <a:ea typeface="微软雅黑" panose="020b0503020204020204" pitchFamily="34" charset="-122"/>
              </a:rPr>
              <a:t>问卷法（匿名）、座谈法、观察法、问题分析法</a:t>
            </a:r>
            <a:r>
              <a:rPr lang="zh-CN" altLang="en-US" b="1">
                <a:solidFill>
                  <a:schemeClr val="tx1"/>
                </a:solidFill>
                <a:latin typeface="微软雅黑" panose="020b0503020204020204" pitchFamily="34" charset="-122"/>
                <a:ea typeface="微软雅黑" panose="020b0503020204020204" pitchFamily="34" charset="-122"/>
              </a:rPr>
              <a:t>等。</a:t>
            </a:r>
          </a:p>
        </p:txBody>
      </p:sp>
    </p:spTree>
  </p:cSld>
  <p:clrMapOvr>
    <a:masterClrMapping/>
  </p:clrMapOvr>
  <p:transition advTm="0">
    <p:fade/>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TextBox 8"/>
          <p:cNvSpPr txBox="1"/>
          <p:nvPr/>
        </p:nvSpPr>
        <p:spPr>
          <a:xfrm>
            <a:off x="911424" y="522969"/>
            <a:ext cx="4969846"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rgbClr val="5F5E5C"/>
                </a:solidFill>
                <a:latin typeface="华康俪金黑W8(P)" pitchFamily="34" charset="-122"/>
                <a:ea typeface="华康俪金黑W8(P)" pitchFamily="34" charset="-122"/>
              </a:rPr>
              <a:t>第四节</a:t>
            </a:r>
            <a:r>
              <a:rPr lang="en-US" altLang="zh-CN" sz="2400">
                <a:solidFill>
                  <a:srgbClr val="5F5E5C"/>
                </a:solidFill>
                <a:latin typeface="华康俪金黑W8(P)" pitchFamily="34" charset="-122"/>
                <a:ea typeface="华康俪金黑W8(P)" pitchFamily="34" charset="-122"/>
              </a:rPr>
              <a:t>  </a:t>
            </a:r>
            <a:r>
              <a:rPr lang="zh-CN" altLang="en-US" sz="2400">
                <a:solidFill>
                  <a:srgbClr val="5F5E5C"/>
                </a:solidFill>
                <a:latin typeface="华康俪金黑W8(P)" pitchFamily="34" charset="-122"/>
                <a:ea typeface="华康俪金黑W8(P)" pitchFamily="34" charset="-122"/>
              </a:rPr>
              <a:t>培训啥（需求）</a:t>
            </a:r>
          </a:p>
        </p:txBody>
      </p:sp>
      <p:sp>
        <p:nvSpPr>
          <p:cNvPr id="9" name="矩形 8"/>
          <p:cNvSpPr/>
          <p:nvPr/>
        </p:nvSpPr>
        <p:spPr>
          <a:xfrm>
            <a:off x="544270" y="1252994"/>
            <a:ext cx="8792090" cy="452432"/>
          </a:xfrm>
          <a:prstGeom prst="rect">
            <a:avLst/>
          </a:prstGeom>
          <a:solidFill>
            <a:srgbClr val="FF9300">
              <a:alpha val="81961"/>
            </a:srgbClr>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0" name="TextBox 6"/>
          <p:cNvSpPr txBox="1"/>
          <p:nvPr/>
        </p:nvSpPr>
        <p:spPr>
          <a:xfrm>
            <a:off x="551384" y="1245270"/>
            <a:ext cx="4320480" cy="4524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en-US" altLang="zh-CN">
                <a:solidFill>
                  <a:schemeClr val="bg1"/>
                </a:solidFill>
                <a:latin typeface="华康俪金黑W8(P)" pitchFamily="34" charset="-122"/>
                <a:ea typeface="华康俪金黑W8(P)" pitchFamily="34" charset="-122"/>
              </a:rPr>
              <a:t>3</a:t>
            </a:r>
            <a:r>
              <a:rPr lang="zh-CN" altLang="en-US">
                <a:solidFill>
                  <a:schemeClr val="bg1"/>
                </a:solidFill>
                <a:latin typeface="华康俪金黑W8(P)" pitchFamily="34" charset="-122"/>
                <a:ea typeface="华康俪金黑W8(P)" pitchFamily="34" charset="-122"/>
              </a:rPr>
              <a:t>、员工培训需求分析报告的撰写：</a:t>
            </a:r>
            <a:endParaRPr lang="zh-CN" altLang="zh-CN">
              <a:solidFill>
                <a:schemeClr val="bg1"/>
              </a:solidFill>
              <a:latin typeface="华康俪金黑W8(P)" pitchFamily="34" charset="-122"/>
              <a:ea typeface="华康俪金黑W8(P)" pitchFamily="34" charset="-122"/>
            </a:endParaRPr>
          </a:p>
        </p:txBody>
      </p:sp>
      <p:sp>
        <p:nvSpPr>
          <p:cNvPr id="21" name="TextBox 6"/>
          <p:cNvSpPr txBox="1"/>
          <p:nvPr/>
        </p:nvSpPr>
        <p:spPr>
          <a:xfrm>
            <a:off x="1775520" y="2924944"/>
            <a:ext cx="5688632" cy="41735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b="1">
                <a:solidFill>
                  <a:srgbClr val="FF9300"/>
                </a:solidFill>
                <a:latin typeface="微软雅黑" panose="020b0503020204020204" pitchFamily="34" charset="-122"/>
                <a:ea typeface="微软雅黑" panose="020b0503020204020204" pitchFamily="34" charset="-122"/>
              </a:rPr>
              <a:t>培训需求报告的主要内容有：</a:t>
            </a:r>
            <a:endParaRPr lang="zh-CN" altLang="zh-CN" b="1">
              <a:solidFill>
                <a:srgbClr val="FF9300"/>
              </a:solidFill>
              <a:latin typeface="微软雅黑" panose="020b0503020204020204" pitchFamily="34" charset="-122"/>
              <a:ea typeface="微软雅黑" panose="020b0503020204020204" pitchFamily="34" charset="-122"/>
            </a:endParaRPr>
          </a:p>
        </p:txBody>
      </p:sp>
      <p:sp>
        <p:nvSpPr>
          <p:cNvPr id="26" name="TextBox 6"/>
          <p:cNvSpPr txBox="1"/>
          <p:nvPr/>
        </p:nvSpPr>
        <p:spPr>
          <a:xfrm>
            <a:off x="551384" y="3590294"/>
            <a:ext cx="6912768" cy="244528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lnSpc>
                <a:spcPct val="130000"/>
              </a:lnSpc>
              <a:spcAft>
                <a:spcPts val="300"/>
              </a:spcAft>
              <a:buFont typeface="+mj-ea"/>
              <a:buAutoNum type="circleNumDbPlain"/>
            </a:pPr>
            <a:r>
              <a:rPr lang="zh-CN" altLang="en-US" b="1">
                <a:solidFill>
                  <a:schemeClr val="tx1"/>
                </a:solidFill>
                <a:latin typeface="微软雅黑" panose="020b0503020204020204" pitchFamily="34" charset="-122"/>
                <a:ea typeface="微软雅黑" panose="020b0503020204020204" pitchFamily="34" charset="-122"/>
              </a:rPr>
              <a:t>需求分析实施的背景，即产生培训需求的原因；</a:t>
            </a:r>
          </a:p>
          <a:p>
            <a:pPr marL="342900" indent="-342900">
              <a:lnSpc>
                <a:spcPct val="130000"/>
              </a:lnSpc>
              <a:spcAft>
                <a:spcPts val="300"/>
              </a:spcAft>
              <a:buFont typeface="+mj-ea"/>
              <a:buAutoNum type="circleNumDbPlain"/>
            </a:pPr>
            <a:r>
              <a:rPr lang="zh-CN" altLang="en-US" b="1">
                <a:solidFill>
                  <a:schemeClr val="tx1"/>
                </a:solidFill>
                <a:latin typeface="微软雅黑" panose="020b0503020204020204" pitchFamily="34" charset="-122"/>
                <a:ea typeface="微软雅黑" panose="020b0503020204020204" pitchFamily="34" charset="-122"/>
              </a:rPr>
              <a:t>开展需求分析的目的和性质；</a:t>
            </a:r>
          </a:p>
          <a:p>
            <a:pPr marL="342900" indent="-342900">
              <a:lnSpc>
                <a:spcPct val="130000"/>
              </a:lnSpc>
              <a:spcAft>
                <a:spcPts val="300"/>
              </a:spcAft>
              <a:buFont typeface="+mj-ea"/>
              <a:buAutoNum type="circleNumDbPlain"/>
            </a:pPr>
            <a:r>
              <a:rPr lang="zh-CN" altLang="en-US" b="1">
                <a:solidFill>
                  <a:schemeClr val="tx1"/>
                </a:solidFill>
                <a:latin typeface="微软雅黑" panose="020b0503020204020204" pitchFamily="34" charset="-122"/>
                <a:ea typeface="微软雅黑" panose="020b0503020204020204" pitchFamily="34" charset="-122"/>
              </a:rPr>
              <a:t>概述需求分析实施的方法和过程；</a:t>
            </a:r>
          </a:p>
          <a:p>
            <a:pPr marL="342900" indent="-342900">
              <a:lnSpc>
                <a:spcPct val="130000"/>
              </a:lnSpc>
              <a:spcAft>
                <a:spcPts val="300"/>
              </a:spcAft>
              <a:buFont typeface="+mj-ea"/>
              <a:buAutoNum type="circleNumDbPlain"/>
            </a:pPr>
            <a:r>
              <a:rPr lang="zh-CN" altLang="en-US" b="1">
                <a:solidFill>
                  <a:schemeClr val="tx1"/>
                </a:solidFill>
                <a:latin typeface="微软雅黑" panose="020b0503020204020204" pitchFamily="34" charset="-122"/>
                <a:ea typeface="微软雅黑" panose="020b0503020204020204" pitchFamily="34" charset="-122"/>
              </a:rPr>
              <a:t>阐明分析结果；</a:t>
            </a:r>
          </a:p>
          <a:p>
            <a:pPr marL="342900" indent="-342900">
              <a:lnSpc>
                <a:spcPct val="130000"/>
              </a:lnSpc>
              <a:spcAft>
                <a:spcPts val="300"/>
              </a:spcAft>
              <a:buFont typeface="+mj-ea"/>
              <a:buAutoNum type="circleNumDbPlain"/>
            </a:pPr>
            <a:r>
              <a:rPr lang="zh-CN" altLang="en-US" b="1">
                <a:solidFill>
                  <a:schemeClr val="tx1"/>
                </a:solidFill>
                <a:latin typeface="微软雅黑" panose="020b0503020204020204" pitchFamily="34" charset="-122"/>
                <a:ea typeface="微软雅黑" panose="020b0503020204020204" pitchFamily="34" charset="-122"/>
              </a:rPr>
              <a:t>解释、点评分析结果和提供参考意见；</a:t>
            </a:r>
          </a:p>
          <a:p>
            <a:pPr marL="342900" indent="-342900">
              <a:lnSpc>
                <a:spcPct val="130000"/>
              </a:lnSpc>
              <a:spcAft>
                <a:spcPts val="300"/>
              </a:spcAft>
              <a:buFont typeface="+mj-ea"/>
              <a:buAutoNum type="circleNumDbPlain"/>
            </a:pPr>
            <a:r>
              <a:rPr lang="zh-CN" altLang="en-US" b="1">
                <a:solidFill>
                  <a:schemeClr val="tx1"/>
                </a:solidFill>
                <a:latin typeface="微软雅黑" panose="020b0503020204020204" pitchFamily="34" charset="-122"/>
                <a:ea typeface="微软雅黑" panose="020b0503020204020204" pitchFamily="34" charset="-122"/>
              </a:rPr>
              <a:t>附件或附表。</a:t>
            </a:r>
          </a:p>
        </p:txBody>
      </p:sp>
      <p:pic>
        <p:nvPicPr>
          <p:cNvPr id="6" name="图片 5"/>
          <p:cNvPicPr>
            <a:picLocks noChangeAspect="1"/>
          </p:cNvPicPr>
          <p:nvPr/>
        </p:nvPicPr>
        <p:blipFill>
          <a:blip r:embed="rId3"/>
          <a:stretch>
            <a:fillRect/>
          </a:stretch>
        </p:blipFill>
        <p:spPr>
          <a:xfrm>
            <a:off x="551384" y="2371091"/>
            <a:ext cx="1219200" cy="1219200"/>
          </a:xfrm>
          <a:prstGeom prst="rect">
            <a:avLst/>
          </a:prstGeom>
        </p:spPr>
      </p:pic>
      <p:pic>
        <p:nvPicPr>
          <p:cNvPr id="17" name="图片 16"/>
          <p:cNvPicPr>
            <a:picLocks noChangeAspect="1"/>
          </p:cNvPicPr>
          <p:nvPr/>
        </p:nvPicPr>
        <p:blipFill>
          <a:blip r:embed="rId4">
            <a:extLst>
              <a:ext uri="{BEBA8EAE-BF5A-486C-A8C5-ECC9F3942E4B}">
                <a14:imgProps xmlns:a14="http://schemas.microsoft.com/office/drawing/2010/main">
                  <a14:imgLayer r:embed="rId5">
                    <a14:imgEffect>
                      <a14:backgroundRemoval t="10000" b="100000" l="9969" r="89987">
                        <a14:foregroundMark x1="77214" y1="78933" x2="77214" y2="78933"/>
                        <a14:foregroundMark x1="79439" y1="78333" x2="79439" y2="78333"/>
                        <a14:foregroundMark x1="81931" y1="67600" x2="81931" y2="67600"/>
                        <a14:foregroundMark x1="80997" y1="59000" x2="80997" y2="59000"/>
                        <a14:foregroundMark x1="56075" y1="72933" x2="56075" y2="72933"/>
                        <a14:foregroundMark x1="82065" y1="74667" x2="82065" y2="74667"/>
                        <a14:foregroundMark x1="78015" y1="77000" x2="78015" y2="77000"/>
                        <a14:foregroundMark x1="81130" y1="77667" x2="81130" y2="77667"/>
                      </a14:backgroundRemoval>
                    </a14:imgEffect>
                  </a14:imgLayer>
                </a14:imgProps>
              </a:ext>
              <a:ext uri="{28A0092B-C50C-407E-A947-70E740481C1C}">
                <a14:useLocalDpi xmlns:a14="http://schemas.microsoft.com/office/drawing/2010/main" val="0"/>
              </a:ext>
            </a:extLst>
          </a:blip>
          <a:stretch>
            <a:fillRect/>
          </a:stretch>
        </p:blipFill>
        <p:spPr>
          <a:xfrm>
            <a:off x="6240016" y="2121866"/>
            <a:ext cx="5832648" cy="4259462"/>
          </a:xfrm>
          <a:prstGeom prst="rect">
            <a:avLst/>
          </a:prstGeom>
        </p:spPr>
      </p:pic>
    </p:spTree>
  </p:cSld>
  <p:clrMapOvr>
    <a:masterClrMapping/>
  </p:clrMapOvr>
  <p:transition advTm="0">
    <p:fade/>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TextBox 8"/>
          <p:cNvSpPr txBox="1"/>
          <p:nvPr/>
        </p:nvSpPr>
        <p:spPr>
          <a:xfrm>
            <a:off x="839416" y="472497"/>
            <a:ext cx="4969846"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rgbClr val="5F5E5C"/>
                </a:solidFill>
                <a:latin typeface="华康俪金黑W8(P)" pitchFamily="34" charset="-122"/>
                <a:ea typeface="华康俪金黑W8(P)" pitchFamily="34" charset="-122"/>
              </a:rPr>
              <a:t>第五节</a:t>
            </a:r>
            <a:r>
              <a:rPr lang="en-US" altLang="zh-CN" sz="2400">
                <a:solidFill>
                  <a:srgbClr val="5F5E5C"/>
                </a:solidFill>
                <a:latin typeface="华康俪金黑W8(P)" pitchFamily="34" charset="-122"/>
                <a:ea typeface="华康俪金黑W8(P)" pitchFamily="34" charset="-122"/>
              </a:rPr>
              <a:t>  </a:t>
            </a:r>
            <a:r>
              <a:rPr lang="zh-CN" altLang="en-US" sz="2400">
                <a:solidFill>
                  <a:srgbClr val="5F5E5C"/>
                </a:solidFill>
                <a:latin typeface="华康俪金黑W8(P)" pitchFamily="34" charset="-122"/>
                <a:ea typeface="华康俪金黑W8(P)" pitchFamily="34" charset="-122"/>
              </a:rPr>
              <a:t>咋培训（方法）</a:t>
            </a:r>
          </a:p>
        </p:txBody>
      </p:sp>
      <p:sp>
        <p:nvSpPr>
          <p:cNvPr id="7" name="TextBox 6"/>
          <p:cNvSpPr txBox="1"/>
          <p:nvPr/>
        </p:nvSpPr>
        <p:spPr>
          <a:xfrm>
            <a:off x="1112690" y="1052739"/>
            <a:ext cx="9663830" cy="772519"/>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600">
                <a:solidFill>
                  <a:schemeClr val="tx1"/>
                </a:solidFill>
                <a:latin typeface="微软雅黑" panose="020b0503020204020204" pitchFamily="34" charset="-122"/>
                <a:ea typeface="微软雅黑" panose="020b0503020204020204" pitchFamily="34" charset="-122"/>
              </a:rPr>
              <a:t>培训方法很重要。很多企业开展培训时，存在</a:t>
            </a:r>
            <a:r>
              <a:rPr lang="zh-CN" altLang="en-US" b="1">
                <a:solidFill>
                  <a:srgbClr val="FF0000"/>
                </a:solidFill>
                <a:latin typeface="微软雅黑" panose="020b0503020204020204" pitchFamily="34" charset="-122"/>
                <a:ea typeface="微软雅黑" panose="020b0503020204020204" pitchFamily="34" charset="-122"/>
              </a:rPr>
              <a:t>培训方法单一</a:t>
            </a:r>
            <a:r>
              <a:rPr lang="zh-CN" altLang="en-US" sz="1600">
                <a:solidFill>
                  <a:srgbClr val="5F5E5C"/>
                </a:solidFill>
                <a:latin typeface="微软雅黑" panose="020b0503020204020204" pitchFamily="34" charset="-122"/>
                <a:ea typeface="微软雅黑" panose="020b0503020204020204" pitchFamily="34" charset="-122"/>
              </a:rPr>
              <a:t>或</a:t>
            </a:r>
            <a:r>
              <a:rPr lang="zh-CN" altLang="en-US" b="1">
                <a:solidFill>
                  <a:srgbClr val="FF0000"/>
                </a:solidFill>
                <a:latin typeface="微软雅黑" panose="020b0503020204020204" pitchFamily="34" charset="-122"/>
                <a:ea typeface="微软雅黑" panose="020b0503020204020204" pitchFamily="34" charset="-122"/>
              </a:rPr>
              <a:t>没有找到恰当的培训方法</a:t>
            </a:r>
            <a:r>
              <a:rPr lang="zh-CN" altLang="en-US" sz="1600">
                <a:solidFill>
                  <a:srgbClr val="5F5E5C"/>
                </a:solidFill>
                <a:latin typeface="微软雅黑" panose="020b0503020204020204" pitchFamily="34" charset="-122"/>
                <a:ea typeface="微软雅黑" panose="020b0503020204020204" pitchFamily="34" charset="-122"/>
              </a:rPr>
              <a:t>，</a:t>
            </a:r>
            <a:r>
              <a:rPr lang="zh-CN" altLang="en-US" sz="1600">
                <a:solidFill>
                  <a:schemeClr val="tx1"/>
                </a:solidFill>
                <a:latin typeface="微软雅黑" panose="020b0503020204020204" pitchFamily="34" charset="-122"/>
                <a:ea typeface="微软雅黑" panose="020b0503020204020204" pitchFamily="34" charset="-122"/>
              </a:rPr>
              <a:t>很迷惘不知该怎么去开展培训。 </a:t>
            </a:r>
          </a:p>
        </p:txBody>
      </p:sp>
      <p:sp>
        <p:nvSpPr>
          <p:cNvPr id="9" name="TextBox 6"/>
          <p:cNvSpPr txBox="1"/>
          <p:nvPr/>
        </p:nvSpPr>
        <p:spPr>
          <a:xfrm>
            <a:off x="333860" y="1928448"/>
            <a:ext cx="9722580" cy="49149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b="1">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a:t>
            </a:r>
            <a:r>
              <a:rPr lang="en-US" altLang="zh-CN" sz="2000" b="1">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1</a:t>
            </a:r>
            <a:r>
              <a:rPr lang="zh-CN" altLang="en-US" sz="2000" b="1">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）直接传授型培训法（讲授法、专题讲座法）</a:t>
            </a:r>
          </a:p>
        </p:txBody>
      </p:sp>
      <p:sp>
        <p:nvSpPr>
          <p:cNvPr id="10" name="矩形 9"/>
          <p:cNvSpPr/>
          <p:nvPr/>
        </p:nvSpPr>
        <p:spPr>
          <a:xfrm>
            <a:off x="477876" y="2524078"/>
            <a:ext cx="11234748" cy="3641226"/>
          </a:xfrm>
          <a:prstGeom prst="rect">
            <a:avLst/>
          </a:prstGeom>
          <a:solidFill>
            <a:sysClr val="window" lastClr="FFFFFF"/>
          </a:solidFill>
          <a:ln w="3175" cap="flat" cmpd="sng" algn="ctr">
            <a:solidFill>
              <a:sysClr val="window" lastClr="FFFFFF">
                <a:lumMod val="75000"/>
              </a:sysClr>
            </a:solid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kern="0">
              <a:solidFill>
                <a:sysClr val="window" lastClr="FFFFFF"/>
              </a:solidFill>
              <a:latin typeface="Tahoma" panose="020b0604030504040204"/>
              <a:ea typeface="微软雅黑" panose="020b0503020204020204" pitchFamily="34" charset="-122"/>
            </a:endParaRPr>
          </a:p>
        </p:txBody>
      </p:sp>
      <p:graphicFrame>
        <p:nvGraphicFramePr>
          <p:cNvPr id="12" name="表格 11"/>
          <p:cNvGraphicFramePr>
            <a:graphicFrameLocks noGrp="1"/>
          </p:cNvGraphicFramePr>
          <p:nvPr>
            <p:custDataLst>
              <p:tags r:id="rId3"/>
            </p:custDataLst>
          </p:nvPr>
        </p:nvGraphicFramePr>
        <p:xfrm>
          <a:off x="623392" y="2650560"/>
          <a:ext cx="10945216" cy="3411890"/>
        </p:xfrm>
        <a:graphic>
          <a:graphicData uri="http://schemas.openxmlformats.org/drawingml/2006/table">
            <a:tbl>
              <a:tblPr firstRow="1" firstCol="1" bandRow="1">
                <a:tableStyleId>{93296810-A885-4BE3-A3E7-6D5BEEA58F35}</a:tableStyleId>
              </a:tblPr>
              <a:tblGrid>
                <a:gridCol w="1515491"/>
                <a:gridCol w="5253261"/>
                <a:gridCol w="4176464"/>
              </a:tblGrid>
              <a:tr h="667989">
                <a:tc>
                  <a:txBody>
                    <a:bodyPr vert="horz" wrap="square"/>
                    <a:lstStyle/>
                    <a:p>
                      <a:pPr algn="ctr">
                        <a:lnSpc>
                          <a:spcPct val="115000"/>
                        </a:lnSpc>
                        <a:spcAft>
                          <a:spcPct val="0"/>
                        </a:spcAft>
                      </a:pPr>
                      <a:r>
                        <a:rPr lang="zh-CN" altLang="en-US" sz="2000" kern="100">
                          <a:effectLst/>
                          <a:latin typeface="微软雅黑" panose="020b0503020204020204" pitchFamily="34" charset="-122"/>
                          <a:ea typeface="微软雅黑" panose="020b0503020204020204" pitchFamily="34" charset="-122"/>
                        </a:rPr>
                        <a:t>直接传授型</a:t>
                      </a:r>
                      <a:endParaRPr lang="zh-CN" sz="2000" kern="100">
                        <a:effectLst/>
                        <a:latin typeface="微软雅黑" panose="020b0503020204020204" pitchFamily="34" charset="-122"/>
                        <a:ea typeface="微软雅黑" panose="020b0503020204020204" pitchFamily="34" charset="-122"/>
                      </a:endParaRPr>
                    </a:p>
                  </a:txBody>
                  <a:tcPr marL="68580" marR="68580" marT="0" marB="0" anchor="ctr"/>
                </a:tc>
                <a:tc>
                  <a:txBody>
                    <a:bodyPr vert="horz" wrap="square"/>
                    <a:lstStyle/>
                    <a:p>
                      <a:pPr algn="ctr">
                        <a:lnSpc>
                          <a:spcPct val="115000"/>
                        </a:lnSpc>
                        <a:spcAft>
                          <a:spcPct val="0"/>
                        </a:spcAft>
                      </a:pPr>
                      <a:r>
                        <a:rPr lang="zh-CN" sz="2000" kern="100">
                          <a:effectLst/>
                          <a:latin typeface="微软雅黑" panose="020b0503020204020204" pitchFamily="34" charset="-122"/>
                          <a:ea typeface="微软雅黑" panose="020b0503020204020204" pitchFamily="34" charset="-122"/>
                        </a:rPr>
                        <a:t>优点</a:t>
                      </a:r>
                    </a:p>
                  </a:txBody>
                  <a:tcPr marL="68580" marR="68580" marT="0" marB="0" anchor="ctr"/>
                </a:tc>
                <a:tc>
                  <a:txBody>
                    <a:bodyPr vert="horz" wrap="square"/>
                    <a:lstStyle/>
                    <a:p>
                      <a:pPr algn="ctr">
                        <a:lnSpc>
                          <a:spcPct val="115000"/>
                        </a:lnSpc>
                        <a:spcAft>
                          <a:spcPct val="0"/>
                        </a:spcAft>
                      </a:pPr>
                      <a:r>
                        <a:rPr lang="zh-CN" sz="2000" kern="100">
                          <a:effectLst/>
                          <a:latin typeface="微软雅黑" panose="020b0503020204020204" pitchFamily="34" charset="-122"/>
                          <a:ea typeface="微软雅黑" panose="020b0503020204020204" pitchFamily="34" charset="-122"/>
                        </a:rPr>
                        <a:t>缺点</a:t>
                      </a:r>
                    </a:p>
                  </a:txBody>
                  <a:tcPr marL="68580" marR="68580" marT="0" marB="0" anchor="ctr"/>
                </a:tc>
              </a:tr>
              <a:tr h="1476054">
                <a:tc>
                  <a:txBody>
                    <a:bodyPr vert="horz" wrap="square"/>
                    <a:lstStyle/>
                    <a:p>
                      <a:pPr algn="ctr">
                        <a:lnSpc>
                          <a:spcPct val="115000"/>
                        </a:lnSpc>
                        <a:spcAft>
                          <a:spcPct val="0"/>
                        </a:spcAft>
                      </a:pPr>
                      <a:r>
                        <a:rPr lang="zh-CN" altLang="en-US" sz="1800" kern="100">
                          <a:effectLst/>
                          <a:latin typeface="微软雅黑" panose="020b0503020204020204" pitchFamily="34" charset="-122"/>
                          <a:ea typeface="微软雅黑" panose="020b0503020204020204" pitchFamily="34" charset="-122"/>
                        </a:rPr>
                        <a:t>讲授法</a:t>
                      </a:r>
                      <a:endParaRPr lang="zh-CN" sz="1800" kern="100">
                        <a:effectLst/>
                        <a:latin typeface="微软雅黑" panose="020b0503020204020204" pitchFamily="34" charset="-122"/>
                        <a:ea typeface="微软雅黑" panose="020b0503020204020204" pitchFamily="34" charset="-122"/>
                      </a:endParaRPr>
                    </a:p>
                  </a:txBody>
                  <a:tcPr marL="68580" marR="68580" marT="0" marB="0" anchor="ctr"/>
                </a:tc>
                <a:tc>
                  <a:txBody>
                    <a:bodyPr vert="horz" wrap="square"/>
                    <a:lstStyle/>
                    <a:p>
                      <a:pPr marL="285750" indent="-285750" algn="just">
                        <a:lnSpc>
                          <a:spcPct val="120000"/>
                        </a:lnSpc>
                        <a:spcAft>
                          <a:spcPct val="0"/>
                        </a:spcAft>
                        <a:buFont typeface="Arial" pitchFamily="34" charset="0"/>
                        <a:buChar char="•"/>
                      </a:pPr>
                      <a:r>
                        <a:rPr lang="zh-CN" altLang="en-US" sz="1600" kern="100">
                          <a:solidFill>
                            <a:schemeClr val="tx1"/>
                          </a:solidFill>
                          <a:effectLst/>
                          <a:latin typeface="微软雅黑" panose="020b0503020204020204" pitchFamily="34" charset="-122"/>
                          <a:ea typeface="微软雅黑" panose="020b0503020204020204" pitchFamily="34" charset="-122"/>
                        </a:rPr>
                        <a:t>传授内容多，知识系统、全面，有利于大面积培养人才；</a:t>
                      </a:r>
                      <a:endParaRPr lang="en-US" altLang="zh-CN" sz="1600" kern="100">
                        <a:solidFill>
                          <a:schemeClr val="tx1"/>
                        </a:solidFill>
                        <a:effectLst/>
                        <a:latin typeface="微软雅黑" panose="020b0503020204020204" pitchFamily="34" charset="-122"/>
                        <a:ea typeface="微软雅黑" panose="020b0503020204020204" pitchFamily="34" charset="-122"/>
                      </a:endParaRPr>
                    </a:p>
                    <a:p>
                      <a:pPr marL="285750" indent="-285750" algn="just">
                        <a:lnSpc>
                          <a:spcPct val="120000"/>
                        </a:lnSpc>
                        <a:spcAft>
                          <a:spcPct val="0"/>
                        </a:spcAft>
                        <a:buFont typeface="Arial" pitchFamily="34" charset="0"/>
                        <a:buChar char="•"/>
                      </a:pPr>
                      <a:r>
                        <a:rPr lang="zh-CN" altLang="en-US" sz="1600" kern="100">
                          <a:solidFill>
                            <a:schemeClr val="tx1"/>
                          </a:solidFill>
                          <a:effectLst/>
                          <a:latin typeface="微软雅黑" panose="020b0503020204020204" pitchFamily="34" charset="-122"/>
                          <a:ea typeface="微软雅黑" panose="020b0503020204020204" pitchFamily="34" charset="-122"/>
                        </a:rPr>
                        <a:t>对培训环境要求不高；</a:t>
                      </a:r>
                    </a:p>
                    <a:p>
                      <a:pPr marL="285750" indent="-285750" algn="just">
                        <a:lnSpc>
                          <a:spcPct val="120000"/>
                        </a:lnSpc>
                        <a:spcAft>
                          <a:spcPct val="0"/>
                        </a:spcAft>
                        <a:buFont typeface="Arial" pitchFamily="34" charset="0"/>
                        <a:buChar char="•"/>
                      </a:pPr>
                      <a:r>
                        <a:rPr lang="zh-CN" altLang="en-US" sz="1600" kern="100">
                          <a:solidFill>
                            <a:schemeClr val="tx1"/>
                          </a:solidFill>
                          <a:effectLst/>
                          <a:latin typeface="微软雅黑" panose="020b0503020204020204" pitchFamily="34" charset="-122"/>
                          <a:ea typeface="微软雅黑" panose="020b0503020204020204" pitchFamily="34" charset="-122"/>
                        </a:rPr>
                        <a:t>有利于教师的发挥；</a:t>
                      </a:r>
                    </a:p>
                    <a:p>
                      <a:pPr marL="285750" indent="-285750" algn="just">
                        <a:lnSpc>
                          <a:spcPct val="120000"/>
                        </a:lnSpc>
                        <a:spcAft>
                          <a:spcPct val="0"/>
                        </a:spcAft>
                        <a:buFont typeface="Arial" pitchFamily="34" charset="0"/>
                        <a:buChar char="•"/>
                      </a:pPr>
                      <a:r>
                        <a:rPr lang="zh-CN" altLang="en-US" sz="1600" kern="100">
                          <a:solidFill>
                            <a:schemeClr val="tx1"/>
                          </a:solidFill>
                          <a:effectLst/>
                          <a:latin typeface="微软雅黑" panose="020b0503020204020204" pitchFamily="34" charset="-122"/>
                          <a:ea typeface="微软雅黑" panose="020b0503020204020204" pitchFamily="34" charset="-122"/>
                        </a:rPr>
                        <a:t>学员可现场互相沟通，也能向教师请教疑难问题。</a:t>
                      </a:r>
                    </a:p>
                  </a:txBody>
                  <a:tcPr marL="68580" marR="68580" marT="0" marB="0" anchor="ctr"/>
                </a:tc>
                <a:tc>
                  <a:txBody>
                    <a:bodyPr vert="horz" wrap="square"/>
                    <a:lstStyle/>
                    <a:p>
                      <a:pPr marL="285750" indent="-285750" algn="just">
                        <a:lnSpc>
                          <a:spcPct val="120000"/>
                        </a:lnSpc>
                        <a:spcAft>
                          <a:spcPct val="0"/>
                        </a:spcAft>
                        <a:buFont typeface="Arial" pitchFamily="34" charset="0"/>
                        <a:buChar char="•"/>
                      </a:pPr>
                      <a:r>
                        <a:rPr lang="zh-CN" altLang="en-US" sz="1600" kern="100">
                          <a:solidFill>
                            <a:schemeClr val="tx1"/>
                          </a:solidFill>
                          <a:effectLst/>
                          <a:latin typeface="微软雅黑" panose="020b0503020204020204" pitchFamily="34" charset="-122"/>
                          <a:ea typeface="微软雅黑" panose="020b0503020204020204" pitchFamily="34" charset="-122"/>
                        </a:rPr>
                        <a:t>传授内容多，学员难以完全消化、吸收；</a:t>
                      </a:r>
                    </a:p>
                    <a:p>
                      <a:pPr marL="285750" indent="-285750" algn="just">
                        <a:lnSpc>
                          <a:spcPct val="120000"/>
                        </a:lnSpc>
                        <a:spcAft>
                          <a:spcPct val="0"/>
                        </a:spcAft>
                        <a:buFont typeface="Arial" pitchFamily="34" charset="0"/>
                        <a:buChar char="•"/>
                      </a:pPr>
                      <a:r>
                        <a:rPr lang="zh-CN" altLang="en-US" sz="1600" kern="100">
                          <a:solidFill>
                            <a:schemeClr val="tx1"/>
                          </a:solidFill>
                          <a:effectLst/>
                          <a:latin typeface="微软雅黑" panose="020b0503020204020204" pitchFamily="34" charset="-122"/>
                          <a:ea typeface="微软雅黑" panose="020b0503020204020204" pitchFamily="34" charset="-122"/>
                        </a:rPr>
                        <a:t>不利于教学双方互动；</a:t>
                      </a:r>
                    </a:p>
                    <a:p>
                      <a:pPr marL="285750" indent="-285750" algn="just">
                        <a:lnSpc>
                          <a:spcPct val="120000"/>
                        </a:lnSpc>
                        <a:spcAft>
                          <a:spcPct val="0"/>
                        </a:spcAft>
                        <a:buFont typeface="Arial" pitchFamily="34" charset="0"/>
                        <a:buChar char="•"/>
                      </a:pPr>
                      <a:r>
                        <a:rPr lang="zh-CN" altLang="en-US" sz="1600" kern="100">
                          <a:solidFill>
                            <a:schemeClr val="tx1"/>
                          </a:solidFill>
                          <a:effectLst/>
                          <a:latin typeface="微软雅黑" panose="020b0503020204020204" pitchFamily="34" charset="-122"/>
                          <a:ea typeface="微软雅黑" panose="020b0503020204020204" pitchFamily="34" charset="-122"/>
                        </a:rPr>
                        <a:t>不能满足学员的个性需求；</a:t>
                      </a:r>
                    </a:p>
                    <a:p>
                      <a:pPr marL="285750" indent="-285750" algn="just">
                        <a:lnSpc>
                          <a:spcPct val="120000"/>
                        </a:lnSpc>
                        <a:spcAft>
                          <a:spcPct val="0"/>
                        </a:spcAft>
                        <a:buFont typeface="Arial" pitchFamily="34" charset="0"/>
                        <a:buChar char="•"/>
                      </a:pPr>
                      <a:r>
                        <a:rPr lang="zh-CN" altLang="en-US" sz="1600" kern="100">
                          <a:solidFill>
                            <a:schemeClr val="tx1"/>
                          </a:solidFill>
                          <a:effectLst/>
                          <a:latin typeface="微软雅黑" panose="020b0503020204020204" pitchFamily="34" charset="-122"/>
                          <a:ea typeface="微软雅黑" panose="020b0503020204020204" pitchFamily="34" charset="-122"/>
                        </a:rPr>
                        <a:t>教师水平直接影响培训效果；</a:t>
                      </a:r>
                    </a:p>
                    <a:p>
                      <a:pPr marL="285750" indent="-285750" algn="just">
                        <a:lnSpc>
                          <a:spcPct val="120000"/>
                        </a:lnSpc>
                        <a:spcAft>
                          <a:spcPct val="0"/>
                        </a:spcAft>
                        <a:buFont typeface="Arial" pitchFamily="34" charset="0"/>
                        <a:buChar char="•"/>
                      </a:pPr>
                      <a:r>
                        <a:rPr lang="zh-CN" altLang="en-US" sz="1600" kern="100">
                          <a:solidFill>
                            <a:schemeClr val="tx1"/>
                          </a:solidFill>
                          <a:effectLst/>
                          <a:latin typeface="微软雅黑" panose="020b0503020204020204" pitchFamily="34" charset="-122"/>
                          <a:ea typeface="微软雅黑" panose="020b0503020204020204" pitchFamily="34" charset="-122"/>
                        </a:rPr>
                        <a:t>学过的知识不易被巩固。</a:t>
                      </a:r>
                    </a:p>
                  </a:txBody>
                  <a:tcPr marL="68580" marR="68580" marT="0" marB="0" anchor="ctr"/>
                </a:tc>
              </a:tr>
              <a:tr h="1267847">
                <a:tc>
                  <a:txBody>
                    <a:bodyPr vert="horz" wrap="square"/>
                    <a:lstStyle/>
                    <a:p>
                      <a:pPr algn="ctr">
                        <a:lnSpc>
                          <a:spcPct val="115000"/>
                        </a:lnSpc>
                        <a:spcAft>
                          <a:spcPct val="0"/>
                        </a:spcAft>
                      </a:pPr>
                      <a:r>
                        <a:rPr lang="zh-CN" altLang="en-US" sz="1800" kern="100">
                          <a:effectLst/>
                          <a:latin typeface="微软雅黑" panose="020b0503020204020204" pitchFamily="34" charset="-122"/>
                          <a:ea typeface="微软雅黑" panose="020b0503020204020204" pitchFamily="34" charset="-122"/>
                        </a:rPr>
                        <a:t>专题讲座法</a:t>
                      </a:r>
                      <a:endParaRPr lang="zh-CN" sz="1800" kern="100">
                        <a:effectLst/>
                        <a:latin typeface="微软雅黑" panose="020b0503020204020204" pitchFamily="34" charset="-122"/>
                        <a:ea typeface="微软雅黑" panose="020b0503020204020204" pitchFamily="34" charset="-122"/>
                      </a:endParaRPr>
                    </a:p>
                  </a:txBody>
                  <a:tcPr marL="68580" marR="68580" marT="0" marB="0" anchor="ctr"/>
                </a:tc>
                <a:tc>
                  <a:txBody>
                    <a:bodyPr vert="horz" wrap="square"/>
                    <a:lstStyle/>
                    <a:p>
                      <a:pPr marL="285750" indent="-285750" algn="just">
                        <a:lnSpc>
                          <a:spcPct val="120000"/>
                        </a:lnSpc>
                        <a:spcAft>
                          <a:spcPct val="0"/>
                        </a:spcAft>
                        <a:buFont typeface="Arial" pitchFamily="34" charset="0"/>
                        <a:buChar char="•"/>
                      </a:pPr>
                      <a:r>
                        <a:rPr lang="zh-CN" altLang="en-US" sz="1600" kern="100">
                          <a:solidFill>
                            <a:schemeClr val="tx1"/>
                          </a:solidFill>
                          <a:effectLst/>
                          <a:latin typeface="微软雅黑" panose="020b0503020204020204" pitchFamily="34" charset="-122"/>
                          <a:ea typeface="微软雅黑" panose="020b0503020204020204" pitchFamily="34" charset="-122"/>
                        </a:rPr>
                        <a:t>培训不占用大量的时间，形式比较灵活；</a:t>
                      </a:r>
                    </a:p>
                    <a:p>
                      <a:pPr marL="285750" indent="-285750" algn="just">
                        <a:lnSpc>
                          <a:spcPct val="120000"/>
                        </a:lnSpc>
                        <a:spcAft>
                          <a:spcPct val="0"/>
                        </a:spcAft>
                        <a:buFont typeface="Arial" pitchFamily="34" charset="0"/>
                        <a:buChar char="•"/>
                      </a:pPr>
                      <a:r>
                        <a:rPr lang="zh-CN" altLang="en-US" sz="1600" kern="100">
                          <a:solidFill>
                            <a:schemeClr val="tx1"/>
                          </a:solidFill>
                          <a:effectLst/>
                          <a:latin typeface="微软雅黑" panose="020b0503020204020204" pitchFamily="34" charset="-122"/>
                          <a:ea typeface="微软雅黑" panose="020b0503020204020204" pitchFamily="34" charset="-122"/>
                        </a:rPr>
                        <a:t>可随时满足员工某一方面的培训需求；</a:t>
                      </a:r>
                    </a:p>
                    <a:p>
                      <a:pPr marL="285750" indent="-285750" algn="just">
                        <a:lnSpc>
                          <a:spcPct val="120000"/>
                        </a:lnSpc>
                        <a:spcAft>
                          <a:spcPct val="0"/>
                        </a:spcAft>
                        <a:buFont typeface="Arial" pitchFamily="34" charset="0"/>
                        <a:buChar char="•"/>
                      </a:pPr>
                      <a:r>
                        <a:rPr lang="zh-CN" altLang="en-US" sz="1600" kern="100">
                          <a:solidFill>
                            <a:schemeClr val="tx1"/>
                          </a:solidFill>
                          <a:effectLst/>
                          <a:latin typeface="微软雅黑" panose="020b0503020204020204" pitchFamily="34" charset="-122"/>
                          <a:ea typeface="微软雅黑" panose="020b0503020204020204" pitchFamily="34" charset="-122"/>
                        </a:rPr>
                        <a:t>讲授内容集中于某一专题，培训对象易于加深理解。</a:t>
                      </a:r>
                    </a:p>
                  </a:txBody>
                  <a:tcPr marL="68580" marR="68580" marT="0" marB="0" anchor="ctr"/>
                </a:tc>
                <a:tc>
                  <a:txBody>
                    <a:bodyPr vert="horz" wrap="square"/>
                    <a:lstStyle/>
                    <a:p>
                      <a:pPr marL="285750" indent="-285750" algn="just">
                        <a:lnSpc>
                          <a:spcPct val="120000"/>
                        </a:lnSpc>
                        <a:spcAft>
                          <a:spcPct val="0"/>
                        </a:spcAft>
                        <a:buFont typeface="Arial" pitchFamily="34" charset="0"/>
                        <a:buChar char="•"/>
                      </a:pPr>
                      <a:r>
                        <a:rPr lang="zh-CN" altLang="en-US" sz="1600" kern="100">
                          <a:solidFill>
                            <a:schemeClr val="tx1"/>
                          </a:solidFill>
                          <a:effectLst/>
                          <a:latin typeface="微软雅黑" panose="020b0503020204020204" pitchFamily="34" charset="-122"/>
                          <a:ea typeface="微软雅黑" panose="020b0503020204020204" pitchFamily="34" charset="-122"/>
                        </a:rPr>
                        <a:t>讲座中传授的知识相对集中，内容可能不具备较好的系统性。</a:t>
                      </a:r>
                    </a:p>
                  </a:txBody>
                  <a:tcPr marL="68580" marR="68580" marT="0" marB="0" anchor="ctr"/>
                </a:tc>
              </a:tr>
            </a:tbl>
          </a:graphicData>
        </a:graphic>
      </p:graphicFrame>
    </p:spTree>
  </p:cSld>
  <p:clrMapOvr>
    <a:masterClrMapping/>
  </p:clrMapOvr>
  <mc:AlternateContent>
    <mc:Choice xmlns:p14="http://schemas.microsoft.com/office/powerpoint/2010/main" Requires="p14">
      <p:transition advTm="0">
        <p14:pan dir="u"/>
      </p:transition>
    </mc:Choice>
    <mc:Fallback>
      <p:transition advTm="0">
        <p:fade/>
      </p:transition>
    </mc:Fallback>
  </mc:AlternateConten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TextBox 8"/>
          <p:cNvSpPr txBox="1"/>
          <p:nvPr/>
        </p:nvSpPr>
        <p:spPr>
          <a:xfrm>
            <a:off x="838122" y="476676"/>
            <a:ext cx="4969846"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rgbClr val="5F5E5C"/>
                </a:solidFill>
                <a:latin typeface="华康俪金黑W8(P)" pitchFamily="34" charset="-122"/>
                <a:ea typeface="华康俪金黑W8(P)" pitchFamily="34" charset="-122"/>
              </a:rPr>
              <a:t>第五节</a:t>
            </a:r>
            <a:r>
              <a:rPr lang="en-US" altLang="zh-CN" sz="2400">
                <a:solidFill>
                  <a:srgbClr val="5F5E5C"/>
                </a:solidFill>
                <a:latin typeface="华康俪金黑W8(P)" pitchFamily="34" charset="-122"/>
                <a:ea typeface="华康俪金黑W8(P)" pitchFamily="34" charset="-122"/>
              </a:rPr>
              <a:t>  </a:t>
            </a:r>
            <a:r>
              <a:rPr lang="zh-CN" altLang="en-US" sz="2400">
                <a:solidFill>
                  <a:srgbClr val="5F5E5C"/>
                </a:solidFill>
                <a:latin typeface="华康俪金黑W8(P)" pitchFamily="34" charset="-122"/>
                <a:ea typeface="华康俪金黑W8(P)" pitchFamily="34" charset="-122"/>
              </a:rPr>
              <a:t>咋培训（方法）</a:t>
            </a:r>
          </a:p>
        </p:txBody>
      </p:sp>
      <p:sp>
        <p:nvSpPr>
          <p:cNvPr id="9" name="TextBox 6"/>
          <p:cNvSpPr txBox="1"/>
          <p:nvPr/>
        </p:nvSpPr>
        <p:spPr>
          <a:xfrm>
            <a:off x="333860" y="1412779"/>
            <a:ext cx="9722580" cy="49149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b="1">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a:t>
            </a:r>
            <a:r>
              <a:rPr lang="en-US" altLang="zh-CN" sz="2000" b="1">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2</a:t>
            </a:r>
            <a:r>
              <a:rPr lang="zh-CN" altLang="en-US" sz="2000" b="1">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）实践参与型培训法（演示与模拟法、研讨法</a:t>
            </a:r>
            <a:r>
              <a:rPr lang="en-US" altLang="zh-CN" sz="2000" b="1">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a:t>
            </a:r>
            <a:r>
              <a:rPr lang="zh-CN" altLang="en-US" sz="2000" b="1">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头脑风暴法）</a:t>
            </a:r>
          </a:p>
        </p:txBody>
      </p:sp>
      <p:sp>
        <p:nvSpPr>
          <p:cNvPr id="10" name="矩形 9"/>
          <p:cNvSpPr/>
          <p:nvPr/>
        </p:nvSpPr>
        <p:spPr>
          <a:xfrm>
            <a:off x="477876" y="2060848"/>
            <a:ext cx="11234748" cy="4104456"/>
          </a:xfrm>
          <a:prstGeom prst="rect">
            <a:avLst/>
          </a:prstGeom>
          <a:solidFill>
            <a:sysClr val="window" lastClr="FFFFFF"/>
          </a:solidFill>
          <a:ln w="3175" cap="flat" cmpd="sng" algn="ctr">
            <a:solidFill>
              <a:sysClr val="window" lastClr="FFFFFF">
                <a:lumMod val="75000"/>
              </a:sysClr>
            </a:solid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kern="0">
              <a:solidFill>
                <a:sysClr val="window" lastClr="FFFFFF"/>
              </a:solidFill>
              <a:latin typeface="Tahoma" panose="020b0604030504040204"/>
              <a:ea typeface="微软雅黑" panose="020b0503020204020204" pitchFamily="34" charset="-122"/>
            </a:endParaRPr>
          </a:p>
        </p:txBody>
      </p:sp>
      <p:graphicFrame>
        <p:nvGraphicFramePr>
          <p:cNvPr id="12" name="表格 11"/>
          <p:cNvGraphicFramePr>
            <a:graphicFrameLocks noGrp="1"/>
          </p:cNvGraphicFramePr>
          <p:nvPr>
            <p:custDataLst>
              <p:tags r:id="rId3"/>
            </p:custDataLst>
          </p:nvPr>
        </p:nvGraphicFramePr>
        <p:xfrm>
          <a:off x="623392" y="2204867"/>
          <a:ext cx="10945216" cy="3899691"/>
        </p:xfrm>
        <a:graphic>
          <a:graphicData uri="http://schemas.openxmlformats.org/drawingml/2006/table">
            <a:tbl>
              <a:tblPr firstRow="1" firstCol="1" bandRow="1">
                <a:tableStyleId>{93296810-A885-4BE3-A3E7-6D5BEEA58F35}</a:tableStyleId>
              </a:tblPr>
              <a:tblGrid>
                <a:gridCol w="1515491"/>
                <a:gridCol w="5253261"/>
                <a:gridCol w="4176464"/>
              </a:tblGrid>
              <a:tr h="667989">
                <a:tc>
                  <a:txBody>
                    <a:bodyPr vert="horz" wrap="square"/>
                    <a:lstStyle/>
                    <a:p>
                      <a:pPr algn="ctr">
                        <a:lnSpc>
                          <a:spcPct val="115000"/>
                        </a:lnSpc>
                        <a:spcAft>
                          <a:spcPct val="0"/>
                        </a:spcAft>
                      </a:pPr>
                      <a:r>
                        <a:rPr lang="zh-CN" altLang="en-US" sz="2000" kern="100">
                          <a:effectLst/>
                          <a:latin typeface="微软雅黑" panose="020b0503020204020204" pitchFamily="34" charset="-122"/>
                          <a:ea typeface="微软雅黑" panose="020b0503020204020204" pitchFamily="34" charset="-122"/>
                        </a:rPr>
                        <a:t>实践参与型</a:t>
                      </a:r>
                      <a:endParaRPr lang="zh-CN" sz="2000" kern="100">
                        <a:effectLst/>
                        <a:latin typeface="微软雅黑" panose="020b0503020204020204" pitchFamily="34" charset="-122"/>
                        <a:ea typeface="微软雅黑" panose="020b0503020204020204" pitchFamily="34" charset="-122"/>
                      </a:endParaRPr>
                    </a:p>
                  </a:txBody>
                  <a:tcPr marL="68580" marR="68580" marT="0" marB="0" anchor="ctr"/>
                </a:tc>
                <a:tc>
                  <a:txBody>
                    <a:bodyPr vert="horz" wrap="square"/>
                    <a:lstStyle/>
                    <a:p>
                      <a:pPr algn="ctr">
                        <a:lnSpc>
                          <a:spcPct val="115000"/>
                        </a:lnSpc>
                        <a:spcAft>
                          <a:spcPct val="0"/>
                        </a:spcAft>
                      </a:pPr>
                      <a:r>
                        <a:rPr lang="zh-CN" sz="2000" kern="100">
                          <a:effectLst/>
                          <a:latin typeface="微软雅黑" panose="020b0503020204020204" pitchFamily="34" charset="-122"/>
                          <a:ea typeface="微软雅黑" panose="020b0503020204020204" pitchFamily="34" charset="-122"/>
                        </a:rPr>
                        <a:t>优点</a:t>
                      </a:r>
                    </a:p>
                  </a:txBody>
                  <a:tcPr marL="68580" marR="68580" marT="0" marB="0" anchor="ctr"/>
                </a:tc>
                <a:tc>
                  <a:txBody>
                    <a:bodyPr vert="horz" wrap="square"/>
                    <a:lstStyle/>
                    <a:p>
                      <a:pPr algn="ctr">
                        <a:lnSpc>
                          <a:spcPct val="115000"/>
                        </a:lnSpc>
                        <a:spcAft>
                          <a:spcPct val="0"/>
                        </a:spcAft>
                      </a:pPr>
                      <a:r>
                        <a:rPr lang="zh-CN" sz="2000" kern="100">
                          <a:effectLst/>
                          <a:latin typeface="微软雅黑" panose="020b0503020204020204" pitchFamily="34" charset="-122"/>
                          <a:ea typeface="微软雅黑" panose="020b0503020204020204" pitchFamily="34" charset="-122"/>
                        </a:rPr>
                        <a:t>缺点</a:t>
                      </a:r>
                    </a:p>
                  </a:txBody>
                  <a:tcPr marL="68580" marR="68580" marT="0" marB="0" anchor="ctr"/>
                </a:tc>
              </a:tr>
              <a:tr h="1476054">
                <a:tc>
                  <a:txBody>
                    <a:bodyPr vert="horz" wrap="square"/>
                    <a:lstStyle/>
                    <a:p>
                      <a:pPr algn="ctr">
                        <a:lnSpc>
                          <a:spcPct val="115000"/>
                        </a:lnSpc>
                        <a:spcAft>
                          <a:spcPct val="0"/>
                        </a:spcAft>
                      </a:pPr>
                      <a:r>
                        <a:rPr lang="zh-CN" altLang="en-US" sz="1800" kern="100">
                          <a:effectLst/>
                          <a:latin typeface="微软雅黑" panose="020b0503020204020204" pitchFamily="34" charset="-122"/>
                          <a:ea typeface="微软雅黑" panose="020b0503020204020204" pitchFamily="34" charset="-122"/>
                        </a:rPr>
                        <a:t>演示与模拟法</a:t>
                      </a:r>
                      <a:endParaRPr lang="zh-CN" sz="1800" kern="100">
                        <a:effectLst/>
                        <a:latin typeface="微软雅黑" panose="020b0503020204020204" pitchFamily="34" charset="-122"/>
                        <a:ea typeface="微软雅黑" panose="020b0503020204020204" pitchFamily="34" charset="-122"/>
                      </a:endParaRPr>
                    </a:p>
                  </a:txBody>
                  <a:tcPr marL="68580" marR="68580" marT="0" marB="0" anchor="ctr"/>
                </a:tc>
                <a:tc>
                  <a:txBody>
                    <a:bodyPr vert="horz" wrap="square"/>
                    <a:lstStyle/>
                    <a:p>
                      <a:pPr marL="285750" indent="-285750" algn="just">
                        <a:lnSpc>
                          <a:spcPct val="120000"/>
                        </a:lnSpc>
                        <a:spcAft>
                          <a:spcPct val="0"/>
                        </a:spcAft>
                        <a:buFont typeface="Arial" pitchFamily="34" charset="0"/>
                        <a:buChar char="•"/>
                      </a:pPr>
                      <a:r>
                        <a:rPr lang="zh-CN" altLang="en-US" sz="1600" kern="100">
                          <a:solidFill>
                            <a:schemeClr val="tx1"/>
                          </a:solidFill>
                          <a:effectLst/>
                          <a:latin typeface="微软雅黑" panose="020b0503020204020204" pitchFamily="34" charset="-122"/>
                          <a:ea typeface="微软雅黑" panose="020b0503020204020204" pitchFamily="34" charset="-122"/>
                        </a:rPr>
                        <a:t>有助于激发受训者的学习兴趣；</a:t>
                      </a:r>
                    </a:p>
                    <a:p>
                      <a:pPr marL="285750" indent="-285750" algn="just">
                        <a:lnSpc>
                          <a:spcPct val="120000"/>
                        </a:lnSpc>
                        <a:spcAft>
                          <a:spcPct val="0"/>
                        </a:spcAft>
                        <a:buFont typeface="Arial" pitchFamily="34" charset="0"/>
                        <a:buChar char="•"/>
                      </a:pPr>
                      <a:r>
                        <a:rPr lang="zh-CN" altLang="en-US" sz="1600" kern="100">
                          <a:solidFill>
                            <a:schemeClr val="tx1"/>
                          </a:solidFill>
                          <a:effectLst/>
                          <a:latin typeface="微软雅黑" panose="020b0503020204020204" pitchFamily="34" charset="-122"/>
                          <a:ea typeface="微软雅黑" panose="020b0503020204020204" pitchFamily="34" charset="-122"/>
                        </a:rPr>
                        <a:t>可利用多种感官，做到看、听、想、问相结合；</a:t>
                      </a:r>
                    </a:p>
                    <a:p>
                      <a:pPr marL="285750" indent="-285750" algn="just">
                        <a:lnSpc>
                          <a:spcPct val="120000"/>
                        </a:lnSpc>
                        <a:spcAft>
                          <a:spcPct val="0"/>
                        </a:spcAft>
                        <a:buFont typeface="Arial" pitchFamily="34" charset="0"/>
                        <a:buChar char="•"/>
                      </a:pPr>
                      <a:r>
                        <a:rPr lang="zh-CN" altLang="en-US" sz="1600" kern="100">
                          <a:solidFill>
                            <a:schemeClr val="tx1"/>
                          </a:solidFill>
                          <a:effectLst/>
                          <a:latin typeface="微软雅黑" panose="020b0503020204020204" pitchFamily="34" charset="-122"/>
                          <a:ea typeface="微软雅黑" panose="020b0503020204020204" pitchFamily="34" charset="-122"/>
                        </a:rPr>
                        <a:t>观察模拟与实际操作的感受最直观，有利于获得感性知识，加深对所学内容的印象。</a:t>
                      </a:r>
                    </a:p>
                  </a:txBody>
                  <a:tcPr marL="68580" marR="68580" marT="0" marB="0" anchor="ctr"/>
                </a:tc>
                <a:tc>
                  <a:txBody>
                    <a:bodyPr vert="horz" wrap="square"/>
                    <a:lstStyle/>
                    <a:p>
                      <a:pPr marL="285750" indent="-285750" algn="just">
                        <a:lnSpc>
                          <a:spcPct val="120000"/>
                        </a:lnSpc>
                        <a:spcAft>
                          <a:spcPct val="0"/>
                        </a:spcAft>
                        <a:buFont typeface="Arial" pitchFamily="34" charset="0"/>
                        <a:buChar char="•"/>
                      </a:pPr>
                      <a:r>
                        <a:rPr lang="zh-CN" altLang="en-US" sz="1600" kern="100">
                          <a:solidFill>
                            <a:schemeClr val="tx1"/>
                          </a:solidFill>
                          <a:effectLst/>
                          <a:latin typeface="微软雅黑" panose="020b0503020204020204" pitchFamily="34" charset="-122"/>
                          <a:ea typeface="微软雅黑" panose="020b0503020204020204" pitchFamily="34" charset="-122"/>
                        </a:rPr>
                        <a:t>适用范围有限，不是所有的学习内容都能演示与模拟；</a:t>
                      </a:r>
                    </a:p>
                    <a:p>
                      <a:pPr marL="285750" indent="-285750" algn="just">
                        <a:lnSpc>
                          <a:spcPct val="120000"/>
                        </a:lnSpc>
                        <a:spcAft>
                          <a:spcPct val="0"/>
                        </a:spcAft>
                        <a:buFont typeface="Arial" pitchFamily="34" charset="0"/>
                        <a:buChar char="•"/>
                      </a:pPr>
                      <a:r>
                        <a:rPr lang="zh-CN" altLang="en-US" sz="1600" kern="100">
                          <a:solidFill>
                            <a:schemeClr val="tx1"/>
                          </a:solidFill>
                          <a:effectLst/>
                          <a:latin typeface="微软雅黑" panose="020b0503020204020204" pitchFamily="34" charset="-122"/>
                          <a:ea typeface="微软雅黑" panose="020b0503020204020204" pitchFamily="34" charset="-122"/>
                        </a:rPr>
                        <a:t>设备或装置移动不方便，不利于培训场所的变更；</a:t>
                      </a:r>
                    </a:p>
                    <a:p>
                      <a:pPr marL="285750" indent="-285750" algn="just">
                        <a:lnSpc>
                          <a:spcPct val="120000"/>
                        </a:lnSpc>
                        <a:spcAft>
                          <a:spcPct val="0"/>
                        </a:spcAft>
                        <a:buFont typeface="Arial" pitchFamily="34" charset="0"/>
                        <a:buChar char="•"/>
                      </a:pPr>
                      <a:r>
                        <a:rPr lang="zh-CN" altLang="en-US" sz="1600" kern="100">
                          <a:solidFill>
                            <a:schemeClr val="tx1"/>
                          </a:solidFill>
                          <a:effectLst/>
                          <a:latin typeface="微软雅黑" panose="020b0503020204020204" pitchFamily="34" charset="-122"/>
                          <a:ea typeface="微软雅黑" panose="020b0503020204020204" pitchFamily="34" charset="-122"/>
                        </a:rPr>
                        <a:t>操作前需要一定的费用和精力做准备。</a:t>
                      </a:r>
                    </a:p>
                  </a:txBody>
                  <a:tcPr marL="68580" marR="68580" marT="0" marB="0" anchor="ctr"/>
                </a:tc>
              </a:tr>
              <a:tr h="1267847">
                <a:tc>
                  <a:txBody>
                    <a:bodyPr vert="horz" wrap="square"/>
                    <a:lstStyle/>
                    <a:p>
                      <a:pPr algn="ctr">
                        <a:lnSpc>
                          <a:spcPct val="115000"/>
                        </a:lnSpc>
                        <a:spcAft>
                          <a:spcPct val="0"/>
                        </a:spcAft>
                      </a:pPr>
                      <a:r>
                        <a:rPr lang="zh-CN" altLang="en-US" sz="1800" kern="100">
                          <a:effectLst/>
                          <a:latin typeface="微软雅黑" panose="020b0503020204020204" pitchFamily="34" charset="-122"/>
                          <a:ea typeface="微软雅黑" panose="020b0503020204020204" pitchFamily="34" charset="-122"/>
                        </a:rPr>
                        <a:t>研讨法</a:t>
                      </a:r>
                      <a:r>
                        <a:rPr lang="en-US" altLang="zh-CN" sz="1800" kern="100">
                          <a:effectLst/>
                          <a:latin typeface="微软雅黑" panose="020b0503020204020204" pitchFamily="34" charset="-122"/>
                          <a:ea typeface="微软雅黑" panose="020b0503020204020204" pitchFamily="34" charset="-122"/>
                        </a:rPr>
                        <a:t>/</a:t>
                      </a:r>
                      <a:r>
                        <a:rPr lang="zh-CN" altLang="en-US" sz="1800" kern="100">
                          <a:effectLst/>
                          <a:latin typeface="微软雅黑" panose="020b0503020204020204" pitchFamily="34" charset="-122"/>
                          <a:ea typeface="微软雅黑" panose="020b0503020204020204" pitchFamily="34" charset="-122"/>
                        </a:rPr>
                        <a:t>头脑风暴法</a:t>
                      </a:r>
                      <a:endParaRPr lang="zh-CN" sz="1800" kern="100">
                        <a:effectLst/>
                        <a:latin typeface="微软雅黑" panose="020b0503020204020204" pitchFamily="34" charset="-122"/>
                        <a:ea typeface="微软雅黑" panose="020b0503020204020204" pitchFamily="34" charset="-122"/>
                      </a:endParaRPr>
                    </a:p>
                  </a:txBody>
                  <a:tcPr marL="68580" marR="68580" marT="0" marB="0" anchor="ctr"/>
                </a:tc>
                <a:tc>
                  <a:txBody>
                    <a:bodyPr vert="horz" wrap="square"/>
                    <a:lstStyle/>
                    <a:p>
                      <a:pPr marL="285750" indent="-285750" algn="just">
                        <a:lnSpc>
                          <a:spcPct val="120000"/>
                        </a:lnSpc>
                        <a:spcAft>
                          <a:spcPct val="0"/>
                        </a:spcAft>
                        <a:buFont typeface="Arial" pitchFamily="34" charset="0"/>
                        <a:buChar char="•"/>
                      </a:pPr>
                      <a:r>
                        <a:rPr lang="zh-CN" altLang="en-US" sz="1600" kern="100">
                          <a:solidFill>
                            <a:schemeClr val="tx1"/>
                          </a:solidFill>
                          <a:effectLst/>
                          <a:latin typeface="微软雅黑" panose="020b0503020204020204" pitchFamily="34" charset="-122"/>
                          <a:ea typeface="微软雅黑" panose="020b0503020204020204" pitchFamily="34" charset="-122"/>
                        </a:rPr>
                        <a:t>受训人员能够主动提出问题，表达个人的感受，有助于激发学习兴趣</a:t>
                      </a:r>
                      <a:r>
                        <a:rPr lang="en-US" altLang="zh-CN" sz="1600" kern="100">
                          <a:solidFill>
                            <a:schemeClr val="tx1"/>
                          </a:solidFill>
                          <a:effectLst/>
                          <a:latin typeface="微软雅黑" panose="020b0503020204020204" pitchFamily="34" charset="-122"/>
                          <a:ea typeface="微软雅黑" panose="020b0503020204020204" pitchFamily="34" charset="-122"/>
                        </a:rPr>
                        <a:t>;</a:t>
                      </a:r>
                    </a:p>
                    <a:p>
                      <a:pPr marL="285750" indent="-285750" algn="just">
                        <a:lnSpc>
                          <a:spcPct val="120000"/>
                        </a:lnSpc>
                        <a:spcAft>
                          <a:spcPct val="0"/>
                        </a:spcAft>
                        <a:buFont typeface="Arial" pitchFamily="34" charset="0"/>
                        <a:buChar char="•"/>
                      </a:pPr>
                      <a:r>
                        <a:rPr lang="zh-CN" altLang="en-US" sz="1600" kern="100">
                          <a:solidFill>
                            <a:schemeClr val="tx1"/>
                          </a:solidFill>
                          <a:effectLst/>
                          <a:latin typeface="微软雅黑" panose="020b0503020204020204" pitchFamily="34" charset="-122"/>
                          <a:ea typeface="微软雅黑" panose="020b0503020204020204" pitchFamily="34" charset="-122"/>
                        </a:rPr>
                        <a:t>鼓励受训人员积极思考，有利于能力的开发，加深学员对知识的理解；</a:t>
                      </a:r>
                    </a:p>
                    <a:p>
                      <a:pPr marL="285750" indent="-285750" algn="just">
                        <a:lnSpc>
                          <a:spcPct val="120000"/>
                        </a:lnSpc>
                        <a:spcAft>
                          <a:spcPct val="0"/>
                        </a:spcAft>
                        <a:buFont typeface="Arial" pitchFamily="34" charset="0"/>
                        <a:buChar char="•"/>
                      </a:pPr>
                      <a:r>
                        <a:rPr lang="zh-CN" altLang="en-US" sz="1600" kern="100">
                          <a:solidFill>
                            <a:schemeClr val="tx1"/>
                          </a:solidFill>
                          <a:effectLst/>
                          <a:latin typeface="微软雅黑" panose="020b0503020204020204" pitchFamily="34" charset="-122"/>
                          <a:ea typeface="微软雅黑" panose="020b0503020204020204" pitchFamily="34" charset="-122"/>
                        </a:rPr>
                        <a:t>在讨论中取长补短，互相学习，体现了集体的智慧，有利于知识和经验的交流。</a:t>
                      </a:r>
                    </a:p>
                  </a:txBody>
                  <a:tcPr marL="68580" marR="68580" marT="0" marB="0" anchor="ctr"/>
                </a:tc>
                <a:tc>
                  <a:txBody>
                    <a:bodyPr vert="horz" wrap="square"/>
                    <a:lstStyle/>
                    <a:p>
                      <a:pPr marL="285750" indent="-285750" algn="just">
                        <a:lnSpc>
                          <a:spcPct val="120000"/>
                        </a:lnSpc>
                        <a:spcAft>
                          <a:spcPct val="0"/>
                        </a:spcAft>
                        <a:buFont typeface="Arial" pitchFamily="34" charset="0"/>
                        <a:buChar char="•"/>
                      </a:pPr>
                      <a:r>
                        <a:rPr lang="zh-CN" altLang="en-US" sz="1600" kern="100">
                          <a:solidFill>
                            <a:schemeClr val="tx1"/>
                          </a:solidFill>
                          <a:effectLst/>
                          <a:latin typeface="微软雅黑" panose="020b0503020204020204" pitchFamily="34" charset="-122"/>
                          <a:ea typeface="微软雅黑" panose="020b0503020204020204" pitchFamily="34" charset="-122"/>
                        </a:rPr>
                        <a:t>如果不善于引导讨论，可能会使讨论漫无边际；</a:t>
                      </a:r>
                    </a:p>
                    <a:p>
                      <a:pPr marL="285750" indent="-285750" algn="just">
                        <a:lnSpc>
                          <a:spcPct val="120000"/>
                        </a:lnSpc>
                        <a:spcAft>
                          <a:spcPct val="0"/>
                        </a:spcAft>
                        <a:buFont typeface="Arial" pitchFamily="34" charset="0"/>
                        <a:buChar char="•"/>
                      </a:pPr>
                      <a:r>
                        <a:rPr lang="zh-CN" altLang="en-US" sz="1600" kern="100">
                          <a:solidFill>
                            <a:schemeClr val="tx1"/>
                          </a:solidFill>
                          <a:effectLst/>
                          <a:latin typeface="微软雅黑" panose="020b0503020204020204" pitchFamily="34" charset="-122"/>
                          <a:ea typeface="微软雅黑" panose="020b0503020204020204" pitchFamily="34" charset="-122"/>
                        </a:rPr>
                        <a:t>受训人员自身的水平也会影响培训的效果；</a:t>
                      </a:r>
                    </a:p>
                    <a:p>
                      <a:pPr marL="285750" indent="-285750" algn="just">
                        <a:lnSpc>
                          <a:spcPct val="120000"/>
                        </a:lnSpc>
                        <a:spcAft>
                          <a:spcPct val="0"/>
                        </a:spcAft>
                        <a:buFont typeface="Arial" pitchFamily="34" charset="0"/>
                        <a:buChar char="•"/>
                      </a:pPr>
                      <a:r>
                        <a:rPr lang="zh-CN" altLang="en-US" sz="1600" kern="100">
                          <a:solidFill>
                            <a:schemeClr val="tx1"/>
                          </a:solidFill>
                          <a:effectLst/>
                          <a:latin typeface="微软雅黑" panose="020b0503020204020204" pitchFamily="34" charset="-122"/>
                          <a:ea typeface="微软雅黑" panose="020b0503020204020204" pitchFamily="34" charset="-122"/>
                        </a:rPr>
                        <a:t>不利于受训人员系统地掌握知识和技能。</a:t>
                      </a:r>
                    </a:p>
                  </a:txBody>
                  <a:tcPr marL="68580" marR="68580" marT="0" marB="0" anchor="ctr"/>
                </a:tc>
              </a:tr>
            </a:tbl>
          </a:graphicData>
        </a:graphic>
      </p:graphicFrame>
    </p:spTree>
  </p:cSld>
  <p:clrMapOvr>
    <a:masterClrMapping/>
  </p:clrMapOvr>
  <p:transition advTm="0">
    <p:fade/>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TextBox 8"/>
          <p:cNvSpPr txBox="1"/>
          <p:nvPr/>
        </p:nvSpPr>
        <p:spPr>
          <a:xfrm>
            <a:off x="838122" y="476676"/>
            <a:ext cx="4969846"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rgbClr val="5F5E5C"/>
                </a:solidFill>
                <a:latin typeface="华康俪金黑W8(P)" pitchFamily="34" charset="-122"/>
                <a:ea typeface="华康俪金黑W8(P)" pitchFamily="34" charset="-122"/>
              </a:rPr>
              <a:t>第五节</a:t>
            </a:r>
            <a:r>
              <a:rPr lang="en-US" altLang="zh-CN" sz="2400">
                <a:solidFill>
                  <a:srgbClr val="5F5E5C"/>
                </a:solidFill>
                <a:latin typeface="华康俪金黑W8(P)" pitchFamily="34" charset="-122"/>
                <a:ea typeface="华康俪金黑W8(P)" pitchFamily="34" charset="-122"/>
              </a:rPr>
              <a:t>  </a:t>
            </a:r>
            <a:r>
              <a:rPr lang="zh-CN" altLang="en-US" sz="2400">
                <a:solidFill>
                  <a:srgbClr val="5F5E5C"/>
                </a:solidFill>
                <a:latin typeface="华康俪金黑W8(P)" pitchFamily="34" charset="-122"/>
                <a:ea typeface="华康俪金黑W8(P)" pitchFamily="34" charset="-122"/>
              </a:rPr>
              <a:t>咋培训（方法）</a:t>
            </a:r>
          </a:p>
        </p:txBody>
      </p:sp>
      <p:sp>
        <p:nvSpPr>
          <p:cNvPr id="9" name="TextBox 6"/>
          <p:cNvSpPr txBox="1"/>
          <p:nvPr/>
        </p:nvSpPr>
        <p:spPr>
          <a:xfrm>
            <a:off x="333860" y="1412779"/>
            <a:ext cx="9722580" cy="49149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b="1">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a:t>
            </a:r>
            <a:r>
              <a:rPr lang="en-US" altLang="zh-CN" sz="2000" b="1">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3</a:t>
            </a:r>
            <a:r>
              <a:rPr lang="zh-CN" altLang="en-US" sz="2000" b="1">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）态度型培训法（角色扮演法、拓展训练）</a:t>
            </a:r>
          </a:p>
        </p:txBody>
      </p:sp>
      <p:sp>
        <p:nvSpPr>
          <p:cNvPr id="10" name="矩形 9"/>
          <p:cNvSpPr/>
          <p:nvPr/>
        </p:nvSpPr>
        <p:spPr>
          <a:xfrm>
            <a:off x="477876" y="2060848"/>
            <a:ext cx="11234748" cy="4104456"/>
          </a:xfrm>
          <a:prstGeom prst="rect">
            <a:avLst/>
          </a:prstGeom>
          <a:solidFill>
            <a:sysClr val="window" lastClr="FFFFFF"/>
          </a:solidFill>
          <a:ln w="3175" cap="flat" cmpd="sng" algn="ctr">
            <a:solidFill>
              <a:sysClr val="window" lastClr="FFFFFF">
                <a:lumMod val="75000"/>
              </a:sysClr>
            </a:solid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kern="0">
              <a:solidFill>
                <a:sysClr val="window" lastClr="FFFFFF"/>
              </a:solidFill>
              <a:latin typeface="Tahoma" panose="020b0604030504040204"/>
              <a:ea typeface="微软雅黑" panose="020b0503020204020204" pitchFamily="34" charset="-122"/>
            </a:endParaRPr>
          </a:p>
        </p:txBody>
      </p:sp>
      <p:graphicFrame>
        <p:nvGraphicFramePr>
          <p:cNvPr id="12" name="表格 11"/>
          <p:cNvGraphicFramePr>
            <a:graphicFrameLocks noGrp="1"/>
          </p:cNvGraphicFramePr>
          <p:nvPr>
            <p:custDataLst>
              <p:tags r:id="rId3"/>
            </p:custDataLst>
          </p:nvPr>
        </p:nvGraphicFramePr>
        <p:xfrm>
          <a:off x="623392" y="2204864"/>
          <a:ext cx="10945216" cy="3816424"/>
        </p:xfrm>
        <a:graphic>
          <a:graphicData uri="http://schemas.openxmlformats.org/drawingml/2006/table">
            <a:tbl>
              <a:tblPr firstRow="1" firstCol="1" bandRow="1">
                <a:tableStyleId>{93296810-A885-4BE3-A3E7-6D5BEEA58F35}</a:tableStyleId>
              </a:tblPr>
              <a:tblGrid>
                <a:gridCol w="1515491"/>
                <a:gridCol w="5253261"/>
                <a:gridCol w="4176464"/>
              </a:tblGrid>
              <a:tr h="714237">
                <a:tc>
                  <a:txBody>
                    <a:bodyPr vert="horz" wrap="square"/>
                    <a:lstStyle/>
                    <a:p>
                      <a:pPr algn="ctr">
                        <a:lnSpc>
                          <a:spcPct val="115000"/>
                        </a:lnSpc>
                        <a:spcAft>
                          <a:spcPct val="0"/>
                        </a:spcAft>
                      </a:pPr>
                      <a:r>
                        <a:rPr lang="zh-CN" altLang="en-US" sz="2000" kern="100">
                          <a:effectLst/>
                          <a:latin typeface="微软雅黑" panose="020b0503020204020204" pitchFamily="34" charset="-122"/>
                          <a:ea typeface="微软雅黑" panose="020b0503020204020204" pitchFamily="34" charset="-122"/>
                        </a:rPr>
                        <a:t>态度型</a:t>
                      </a:r>
                      <a:endParaRPr lang="zh-CN" sz="2000" kern="100">
                        <a:effectLst/>
                        <a:latin typeface="微软雅黑" panose="020b0503020204020204" pitchFamily="34" charset="-122"/>
                        <a:ea typeface="微软雅黑" panose="020b0503020204020204" pitchFamily="34" charset="-122"/>
                      </a:endParaRPr>
                    </a:p>
                  </a:txBody>
                  <a:tcPr marL="68580" marR="68580" marT="0" marB="0" anchor="ctr"/>
                </a:tc>
                <a:tc>
                  <a:txBody>
                    <a:bodyPr vert="horz" wrap="square"/>
                    <a:lstStyle/>
                    <a:p>
                      <a:pPr algn="ctr">
                        <a:lnSpc>
                          <a:spcPct val="115000"/>
                        </a:lnSpc>
                        <a:spcAft>
                          <a:spcPct val="0"/>
                        </a:spcAft>
                      </a:pPr>
                      <a:r>
                        <a:rPr lang="zh-CN" sz="2000" kern="100">
                          <a:effectLst/>
                          <a:latin typeface="微软雅黑" panose="020b0503020204020204" pitchFamily="34" charset="-122"/>
                          <a:ea typeface="微软雅黑" panose="020b0503020204020204" pitchFamily="34" charset="-122"/>
                        </a:rPr>
                        <a:t>优点</a:t>
                      </a:r>
                    </a:p>
                  </a:txBody>
                  <a:tcPr marL="68580" marR="68580" marT="0" marB="0" anchor="ctr"/>
                </a:tc>
                <a:tc>
                  <a:txBody>
                    <a:bodyPr vert="horz" wrap="square"/>
                    <a:lstStyle/>
                    <a:p>
                      <a:pPr algn="ctr">
                        <a:lnSpc>
                          <a:spcPct val="115000"/>
                        </a:lnSpc>
                        <a:spcAft>
                          <a:spcPct val="0"/>
                        </a:spcAft>
                      </a:pPr>
                      <a:r>
                        <a:rPr lang="zh-CN" sz="2000" kern="100">
                          <a:effectLst/>
                          <a:latin typeface="微软雅黑" panose="020b0503020204020204" pitchFamily="34" charset="-122"/>
                          <a:ea typeface="微软雅黑" panose="020b0503020204020204" pitchFamily="34" charset="-122"/>
                        </a:rPr>
                        <a:t>缺点</a:t>
                      </a:r>
                    </a:p>
                  </a:txBody>
                  <a:tcPr marL="68580" marR="68580" marT="0" marB="0" anchor="ctr"/>
                </a:tc>
              </a:tr>
              <a:tr h="3102187">
                <a:tc>
                  <a:txBody>
                    <a:bodyPr vert="horz" wrap="square"/>
                    <a:lstStyle/>
                    <a:p>
                      <a:pPr algn="ctr">
                        <a:lnSpc>
                          <a:spcPct val="115000"/>
                        </a:lnSpc>
                        <a:spcAft>
                          <a:spcPct val="0"/>
                        </a:spcAft>
                      </a:pPr>
                      <a:r>
                        <a:rPr lang="zh-CN" altLang="en-US" sz="1800" kern="100">
                          <a:effectLst/>
                          <a:latin typeface="微软雅黑" panose="020b0503020204020204" pitchFamily="34" charset="-122"/>
                          <a:ea typeface="微软雅黑" panose="020b0503020204020204" pitchFamily="34" charset="-122"/>
                        </a:rPr>
                        <a:t>角色扮演（情景模拟）</a:t>
                      </a:r>
                      <a:endParaRPr lang="zh-CN" sz="1800" kern="100">
                        <a:effectLst/>
                        <a:latin typeface="微软雅黑" panose="020b0503020204020204" pitchFamily="34" charset="-122"/>
                        <a:ea typeface="微软雅黑" panose="020b0503020204020204" pitchFamily="34" charset="-122"/>
                      </a:endParaRPr>
                    </a:p>
                  </a:txBody>
                  <a:tcPr marL="68580" marR="68580" marT="0" marB="0" anchor="ctr"/>
                </a:tc>
                <a:tc>
                  <a:txBody>
                    <a:bodyPr vert="horz" wrap="square"/>
                    <a:lstStyle/>
                    <a:p>
                      <a:pPr marL="285750" indent="-285750" algn="just">
                        <a:lnSpc>
                          <a:spcPct val="120000"/>
                        </a:lnSpc>
                        <a:spcAft>
                          <a:spcPct val="0"/>
                        </a:spcAft>
                        <a:buFont typeface="Arial" pitchFamily="34" charset="0"/>
                        <a:buChar char="•"/>
                      </a:pPr>
                      <a:r>
                        <a:rPr lang="zh-CN" altLang="en-US" sz="1600" kern="100">
                          <a:solidFill>
                            <a:schemeClr val="tx1"/>
                          </a:solidFill>
                          <a:effectLst/>
                          <a:latin typeface="微软雅黑" panose="020b0503020204020204" pitchFamily="34" charset="-122"/>
                          <a:ea typeface="微软雅黑" panose="020b0503020204020204" pitchFamily="34" charset="-122"/>
                        </a:rPr>
                        <a:t>学员参与性强，学员与讲师之间的互动交流充分，可以提高学员培训的积极性； </a:t>
                      </a:r>
                    </a:p>
                    <a:p>
                      <a:pPr marL="285750" indent="-285750" algn="just">
                        <a:lnSpc>
                          <a:spcPct val="120000"/>
                        </a:lnSpc>
                        <a:spcAft>
                          <a:spcPct val="0"/>
                        </a:spcAft>
                        <a:buFont typeface="Arial" pitchFamily="34" charset="0"/>
                        <a:buChar char="•"/>
                      </a:pPr>
                      <a:r>
                        <a:rPr lang="zh-CN" altLang="en-US" sz="1600" kern="100">
                          <a:solidFill>
                            <a:schemeClr val="tx1"/>
                          </a:solidFill>
                          <a:effectLst/>
                          <a:latin typeface="微软雅黑" panose="020b0503020204020204" pitchFamily="34" charset="-122"/>
                          <a:ea typeface="微软雅黑" panose="020b0503020204020204" pitchFamily="34" charset="-122"/>
                        </a:rPr>
                        <a:t>角色扮演中特定的模拟环境和主题有利于增强培训效果；</a:t>
                      </a:r>
                    </a:p>
                    <a:p>
                      <a:pPr marL="285750" indent="-285750" algn="just">
                        <a:lnSpc>
                          <a:spcPct val="120000"/>
                        </a:lnSpc>
                        <a:spcAft>
                          <a:spcPct val="0"/>
                        </a:spcAft>
                        <a:buFont typeface="Arial" pitchFamily="34" charset="0"/>
                        <a:buChar char="•"/>
                      </a:pPr>
                      <a:r>
                        <a:rPr lang="zh-CN" altLang="en-US" sz="1600" kern="100">
                          <a:solidFill>
                            <a:schemeClr val="tx1"/>
                          </a:solidFill>
                          <a:effectLst/>
                          <a:latin typeface="微软雅黑" panose="020b0503020204020204" pitchFamily="34" charset="-122"/>
                          <a:ea typeface="微软雅黑" panose="020b0503020204020204" pitchFamily="34" charset="-122"/>
                        </a:rPr>
                        <a:t>在角色扮演过程中，学员可以互相学习，及时认识到自身存在的问题并进行改正，明白本身的不足，使各方面能力得到提高；</a:t>
                      </a:r>
                    </a:p>
                    <a:p>
                      <a:pPr marL="285750" indent="-285750" algn="just">
                        <a:lnSpc>
                          <a:spcPct val="120000"/>
                        </a:lnSpc>
                        <a:spcAft>
                          <a:spcPct val="0"/>
                        </a:spcAft>
                        <a:buFont typeface="Arial" pitchFamily="34" charset="0"/>
                        <a:buChar char="•"/>
                      </a:pPr>
                      <a:r>
                        <a:rPr lang="zh-CN" altLang="en-US" sz="1600" kern="100">
                          <a:solidFill>
                            <a:schemeClr val="tx1"/>
                          </a:solidFill>
                          <a:effectLst/>
                          <a:latin typeface="微软雅黑" panose="020b0503020204020204" pitchFamily="34" charset="-122"/>
                          <a:ea typeface="微软雅黑" panose="020b0503020204020204" pitchFamily="34" charset="-122"/>
                        </a:rPr>
                        <a:t>具有高度的灵活性，实施者可以根据需要改变受训者的角色，调整培训内容，同时，角色扮演对培训时间没有任何特定的限制，视要求而决定培训时间的长短。</a:t>
                      </a:r>
                    </a:p>
                  </a:txBody>
                  <a:tcPr marL="68580" marR="68580" marT="0" marB="0" anchor="ctr"/>
                </a:tc>
                <a:tc>
                  <a:txBody>
                    <a:bodyPr vert="horz" wrap="square"/>
                    <a:lstStyle/>
                    <a:p>
                      <a:pPr marL="285750" indent="-285750" algn="just">
                        <a:lnSpc>
                          <a:spcPct val="120000"/>
                        </a:lnSpc>
                        <a:spcAft>
                          <a:spcPct val="0"/>
                        </a:spcAft>
                        <a:buFont typeface="Arial" pitchFamily="34" charset="0"/>
                        <a:buChar char="•"/>
                      </a:pPr>
                      <a:r>
                        <a:rPr lang="zh-CN" altLang="en-US" sz="1600" kern="100">
                          <a:solidFill>
                            <a:schemeClr val="tx1"/>
                          </a:solidFill>
                          <a:effectLst/>
                          <a:latin typeface="微软雅黑" panose="020b0503020204020204" pitchFamily="34" charset="-122"/>
                          <a:ea typeface="微软雅黑" panose="020b0503020204020204" pitchFamily="34" charset="-122"/>
                        </a:rPr>
                        <a:t>场景是人为设计的，如果设计者没有精湛的设计能力，设计出来的场景可能会过于简单，使受训者得不到真正的角色锻炼、能力提高的机会；</a:t>
                      </a:r>
                    </a:p>
                    <a:p>
                      <a:pPr marL="285750" indent="-285750" algn="just">
                        <a:lnSpc>
                          <a:spcPct val="120000"/>
                        </a:lnSpc>
                        <a:spcAft>
                          <a:spcPct val="0"/>
                        </a:spcAft>
                        <a:buFont typeface="Arial" pitchFamily="34" charset="0"/>
                        <a:buChar char="•"/>
                      </a:pPr>
                      <a:r>
                        <a:rPr lang="zh-CN" altLang="en-US" sz="1600" kern="100">
                          <a:solidFill>
                            <a:schemeClr val="tx1"/>
                          </a:solidFill>
                          <a:effectLst/>
                          <a:latin typeface="微软雅黑" panose="020b0503020204020204" pitchFamily="34" charset="-122"/>
                          <a:ea typeface="微软雅黑" panose="020b0503020204020204" pitchFamily="34" charset="-122"/>
                        </a:rPr>
                        <a:t>实际工作环境复杂多变，而模拟环境却是静态的，不变的；</a:t>
                      </a:r>
                    </a:p>
                    <a:p>
                      <a:pPr marL="285750" indent="-285750" algn="just">
                        <a:lnSpc>
                          <a:spcPct val="120000"/>
                        </a:lnSpc>
                        <a:spcAft>
                          <a:spcPct val="0"/>
                        </a:spcAft>
                        <a:buFont typeface="Arial" pitchFamily="34" charset="0"/>
                        <a:buChar char="•"/>
                      </a:pPr>
                      <a:r>
                        <a:rPr lang="zh-CN" altLang="en-US" sz="1600" kern="100">
                          <a:solidFill>
                            <a:schemeClr val="tx1"/>
                          </a:solidFill>
                          <a:effectLst/>
                          <a:latin typeface="微软雅黑" panose="020b0503020204020204" pitchFamily="34" charset="-122"/>
                          <a:ea typeface="微软雅黑" panose="020b0503020204020204" pitchFamily="34" charset="-122"/>
                        </a:rPr>
                        <a:t>扮演中的问题分析限于个人，不具有普遍性；</a:t>
                      </a:r>
                    </a:p>
                    <a:p>
                      <a:pPr marL="285750" indent="-285750" algn="just">
                        <a:lnSpc>
                          <a:spcPct val="120000"/>
                        </a:lnSpc>
                        <a:spcAft>
                          <a:spcPct val="0"/>
                        </a:spcAft>
                        <a:buFont typeface="Arial" pitchFamily="34" charset="0"/>
                        <a:buChar char="•"/>
                      </a:pPr>
                      <a:r>
                        <a:rPr lang="zh-CN" altLang="en-US" sz="1600" kern="100">
                          <a:solidFill>
                            <a:schemeClr val="tx1"/>
                          </a:solidFill>
                          <a:effectLst/>
                          <a:latin typeface="微软雅黑" panose="020b0503020204020204" pitchFamily="34" charset="-122"/>
                          <a:ea typeface="微软雅黑" panose="020b0503020204020204" pitchFamily="34" charset="-122"/>
                        </a:rPr>
                        <a:t>有时学员由于自身原因，参与意识不强，角色表现漫不经心，影响培训效果。</a:t>
                      </a:r>
                    </a:p>
                  </a:txBody>
                  <a:tcPr marL="68580" marR="68580" marT="0" marB="0" anchor="ctr"/>
                </a:tc>
              </a:tr>
            </a:tbl>
          </a:graphicData>
        </a:graphic>
      </p:graphicFrame>
    </p:spTree>
  </p:cSld>
  <p:clrMapOvr>
    <a:masterClrMapping/>
  </p:clrMapOvr>
  <p:transition advTm="0">
    <p:fade/>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TextBox 8"/>
          <p:cNvSpPr txBox="1"/>
          <p:nvPr/>
        </p:nvSpPr>
        <p:spPr>
          <a:xfrm>
            <a:off x="838122" y="476676"/>
            <a:ext cx="4969846"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rgbClr val="5F5E5C"/>
                </a:solidFill>
                <a:latin typeface="华康俪金黑W8(P)" pitchFamily="34" charset="-122"/>
                <a:ea typeface="华康俪金黑W8(P)" pitchFamily="34" charset="-122"/>
              </a:rPr>
              <a:t>第五节</a:t>
            </a:r>
            <a:r>
              <a:rPr lang="en-US" altLang="zh-CN" sz="2400">
                <a:solidFill>
                  <a:srgbClr val="5F5E5C"/>
                </a:solidFill>
                <a:latin typeface="华康俪金黑W8(P)" pitchFamily="34" charset="-122"/>
                <a:ea typeface="华康俪金黑W8(P)" pitchFamily="34" charset="-122"/>
              </a:rPr>
              <a:t>  </a:t>
            </a:r>
            <a:r>
              <a:rPr lang="zh-CN" altLang="en-US" sz="2400">
                <a:solidFill>
                  <a:srgbClr val="5F5E5C"/>
                </a:solidFill>
                <a:latin typeface="华康俪金黑W8(P)" pitchFamily="34" charset="-122"/>
                <a:ea typeface="华康俪金黑W8(P)" pitchFamily="34" charset="-122"/>
              </a:rPr>
              <a:t>咋培训（方法）</a:t>
            </a:r>
          </a:p>
        </p:txBody>
      </p:sp>
      <p:sp>
        <p:nvSpPr>
          <p:cNvPr id="9" name="TextBox 6"/>
          <p:cNvSpPr txBox="1"/>
          <p:nvPr/>
        </p:nvSpPr>
        <p:spPr>
          <a:xfrm>
            <a:off x="333860" y="1412779"/>
            <a:ext cx="9722580" cy="49149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a:t>
            </a:r>
            <a:r>
              <a:rPr lang="en-US" altLang="zh-CN" sz="2000">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3</a:t>
            </a:r>
            <a:r>
              <a:rPr lang="zh-CN" altLang="en-US" sz="2000">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）态度型培训法（角色扮演法、拓展训练）</a:t>
            </a:r>
          </a:p>
        </p:txBody>
      </p:sp>
      <p:sp>
        <p:nvSpPr>
          <p:cNvPr id="10" name="矩形 9"/>
          <p:cNvSpPr/>
          <p:nvPr/>
        </p:nvSpPr>
        <p:spPr>
          <a:xfrm>
            <a:off x="477876" y="2060848"/>
            <a:ext cx="11234748" cy="4104456"/>
          </a:xfrm>
          <a:prstGeom prst="rect">
            <a:avLst/>
          </a:prstGeom>
          <a:solidFill>
            <a:sysClr val="window" lastClr="FFFFFF"/>
          </a:solidFill>
          <a:ln w="3175" cap="flat" cmpd="sng" algn="ctr">
            <a:solidFill>
              <a:sysClr val="window" lastClr="FFFFFF">
                <a:lumMod val="75000"/>
              </a:sysClr>
            </a:solid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kern="0">
              <a:solidFill>
                <a:sysClr val="window" lastClr="FFFFFF"/>
              </a:solidFill>
              <a:latin typeface="Tahoma" panose="020b0604030504040204"/>
              <a:ea typeface="微软雅黑" panose="020b0503020204020204" pitchFamily="34" charset="-122"/>
            </a:endParaRPr>
          </a:p>
        </p:txBody>
      </p:sp>
      <p:graphicFrame>
        <p:nvGraphicFramePr>
          <p:cNvPr id="12" name="表格 11"/>
          <p:cNvGraphicFramePr>
            <a:graphicFrameLocks noGrp="1"/>
          </p:cNvGraphicFramePr>
          <p:nvPr>
            <p:custDataLst>
              <p:tags r:id="rId3"/>
            </p:custDataLst>
          </p:nvPr>
        </p:nvGraphicFramePr>
        <p:xfrm>
          <a:off x="623392" y="2204864"/>
          <a:ext cx="10945216" cy="3816424"/>
        </p:xfrm>
        <a:graphic>
          <a:graphicData uri="http://schemas.openxmlformats.org/drawingml/2006/table">
            <a:tbl>
              <a:tblPr firstRow="1" firstCol="1" bandRow="1">
                <a:tableStyleId>{93296810-A885-4BE3-A3E7-6D5BEEA58F35}</a:tableStyleId>
              </a:tblPr>
              <a:tblGrid>
                <a:gridCol w="1515491"/>
                <a:gridCol w="5253261"/>
                <a:gridCol w="4176464"/>
              </a:tblGrid>
              <a:tr h="714237">
                <a:tc>
                  <a:txBody>
                    <a:bodyPr vert="horz" wrap="square"/>
                    <a:lstStyle/>
                    <a:p>
                      <a:pPr algn="ctr">
                        <a:lnSpc>
                          <a:spcPct val="115000"/>
                        </a:lnSpc>
                        <a:spcAft>
                          <a:spcPct val="0"/>
                        </a:spcAft>
                      </a:pPr>
                      <a:r>
                        <a:rPr lang="zh-CN" altLang="en-US" sz="2000" kern="100">
                          <a:effectLst/>
                          <a:latin typeface="微软雅黑" panose="020b0503020204020204" pitchFamily="34" charset="-122"/>
                          <a:ea typeface="微软雅黑" panose="020b0503020204020204" pitchFamily="34" charset="-122"/>
                        </a:rPr>
                        <a:t>态度型</a:t>
                      </a:r>
                      <a:endParaRPr lang="zh-CN" sz="2000" kern="100">
                        <a:effectLst/>
                        <a:latin typeface="微软雅黑" panose="020b0503020204020204" pitchFamily="34" charset="-122"/>
                        <a:ea typeface="微软雅黑" panose="020b0503020204020204" pitchFamily="34" charset="-122"/>
                      </a:endParaRPr>
                    </a:p>
                  </a:txBody>
                  <a:tcPr marL="68580" marR="68580" marT="0" marB="0" anchor="ctr"/>
                </a:tc>
                <a:tc>
                  <a:txBody>
                    <a:bodyPr vert="horz" wrap="square"/>
                    <a:lstStyle/>
                    <a:p>
                      <a:pPr algn="ctr">
                        <a:lnSpc>
                          <a:spcPct val="115000"/>
                        </a:lnSpc>
                        <a:spcAft>
                          <a:spcPct val="0"/>
                        </a:spcAft>
                      </a:pPr>
                      <a:r>
                        <a:rPr lang="zh-CN" sz="2000" kern="100">
                          <a:effectLst/>
                          <a:latin typeface="微软雅黑" panose="020b0503020204020204" pitchFamily="34" charset="-122"/>
                          <a:ea typeface="微软雅黑" panose="020b0503020204020204" pitchFamily="34" charset="-122"/>
                        </a:rPr>
                        <a:t>优点</a:t>
                      </a:r>
                    </a:p>
                  </a:txBody>
                  <a:tcPr marL="68580" marR="68580" marT="0" marB="0" anchor="ctr"/>
                </a:tc>
                <a:tc>
                  <a:txBody>
                    <a:bodyPr vert="horz" wrap="square"/>
                    <a:lstStyle/>
                    <a:p>
                      <a:pPr algn="ctr">
                        <a:lnSpc>
                          <a:spcPct val="115000"/>
                        </a:lnSpc>
                        <a:spcAft>
                          <a:spcPct val="0"/>
                        </a:spcAft>
                      </a:pPr>
                      <a:r>
                        <a:rPr lang="zh-CN" sz="2000" kern="100">
                          <a:effectLst/>
                          <a:latin typeface="微软雅黑" panose="020b0503020204020204" pitchFamily="34" charset="-122"/>
                          <a:ea typeface="微软雅黑" panose="020b0503020204020204" pitchFamily="34" charset="-122"/>
                        </a:rPr>
                        <a:t>缺点</a:t>
                      </a:r>
                    </a:p>
                  </a:txBody>
                  <a:tcPr marL="68580" marR="68580" marT="0" marB="0" anchor="ctr"/>
                </a:tc>
              </a:tr>
              <a:tr h="3102187">
                <a:tc>
                  <a:txBody>
                    <a:bodyPr vert="horz" wrap="square"/>
                    <a:lstStyle/>
                    <a:p>
                      <a:pPr algn="ctr">
                        <a:lnSpc>
                          <a:spcPct val="115000"/>
                        </a:lnSpc>
                        <a:spcAft>
                          <a:spcPct val="0"/>
                        </a:spcAft>
                      </a:pPr>
                      <a:r>
                        <a:rPr lang="zh-CN" altLang="en-US" sz="1800" kern="100">
                          <a:effectLst/>
                          <a:latin typeface="微软雅黑" panose="020b0503020204020204" pitchFamily="34" charset="-122"/>
                          <a:ea typeface="微软雅黑" panose="020b0503020204020204" pitchFamily="34" charset="-122"/>
                        </a:rPr>
                        <a:t>拓展训练</a:t>
                      </a:r>
                      <a:endParaRPr lang="zh-CN" sz="1800" kern="100">
                        <a:effectLst/>
                        <a:latin typeface="微软雅黑" panose="020b0503020204020204" pitchFamily="34" charset="-122"/>
                        <a:ea typeface="微软雅黑" panose="020b0503020204020204" pitchFamily="34" charset="-122"/>
                      </a:endParaRPr>
                    </a:p>
                  </a:txBody>
                  <a:tcPr marL="68580" marR="68580" marT="0" marB="0" anchor="ctr"/>
                </a:tc>
                <a:tc>
                  <a:txBody>
                    <a:bodyPr vert="horz" wrap="square"/>
                    <a:lstStyle/>
                    <a:p>
                      <a:pPr marL="285750" indent="-285750" algn="just">
                        <a:lnSpc>
                          <a:spcPct val="120000"/>
                        </a:lnSpc>
                        <a:spcAft>
                          <a:spcPct val="0"/>
                        </a:spcAft>
                        <a:buFont typeface="Arial" pitchFamily="34" charset="0"/>
                        <a:buChar char="•"/>
                      </a:pPr>
                      <a:r>
                        <a:rPr lang="zh-CN" altLang="en-US" sz="1600" kern="100">
                          <a:solidFill>
                            <a:schemeClr val="tx1"/>
                          </a:solidFill>
                          <a:effectLst/>
                          <a:latin typeface="微软雅黑" panose="020b0503020204020204" pitchFamily="34" charset="-122"/>
                          <a:ea typeface="微软雅黑" panose="020b0503020204020204" pitchFamily="34" charset="-122"/>
                        </a:rPr>
                        <a:t>以体验活动为先导，使短暂的训练充实而丰富；</a:t>
                      </a:r>
                    </a:p>
                    <a:p>
                      <a:pPr marL="285750" indent="-285750" algn="just">
                        <a:lnSpc>
                          <a:spcPct val="120000"/>
                        </a:lnSpc>
                        <a:spcAft>
                          <a:spcPct val="0"/>
                        </a:spcAft>
                        <a:buFont typeface="Arial" pitchFamily="34" charset="0"/>
                        <a:buChar char="•"/>
                      </a:pPr>
                      <a:r>
                        <a:rPr lang="zh-CN" altLang="en-US" sz="1600" kern="100">
                          <a:solidFill>
                            <a:schemeClr val="tx1"/>
                          </a:solidFill>
                          <a:effectLst/>
                          <a:latin typeface="微软雅黑" panose="020b0503020204020204" pitchFamily="34" charset="-122"/>
                          <a:ea typeface="微软雅黑" panose="020b0503020204020204" pitchFamily="34" charset="-122"/>
                        </a:rPr>
                        <a:t>学员一直是活动的重心，学员通过自己身体力行的活动来感受，并从中悟出道理；</a:t>
                      </a:r>
                    </a:p>
                    <a:p>
                      <a:pPr marL="285750" indent="-285750" algn="just">
                        <a:lnSpc>
                          <a:spcPct val="120000"/>
                        </a:lnSpc>
                        <a:spcAft>
                          <a:spcPct val="0"/>
                        </a:spcAft>
                        <a:buFont typeface="Arial" pitchFamily="34" charset="0"/>
                        <a:buChar char="•"/>
                      </a:pPr>
                      <a:r>
                        <a:rPr lang="zh-CN" altLang="en-US" sz="1600" kern="100">
                          <a:solidFill>
                            <a:schemeClr val="tx1"/>
                          </a:solidFill>
                          <a:effectLst/>
                          <a:latin typeface="微软雅黑" panose="020b0503020204020204" pitchFamily="34" charset="-122"/>
                          <a:ea typeface="微软雅黑" panose="020b0503020204020204" pitchFamily="34" charset="-122"/>
                        </a:rPr>
                        <a:t>实行分组活动，强调团队合作。通过面对共同的困难，使每一名队员竭尽全力，既增强了团队合作的意识，同时又从团队中汲取巨大的力量和信心；</a:t>
                      </a:r>
                    </a:p>
                    <a:p>
                      <a:pPr marL="285750" indent="-285750" algn="just">
                        <a:lnSpc>
                          <a:spcPct val="120000"/>
                        </a:lnSpc>
                        <a:spcAft>
                          <a:spcPct val="0"/>
                        </a:spcAft>
                        <a:buFont typeface="Arial" pitchFamily="34" charset="0"/>
                        <a:buChar char="•"/>
                      </a:pPr>
                      <a:r>
                        <a:rPr lang="zh-CN" altLang="en-US" sz="1600" kern="100">
                          <a:solidFill>
                            <a:schemeClr val="tx1"/>
                          </a:solidFill>
                          <a:effectLst/>
                          <a:latin typeface="微软雅黑" panose="020b0503020204020204" pitchFamily="34" charset="-122"/>
                          <a:ea typeface="微软雅黑" panose="020b0503020204020204" pitchFamily="34" charset="-122"/>
                        </a:rPr>
                        <a:t>都具有一定难度，心理、体能、智能的极限挑战。</a:t>
                      </a:r>
                    </a:p>
                    <a:p>
                      <a:pPr marL="285750" indent="-285750" algn="just">
                        <a:lnSpc>
                          <a:spcPct val="120000"/>
                        </a:lnSpc>
                        <a:spcAft>
                          <a:spcPct val="0"/>
                        </a:spcAft>
                        <a:buFont typeface="Arial" pitchFamily="34" charset="0"/>
                        <a:buChar char="•"/>
                      </a:pPr>
                      <a:r>
                        <a:rPr lang="zh-CN" altLang="en-US" sz="1600" kern="100">
                          <a:solidFill>
                            <a:schemeClr val="tx1"/>
                          </a:solidFill>
                          <a:effectLst/>
                          <a:latin typeface="微软雅黑" panose="020b0503020204020204" pitchFamily="34" charset="-122"/>
                          <a:ea typeface="微软雅黑" panose="020b0503020204020204" pitchFamily="34" charset="-122"/>
                        </a:rPr>
                        <a:t>在克服困难、顺利完成课程要求以后，队员能够体会到发自内心的胜利感和自豪感，获得人生难得的高峰体验。</a:t>
                      </a:r>
                    </a:p>
                  </a:txBody>
                  <a:tcPr marL="68580" marR="68580" marT="0" marB="0" anchor="ctr"/>
                </a:tc>
                <a:tc>
                  <a:txBody>
                    <a:bodyPr vert="horz" wrap="square"/>
                    <a:lstStyle/>
                    <a:p>
                      <a:pPr marL="285750" indent="-285750" algn="just">
                        <a:lnSpc>
                          <a:spcPct val="120000"/>
                        </a:lnSpc>
                        <a:spcAft>
                          <a:spcPct val="0"/>
                        </a:spcAft>
                        <a:buFont typeface="Arial" pitchFamily="34" charset="0"/>
                        <a:buChar char="•"/>
                      </a:pPr>
                      <a:r>
                        <a:rPr lang="zh-CN" altLang="en-US" sz="1600" kern="100">
                          <a:solidFill>
                            <a:schemeClr val="tx1"/>
                          </a:solidFill>
                          <a:effectLst/>
                          <a:latin typeface="微软雅黑" panose="020b0503020204020204" pitchFamily="34" charset="-122"/>
                          <a:ea typeface="微软雅黑" panose="020b0503020204020204" pitchFamily="34" charset="-122"/>
                        </a:rPr>
                        <a:t>会被看作是一种旅游形式或体育运动；</a:t>
                      </a:r>
                    </a:p>
                    <a:p>
                      <a:pPr marL="285750" indent="-285750" algn="just">
                        <a:lnSpc>
                          <a:spcPct val="120000"/>
                        </a:lnSpc>
                        <a:spcAft>
                          <a:spcPct val="0"/>
                        </a:spcAft>
                        <a:buFont typeface="Arial" pitchFamily="34" charset="0"/>
                        <a:buChar char="•"/>
                      </a:pPr>
                      <a:r>
                        <a:rPr lang="zh-CN" altLang="en-US" sz="1600" kern="100">
                          <a:solidFill>
                            <a:schemeClr val="tx1"/>
                          </a:solidFill>
                          <a:effectLst/>
                          <a:latin typeface="微软雅黑" panose="020b0503020204020204" pitchFamily="34" charset="-122"/>
                          <a:ea typeface="微软雅黑" panose="020b0503020204020204" pitchFamily="34" charset="-122"/>
                        </a:rPr>
                        <a:t>如果组织不好，很多人会心不在焉；</a:t>
                      </a:r>
                    </a:p>
                    <a:p>
                      <a:pPr marL="285750" indent="-285750" algn="just">
                        <a:lnSpc>
                          <a:spcPct val="120000"/>
                        </a:lnSpc>
                        <a:spcAft>
                          <a:spcPct val="0"/>
                        </a:spcAft>
                        <a:buFont typeface="Arial" pitchFamily="34" charset="0"/>
                        <a:buChar char="•"/>
                      </a:pPr>
                      <a:r>
                        <a:rPr lang="zh-CN" altLang="en-US" sz="1600" kern="100">
                          <a:solidFill>
                            <a:schemeClr val="tx1"/>
                          </a:solidFill>
                          <a:effectLst/>
                          <a:latin typeface="微软雅黑" panose="020b0503020204020204" pitchFamily="34" charset="-122"/>
                          <a:ea typeface="微软雅黑" panose="020b0503020204020204" pitchFamily="34" charset="-122"/>
                        </a:rPr>
                        <a:t>如果训练的项目不够新颖，或设计的活动流于形式，很难激发学员的热情。</a:t>
                      </a:r>
                    </a:p>
                    <a:p>
                      <a:pPr marL="285750" indent="-285750" algn="just">
                        <a:lnSpc>
                          <a:spcPct val="120000"/>
                        </a:lnSpc>
                        <a:spcAft>
                          <a:spcPct val="0"/>
                        </a:spcAft>
                        <a:buFont typeface="Arial" pitchFamily="34" charset="0"/>
                        <a:buChar char="•"/>
                      </a:pPr>
                      <a:r>
                        <a:rPr lang="zh-CN" altLang="en-US" sz="1600" kern="100">
                          <a:solidFill>
                            <a:schemeClr val="tx1"/>
                          </a:solidFill>
                          <a:effectLst/>
                          <a:latin typeface="微软雅黑" panose="020b0503020204020204" pitchFamily="34" charset="-122"/>
                          <a:ea typeface="微软雅黑" panose="020b0503020204020204" pitchFamily="34" charset="-122"/>
                        </a:rPr>
                        <a:t>如组织不好，会出现危险；</a:t>
                      </a:r>
                    </a:p>
                    <a:p>
                      <a:pPr marL="285750" indent="-285750" algn="just">
                        <a:lnSpc>
                          <a:spcPct val="120000"/>
                        </a:lnSpc>
                        <a:spcAft>
                          <a:spcPct val="0"/>
                        </a:spcAft>
                        <a:buFont typeface="Arial" pitchFamily="34" charset="0"/>
                        <a:buChar char="•"/>
                      </a:pPr>
                      <a:r>
                        <a:rPr lang="zh-CN" altLang="en-US" sz="1600" kern="100">
                          <a:solidFill>
                            <a:schemeClr val="tx1"/>
                          </a:solidFill>
                          <a:effectLst/>
                          <a:latin typeface="微软雅黑" panose="020b0503020204020204" pitchFamily="34" charset="-122"/>
                          <a:ea typeface="微软雅黑" panose="020b0503020204020204" pitchFamily="34" charset="-122"/>
                        </a:rPr>
                        <a:t>费用不菲。</a:t>
                      </a:r>
                    </a:p>
                  </a:txBody>
                  <a:tcPr marL="68580" marR="68580" marT="0" marB="0" anchor="ctr"/>
                </a:tc>
              </a:tr>
            </a:tbl>
          </a:graphicData>
        </a:graphic>
      </p:graphicFrame>
    </p:spTree>
  </p:cSld>
  <p:clrMapOvr>
    <a:masterClrMapping/>
  </p:clrMapOvr>
  <p:transition advTm="0">
    <p:fade/>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矩形 6"/>
          <p:cNvSpPr/>
          <p:nvPr/>
        </p:nvSpPr>
        <p:spPr>
          <a:xfrm>
            <a:off x="477876" y="2276872"/>
            <a:ext cx="11234748" cy="3888432"/>
          </a:xfrm>
          <a:prstGeom prst="rect">
            <a:avLst/>
          </a:prstGeom>
          <a:solidFill>
            <a:sysClr val="window" lastClr="FFFFFF"/>
          </a:solidFill>
          <a:ln w="3175" cap="flat" cmpd="sng" algn="ctr">
            <a:solidFill>
              <a:sysClr val="window" lastClr="FFFFFF">
                <a:lumMod val="75000"/>
              </a:sysClr>
            </a:solid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kern="0">
              <a:solidFill>
                <a:sysClr val="window" lastClr="FFFFFF"/>
              </a:solidFill>
              <a:latin typeface="Tahoma" panose="020b0604030504040204"/>
              <a:ea typeface="微软雅黑" panose="020b0503020204020204" pitchFamily="34" charset="-122"/>
            </a:endParaRPr>
          </a:p>
        </p:txBody>
      </p:sp>
      <p:sp>
        <p:nvSpPr>
          <p:cNvPr id="3" name="TextBox 8"/>
          <p:cNvSpPr txBox="1"/>
          <p:nvPr/>
        </p:nvSpPr>
        <p:spPr>
          <a:xfrm>
            <a:off x="910130" y="476676"/>
            <a:ext cx="4969846"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rgbClr val="5F5E5C"/>
                </a:solidFill>
                <a:latin typeface="华康俪金黑W8(P)" pitchFamily="34" charset="-122"/>
                <a:ea typeface="华康俪金黑W8(P)" pitchFamily="34" charset="-122"/>
              </a:rPr>
              <a:t>第五节</a:t>
            </a:r>
            <a:r>
              <a:rPr lang="en-US" altLang="zh-CN" sz="2400">
                <a:solidFill>
                  <a:srgbClr val="5F5E5C"/>
                </a:solidFill>
                <a:latin typeface="华康俪金黑W8(P)" pitchFamily="34" charset="-122"/>
                <a:ea typeface="华康俪金黑W8(P)" pitchFamily="34" charset="-122"/>
              </a:rPr>
              <a:t>  </a:t>
            </a:r>
            <a:r>
              <a:rPr lang="zh-CN" altLang="en-US" sz="2400">
                <a:solidFill>
                  <a:srgbClr val="5F5E5C"/>
                </a:solidFill>
                <a:latin typeface="华康俪金黑W8(P)" pitchFamily="34" charset="-122"/>
                <a:ea typeface="华康俪金黑W8(P)" pitchFamily="34" charset="-122"/>
              </a:rPr>
              <a:t>咋培训（方法）</a:t>
            </a:r>
          </a:p>
        </p:txBody>
      </p:sp>
      <p:sp>
        <p:nvSpPr>
          <p:cNvPr id="9" name="TextBox 6"/>
          <p:cNvSpPr txBox="1"/>
          <p:nvPr/>
        </p:nvSpPr>
        <p:spPr>
          <a:xfrm>
            <a:off x="333860" y="1625347"/>
            <a:ext cx="9722580" cy="49149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b="1">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a:t>
            </a:r>
            <a:r>
              <a:rPr lang="en-US" altLang="zh-CN" sz="2000" b="1">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4</a:t>
            </a:r>
            <a:r>
              <a:rPr lang="zh-CN" altLang="en-US" sz="2000" b="1">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）科技时代的培训方式（视听法、网络培训、视频远程培训）</a:t>
            </a:r>
          </a:p>
        </p:txBody>
      </p:sp>
      <p:graphicFrame>
        <p:nvGraphicFramePr>
          <p:cNvPr id="12" name="表格 11"/>
          <p:cNvGraphicFramePr>
            <a:graphicFrameLocks noGrp="1"/>
          </p:cNvGraphicFramePr>
          <p:nvPr>
            <p:custDataLst>
              <p:tags r:id="rId3"/>
            </p:custDataLst>
          </p:nvPr>
        </p:nvGraphicFramePr>
        <p:xfrm>
          <a:off x="623392" y="2420888"/>
          <a:ext cx="10945216" cy="3600400"/>
        </p:xfrm>
        <a:graphic>
          <a:graphicData uri="http://schemas.openxmlformats.org/drawingml/2006/table">
            <a:tbl>
              <a:tblPr firstRow="1" firstCol="1" bandRow="1">
                <a:tableStyleId>{93296810-A885-4BE3-A3E7-6D5BEEA58F35}</a:tableStyleId>
              </a:tblPr>
              <a:tblGrid>
                <a:gridCol w="1515491"/>
                <a:gridCol w="5253261"/>
                <a:gridCol w="4176464"/>
              </a:tblGrid>
              <a:tr h="673809">
                <a:tc>
                  <a:txBody>
                    <a:bodyPr vert="horz" wrap="square"/>
                    <a:lstStyle/>
                    <a:p>
                      <a:pPr algn="ctr">
                        <a:lnSpc>
                          <a:spcPct val="115000"/>
                        </a:lnSpc>
                        <a:spcAft>
                          <a:spcPct val="0"/>
                        </a:spcAft>
                      </a:pPr>
                      <a:r>
                        <a:rPr lang="zh-CN" altLang="en-US" sz="2000" kern="100">
                          <a:effectLst/>
                          <a:latin typeface="微软雅黑" panose="020b0503020204020204" pitchFamily="34" charset="-122"/>
                          <a:ea typeface="微软雅黑" panose="020b0503020204020204" pitchFamily="34" charset="-122"/>
                        </a:rPr>
                        <a:t>科技时代</a:t>
                      </a:r>
                      <a:endParaRPr lang="zh-CN" sz="2000" kern="100">
                        <a:effectLst/>
                        <a:latin typeface="微软雅黑" panose="020b0503020204020204" pitchFamily="34" charset="-122"/>
                        <a:ea typeface="微软雅黑" panose="020b0503020204020204" pitchFamily="34" charset="-122"/>
                      </a:endParaRPr>
                    </a:p>
                  </a:txBody>
                  <a:tcPr marL="68580" marR="68580" marT="0" marB="0" anchor="ctr"/>
                </a:tc>
                <a:tc>
                  <a:txBody>
                    <a:bodyPr vert="horz" wrap="square"/>
                    <a:lstStyle/>
                    <a:p>
                      <a:pPr algn="ctr">
                        <a:lnSpc>
                          <a:spcPct val="115000"/>
                        </a:lnSpc>
                        <a:spcAft>
                          <a:spcPct val="0"/>
                        </a:spcAft>
                      </a:pPr>
                      <a:r>
                        <a:rPr lang="zh-CN" sz="2000" kern="100">
                          <a:effectLst/>
                          <a:latin typeface="微软雅黑" panose="020b0503020204020204" pitchFamily="34" charset="-122"/>
                          <a:ea typeface="微软雅黑" panose="020b0503020204020204" pitchFamily="34" charset="-122"/>
                        </a:rPr>
                        <a:t>优点</a:t>
                      </a:r>
                    </a:p>
                  </a:txBody>
                  <a:tcPr marL="68580" marR="68580" marT="0" marB="0" anchor="ctr"/>
                </a:tc>
                <a:tc>
                  <a:txBody>
                    <a:bodyPr vert="horz" wrap="square"/>
                    <a:lstStyle/>
                    <a:p>
                      <a:pPr algn="ctr">
                        <a:lnSpc>
                          <a:spcPct val="115000"/>
                        </a:lnSpc>
                        <a:spcAft>
                          <a:spcPct val="0"/>
                        </a:spcAft>
                      </a:pPr>
                      <a:r>
                        <a:rPr lang="zh-CN" sz="2000" kern="100">
                          <a:effectLst/>
                          <a:latin typeface="微软雅黑" panose="020b0503020204020204" pitchFamily="34" charset="-122"/>
                          <a:ea typeface="微软雅黑" panose="020b0503020204020204" pitchFamily="34" charset="-122"/>
                        </a:rPr>
                        <a:t>缺点</a:t>
                      </a:r>
                    </a:p>
                  </a:txBody>
                  <a:tcPr marL="68580" marR="68580" marT="0" marB="0" anchor="ctr"/>
                </a:tc>
              </a:tr>
              <a:tr h="2926591">
                <a:tc>
                  <a:txBody>
                    <a:bodyPr vert="horz" wrap="square"/>
                    <a:lstStyle/>
                    <a:p>
                      <a:pPr algn="ctr">
                        <a:lnSpc>
                          <a:spcPct val="115000"/>
                        </a:lnSpc>
                        <a:spcAft>
                          <a:spcPct val="0"/>
                        </a:spcAft>
                      </a:pPr>
                      <a:r>
                        <a:rPr lang="zh-CN" altLang="en-US" sz="1800" kern="100">
                          <a:effectLst/>
                          <a:latin typeface="微软雅黑" panose="020b0503020204020204" pitchFamily="34" charset="-122"/>
                          <a:ea typeface="微软雅黑" panose="020b0503020204020204" pitchFamily="34" charset="-122"/>
                        </a:rPr>
                        <a:t>网络培训</a:t>
                      </a:r>
                      <a:endParaRPr lang="zh-CN" sz="1800" kern="100">
                        <a:effectLst/>
                        <a:latin typeface="微软雅黑" panose="020b0503020204020204" pitchFamily="34" charset="-122"/>
                        <a:ea typeface="微软雅黑" panose="020b0503020204020204" pitchFamily="34" charset="-122"/>
                      </a:endParaRPr>
                    </a:p>
                  </a:txBody>
                  <a:tcPr marL="68580" marR="68580" marT="0" marB="0" anchor="ctr"/>
                </a:tc>
                <a:tc>
                  <a:txBody>
                    <a:bodyPr vert="horz" wrap="square"/>
                    <a:lstStyle/>
                    <a:p>
                      <a:pPr marL="285750" indent="-285750" algn="just">
                        <a:lnSpc>
                          <a:spcPct val="120000"/>
                        </a:lnSpc>
                        <a:spcAft>
                          <a:spcPct val="0"/>
                        </a:spcAft>
                        <a:buFont typeface="Arial" pitchFamily="34" charset="0"/>
                        <a:buChar char="•"/>
                      </a:pPr>
                      <a:r>
                        <a:rPr lang="zh-CN" altLang="en-US" sz="1600" kern="100">
                          <a:solidFill>
                            <a:schemeClr val="tx1"/>
                          </a:solidFill>
                          <a:effectLst/>
                          <a:latin typeface="微软雅黑" panose="020b0503020204020204" pitchFamily="34" charset="-122"/>
                          <a:ea typeface="微软雅黑" panose="020b0503020204020204" pitchFamily="34" charset="-122"/>
                        </a:rPr>
                        <a:t>无须将学员从各地召集到一起，大大节省了培训费用；</a:t>
                      </a:r>
                    </a:p>
                    <a:p>
                      <a:pPr marL="285750" indent="-285750" algn="just">
                        <a:lnSpc>
                          <a:spcPct val="120000"/>
                        </a:lnSpc>
                        <a:spcAft>
                          <a:spcPct val="0"/>
                        </a:spcAft>
                        <a:buFont typeface="Arial" pitchFamily="34" charset="0"/>
                        <a:buChar char="•"/>
                      </a:pPr>
                      <a:r>
                        <a:rPr lang="zh-CN" altLang="en-US" sz="1600" kern="100">
                          <a:solidFill>
                            <a:schemeClr val="tx1"/>
                          </a:solidFill>
                          <a:effectLst/>
                          <a:latin typeface="微软雅黑" panose="020b0503020204020204" pitchFamily="34" charset="-122"/>
                          <a:ea typeface="微软雅黑" panose="020b0503020204020204" pitchFamily="34" charset="-122"/>
                        </a:rPr>
                        <a:t>网络上的内容易修改，可及时、低成本地更新培训内容；</a:t>
                      </a:r>
                    </a:p>
                    <a:p>
                      <a:pPr marL="285750" indent="-285750" algn="just">
                        <a:lnSpc>
                          <a:spcPct val="120000"/>
                        </a:lnSpc>
                        <a:spcAft>
                          <a:spcPct val="0"/>
                        </a:spcAft>
                        <a:buFont typeface="Arial" pitchFamily="34" charset="0"/>
                        <a:buChar char="•"/>
                      </a:pPr>
                      <a:r>
                        <a:rPr lang="zh-CN" altLang="en-US" sz="1600" kern="100">
                          <a:solidFill>
                            <a:schemeClr val="tx1"/>
                          </a:solidFill>
                          <a:effectLst/>
                          <a:latin typeface="微软雅黑" panose="020b0503020204020204" pitchFamily="34" charset="-122"/>
                          <a:ea typeface="微软雅黑" panose="020b0503020204020204" pitchFamily="34" charset="-122"/>
                        </a:rPr>
                        <a:t>可充分利用网络上大量的声音、图片和影音文件等资源，增强课堂教学的趣味性，从而提高学员的学习效率；</a:t>
                      </a:r>
                    </a:p>
                    <a:p>
                      <a:pPr marL="285750" indent="-285750" algn="just">
                        <a:lnSpc>
                          <a:spcPct val="120000"/>
                        </a:lnSpc>
                        <a:spcAft>
                          <a:spcPct val="0"/>
                        </a:spcAft>
                        <a:buFont typeface="Arial" pitchFamily="34" charset="0"/>
                        <a:buChar char="•"/>
                      </a:pPr>
                      <a:r>
                        <a:rPr lang="zh-CN" altLang="en-US" sz="1600" kern="100">
                          <a:solidFill>
                            <a:schemeClr val="tx1"/>
                          </a:solidFill>
                          <a:effectLst/>
                          <a:latin typeface="微软雅黑" panose="020b0503020204020204" pitchFamily="34" charset="-122"/>
                          <a:ea typeface="微软雅黑" panose="020b0503020204020204" pitchFamily="34" charset="-122"/>
                        </a:rPr>
                        <a:t>进程安排比较灵活，学员可以充分利用空闲时间进行，而不用中断工作。</a:t>
                      </a:r>
                    </a:p>
                  </a:txBody>
                  <a:tcPr marL="68580" marR="68580" marT="0" marB="0" anchor="ctr"/>
                </a:tc>
                <a:tc>
                  <a:txBody>
                    <a:bodyPr vert="horz" wrap="square"/>
                    <a:lstStyle/>
                    <a:p>
                      <a:pPr marL="285750" indent="-285750" algn="just">
                        <a:lnSpc>
                          <a:spcPct val="120000"/>
                        </a:lnSpc>
                        <a:spcAft>
                          <a:spcPct val="0"/>
                        </a:spcAft>
                        <a:buFont typeface="Arial" pitchFamily="34" charset="0"/>
                        <a:buChar char="•"/>
                      </a:pPr>
                      <a:r>
                        <a:rPr lang="zh-CN" altLang="en-US" sz="1600" kern="100">
                          <a:solidFill>
                            <a:schemeClr val="tx1"/>
                          </a:solidFill>
                          <a:effectLst/>
                          <a:latin typeface="微软雅黑" panose="020b0503020204020204" pitchFamily="34" charset="-122"/>
                          <a:ea typeface="微软雅黑" panose="020b0503020204020204" pitchFamily="34" charset="-122"/>
                        </a:rPr>
                        <a:t>要求企业建立良好的网络培训系统，这需要大量的培训资金，中小企业由于受资金限制，往往无法花费资金购买相关培训设备和技术。</a:t>
                      </a:r>
                    </a:p>
                    <a:p>
                      <a:pPr marL="285750" indent="-285750" algn="just">
                        <a:lnSpc>
                          <a:spcPct val="120000"/>
                        </a:lnSpc>
                        <a:spcAft>
                          <a:spcPct val="0"/>
                        </a:spcAft>
                        <a:buFont typeface="Arial" pitchFamily="34" charset="0"/>
                        <a:buChar char="•"/>
                      </a:pPr>
                      <a:r>
                        <a:rPr lang="zh-CN" altLang="en-US" sz="1600" kern="100">
                          <a:solidFill>
                            <a:schemeClr val="tx1"/>
                          </a:solidFill>
                          <a:effectLst/>
                          <a:latin typeface="微软雅黑" panose="020b0503020204020204" pitchFamily="34" charset="-122"/>
                          <a:ea typeface="微软雅黑" panose="020b0503020204020204" pitchFamily="34" charset="-122"/>
                        </a:rPr>
                        <a:t>某些培训内容不适用于网上培训方式，如关于人际交流的技能培训就不适用于网上培训方式。</a:t>
                      </a:r>
                    </a:p>
                  </a:txBody>
                  <a:tcPr marL="68580" marR="68580" marT="0" marB="0" anchor="ctr"/>
                </a:tc>
              </a:tr>
            </a:tbl>
          </a:graphicData>
        </a:graphic>
      </p:graphicFrame>
    </p:spTree>
  </p:cSld>
  <p:clrMapOvr>
    <a:masterClrMapping/>
  </p:clrMapOvr>
  <p:transition advTm="0">
    <p:fade/>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TextBox 8"/>
          <p:cNvSpPr txBox="1"/>
          <p:nvPr/>
        </p:nvSpPr>
        <p:spPr>
          <a:xfrm>
            <a:off x="839416" y="548680"/>
            <a:ext cx="4969846"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rgbClr val="5F5E5C"/>
                </a:solidFill>
                <a:latin typeface="华康俪金黑W8(P)" pitchFamily="34" charset="-122"/>
                <a:ea typeface="华康俪金黑W8(P)" pitchFamily="34" charset="-122"/>
              </a:rPr>
              <a:t>第五节</a:t>
            </a:r>
            <a:r>
              <a:rPr lang="en-US" altLang="zh-CN" sz="2400">
                <a:solidFill>
                  <a:srgbClr val="5F5E5C"/>
                </a:solidFill>
                <a:latin typeface="华康俪金黑W8(P)" pitchFamily="34" charset="-122"/>
                <a:ea typeface="华康俪金黑W8(P)" pitchFamily="34" charset="-122"/>
              </a:rPr>
              <a:t>  </a:t>
            </a:r>
            <a:r>
              <a:rPr lang="zh-CN" altLang="en-US" sz="2400">
                <a:solidFill>
                  <a:srgbClr val="5F5E5C"/>
                </a:solidFill>
                <a:latin typeface="华康俪金黑W8(P)" pitchFamily="34" charset="-122"/>
                <a:ea typeface="华康俪金黑W8(P)" pitchFamily="34" charset="-122"/>
              </a:rPr>
              <a:t>咋培训（方法）</a:t>
            </a:r>
          </a:p>
        </p:txBody>
      </p:sp>
      <p:sp>
        <p:nvSpPr>
          <p:cNvPr id="9" name="TextBox 6"/>
          <p:cNvSpPr txBox="1"/>
          <p:nvPr/>
        </p:nvSpPr>
        <p:spPr>
          <a:xfrm>
            <a:off x="333860" y="1625347"/>
            <a:ext cx="9722580" cy="49149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a:t>
            </a:r>
            <a:r>
              <a:rPr lang="en-US" altLang="zh-CN" sz="2000">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4</a:t>
            </a:r>
            <a:r>
              <a:rPr lang="zh-CN" altLang="en-US" sz="2000">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）科技时代的培训方式（视听法、网络培训、视频远程培训）</a:t>
            </a:r>
          </a:p>
        </p:txBody>
      </p:sp>
      <p:sp>
        <p:nvSpPr>
          <p:cNvPr id="10" name="矩形 9"/>
          <p:cNvSpPr/>
          <p:nvPr/>
        </p:nvSpPr>
        <p:spPr>
          <a:xfrm>
            <a:off x="477876" y="2276872"/>
            <a:ext cx="11234748" cy="3888432"/>
          </a:xfrm>
          <a:prstGeom prst="rect">
            <a:avLst/>
          </a:prstGeom>
          <a:solidFill>
            <a:sysClr val="window" lastClr="FFFFFF"/>
          </a:solidFill>
          <a:ln w="3175" cap="flat" cmpd="sng" algn="ctr">
            <a:solidFill>
              <a:sysClr val="window" lastClr="FFFFFF">
                <a:lumMod val="75000"/>
              </a:sysClr>
            </a:solid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kern="0">
              <a:solidFill>
                <a:sysClr val="window" lastClr="FFFFFF"/>
              </a:solidFill>
              <a:latin typeface="Tahoma" panose="020b0604030504040204"/>
              <a:ea typeface="微软雅黑" panose="020b0503020204020204" pitchFamily="34" charset="-122"/>
            </a:endParaRPr>
          </a:p>
        </p:txBody>
      </p:sp>
      <p:graphicFrame>
        <p:nvGraphicFramePr>
          <p:cNvPr id="12" name="表格 11"/>
          <p:cNvGraphicFramePr>
            <a:graphicFrameLocks noGrp="1"/>
          </p:cNvGraphicFramePr>
          <p:nvPr>
            <p:custDataLst>
              <p:tags r:id="rId3"/>
            </p:custDataLst>
          </p:nvPr>
        </p:nvGraphicFramePr>
        <p:xfrm>
          <a:off x="623392" y="2420892"/>
          <a:ext cx="10945216" cy="3600399"/>
        </p:xfrm>
        <a:graphic>
          <a:graphicData uri="http://schemas.openxmlformats.org/drawingml/2006/table">
            <a:tbl>
              <a:tblPr firstRow="1" firstCol="1" bandRow="1">
                <a:tableStyleId>{93296810-A885-4BE3-A3E7-6D5BEEA58F35}</a:tableStyleId>
              </a:tblPr>
              <a:tblGrid>
                <a:gridCol w="1515491"/>
                <a:gridCol w="5253261"/>
                <a:gridCol w="4176464"/>
              </a:tblGrid>
              <a:tr h="653351">
                <a:tc>
                  <a:txBody>
                    <a:bodyPr vert="horz" wrap="square"/>
                    <a:lstStyle/>
                    <a:p>
                      <a:pPr algn="ctr">
                        <a:lnSpc>
                          <a:spcPct val="115000"/>
                        </a:lnSpc>
                        <a:spcAft>
                          <a:spcPct val="0"/>
                        </a:spcAft>
                      </a:pPr>
                      <a:r>
                        <a:rPr lang="zh-CN" altLang="en-US" sz="2000" kern="100">
                          <a:effectLst/>
                          <a:latin typeface="微软雅黑" panose="020b0503020204020204" pitchFamily="34" charset="-122"/>
                          <a:ea typeface="微软雅黑" panose="020b0503020204020204" pitchFamily="34" charset="-122"/>
                        </a:rPr>
                        <a:t>科技时代</a:t>
                      </a:r>
                      <a:endParaRPr lang="zh-CN" sz="2000" kern="100">
                        <a:effectLst/>
                        <a:latin typeface="微软雅黑" panose="020b0503020204020204" pitchFamily="34" charset="-122"/>
                        <a:ea typeface="微软雅黑" panose="020b0503020204020204" pitchFamily="34" charset="-122"/>
                      </a:endParaRPr>
                    </a:p>
                  </a:txBody>
                  <a:tcPr marL="68580" marR="68580" marT="0" marB="0" anchor="ctr"/>
                </a:tc>
                <a:tc>
                  <a:txBody>
                    <a:bodyPr vert="horz" wrap="square"/>
                    <a:lstStyle/>
                    <a:p>
                      <a:pPr algn="ctr">
                        <a:lnSpc>
                          <a:spcPct val="115000"/>
                        </a:lnSpc>
                        <a:spcAft>
                          <a:spcPct val="0"/>
                        </a:spcAft>
                      </a:pPr>
                      <a:r>
                        <a:rPr lang="zh-CN" sz="2000" kern="100">
                          <a:effectLst/>
                          <a:latin typeface="微软雅黑" panose="020b0503020204020204" pitchFamily="34" charset="-122"/>
                          <a:ea typeface="微软雅黑" panose="020b0503020204020204" pitchFamily="34" charset="-122"/>
                        </a:rPr>
                        <a:t>优点</a:t>
                      </a:r>
                    </a:p>
                  </a:txBody>
                  <a:tcPr marL="68580" marR="68580" marT="0" marB="0" anchor="ctr"/>
                </a:tc>
                <a:tc>
                  <a:txBody>
                    <a:bodyPr vert="horz" wrap="square"/>
                    <a:lstStyle/>
                    <a:p>
                      <a:pPr algn="ctr">
                        <a:lnSpc>
                          <a:spcPct val="115000"/>
                        </a:lnSpc>
                        <a:spcAft>
                          <a:spcPct val="0"/>
                        </a:spcAft>
                      </a:pPr>
                      <a:r>
                        <a:rPr lang="zh-CN" sz="2000" kern="100">
                          <a:effectLst/>
                          <a:latin typeface="微软雅黑" panose="020b0503020204020204" pitchFamily="34" charset="-122"/>
                          <a:ea typeface="微软雅黑" panose="020b0503020204020204" pitchFamily="34" charset="-122"/>
                        </a:rPr>
                        <a:t>缺点</a:t>
                      </a:r>
                    </a:p>
                  </a:txBody>
                  <a:tcPr marL="68580" marR="68580" marT="0" marB="0" anchor="ctr"/>
                </a:tc>
              </a:tr>
              <a:tr h="1706986">
                <a:tc>
                  <a:txBody>
                    <a:bodyPr vert="horz" wrap="square"/>
                    <a:lstStyle/>
                    <a:p>
                      <a:pPr algn="ctr">
                        <a:lnSpc>
                          <a:spcPct val="115000"/>
                        </a:lnSpc>
                        <a:spcAft>
                          <a:spcPct val="0"/>
                        </a:spcAft>
                      </a:pPr>
                      <a:r>
                        <a:rPr lang="zh-CN" altLang="en-US" sz="1800" kern="100">
                          <a:effectLst/>
                          <a:latin typeface="微软雅黑" panose="020b0503020204020204" pitchFamily="34" charset="-122"/>
                          <a:ea typeface="微软雅黑" panose="020b0503020204020204" pitchFamily="34" charset="-122"/>
                        </a:rPr>
                        <a:t>视听法（视频讲座、电影）</a:t>
                      </a:r>
                      <a:endParaRPr lang="zh-CN" sz="1800" kern="100">
                        <a:effectLst/>
                        <a:latin typeface="微软雅黑" panose="020b0503020204020204" pitchFamily="34" charset="-122"/>
                        <a:ea typeface="微软雅黑" panose="020b0503020204020204" pitchFamily="34" charset="-122"/>
                      </a:endParaRPr>
                    </a:p>
                  </a:txBody>
                  <a:tcPr marL="68580" marR="68580" marT="0" marB="0" anchor="ctr"/>
                </a:tc>
                <a:tc>
                  <a:txBody>
                    <a:bodyPr vert="horz" wrap="square"/>
                    <a:lstStyle/>
                    <a:p>
                      <a:pPr marL="285750" indent="-285750" algn="just">
                        <a:lnSpc>
                          <a:spcPct val="120000"/>
                        </a:lnSpc>
                        <a:spcAft>
                          <a:spcPct val="0"/>
                        </a:spcAft>
                        <a:buFont typeface="Arial" pitchFamily="34" charset="0"/>
                        <a:buChar char="•"/>
                      </a:pPr>
                      <a:r>
                        <a:rPr lang="zh-CN" altLang="en-US" sz="1600" kern="100">
                          <a:solidFill>
                            <a:schemeClr val="tx1"/>
                          </a:solidFill>
                          <a:effectLst/>
                          <a:latin typeface="微软雅黑" panose="020b0503020204020204" pitchFamily="34" charset="-122"/>
                          <a:ea typeface="微软雅黑" panose="020b0503020204020204" pitchFamily="34" charset="-122"/>
                        </a:rPr>
                        <a:t>比讲授或讨论给人更深的印象。且教材内容与现实情况较接近，不单单是靠理解，而是借助感觉去理解；</a:t>
                      </a:r>
                    </a:p>
                    <a:p>
                      <a:pPr marL="285750" indent="-285750" algn="just">
                        <a:lnSpc>
                          <a:spcPct val="120000"/>
                        </a:lnSpc>
                        <a:spcAft>
                          <a:spcPct val="0"/>
                        </a:spcAft>
                        <a:buFont typeface="Arial" pitchFamily="34" charset="0"/>
                        <a:buChar char="•"/>
                      </a:pPr>
                      <a:r>
                        <a:rPr lang="zh-CN" altLang="en-US" sz="1600" kern="100">
                          <a:solidFill>
                            <a:schemeClr val="tx1"/>
                          </a:solidFill>
                          <a:effectLst/>
                          <a:latin typeface="微软雅黑" panose="020b0503020204020204" pitchFamily="34" charset="-122"/>
                          <a:ea typeface="微软雅黑" panose="020b0503020204020204" pitchFamily="34" charset="-122"/>
                        </a:rPr>
                        <a:t>生动形象且给听讲者以新鲜感，所以也比较容易引起受训人员的关心和兴趣；</a:t>
                      </a:r>
                    </a:p>
                    <a:p>
                      <a:pPr marL="285750" indent="-285750" algn="just">
                        <a:lnSpc>
                          <a:spcPct val="120000"/>
                        </a:lnSpc>
                        <a:spcAft>
                          <a:spcPct val="0"/>
                        </a:spcAft>
                        <a:buFont typeface="Arial" pitchFamily="34" charset="0"/>
                        <a:buChar char="•"/>
                      </a:pPr>
                      <a:r>
                        <a:rPr lang="zh-CN" altLang="en-US" sz="1600" kern="100">
                          <a:solidFill>
                            <a:schemeClr val="tx1"/>
                          </a:solidFill>
                          <a:effectLst/>
                          <a:latin typeface="微软雅黑" panose="020b0503020204020204" pitchFamily="34" charset="-122"/>
                          <a:ea typeface="微软雅黑" panose="020b0503020204020204" pitchFamily="34" charset="-122"/>
                        </a:rPr>
                        <a:t>视听教材可反复使用。</a:t>
                      </a:r>
                    </a:p>
                  </a:txBody>
                  <a:tcPr marL="68580" marR="68580" marT="0" marB="0" anchor="ctr"/>
                </a:tc>
                <a:tc>
                  <a:txBody>
                    <a:bodyPr vert="horz" wrap="square"/>
                    <a:lstStyle/>
                    <a:p>
                      <a:pPr marL="285750" indent="-285750" algn="just">
                        <a:lnSpc>
                          <a:spcPct val="120000"/>
                        </a:lnSpc>
                        <a:spcAft>
                          <a:spcPct val="0"/>
                        </a:spcAft>
                        <a:buFont typeface="Arial" pitchFamily="34" charset="0"/>
                        <a:buChar char="•"/>
                      </a:pPr>
                      <a:r>
                        <a:rPr lang="zh-CN" altLang="en-US" sz="1600" kern="100">
                          <a:solidFill>
                            <a:schemeClr val="tx1"/>
                          </a:solidFill>
                          <a:effectLst/>
                          <a:latin typeface="微软雅黑" panose="020b0503020204020204" pitchFamily="34" charset="-122"/>
                          <a:ea typeface="微软雅黑" panose="020b0503020204020204" pitchFamily="34" charset="-122"/>
                        </a:rPr>
                        <a:t>视听设备和教材的购置需要花费较多的费用和时间；</a:t>
                      </a:r>
                    </a:p>
                    <a:p>
                      <a:pPr marL="285750" indent="-285750" algn="just">
                        <a:lnSpc>
                          <a:spcPct val="120000"/>
                        </a:lnSpc>
                        <a:spcAft>
                          <a:spcPct val="0"/>
                        </a:spcAft>
                        <a:buFont typeface="Arial" pitchFamily="34" charset="0"/>
                        <a:buChar char="•"/>
                      </a:pPr>
                      <a:r>
                        <a:rPr lang="zh-CN" altLang="en-US" sz="1600" kern="100">
                          <a:solidFill>
                            <a:schemeClr val="tx1"/>
                          </a:solidFill>
                          <a:effectLst/>
                          <a:latin typeface="微软雅黑" panose="020b0503020204020204" pitchFamily="34" charset="-122"/>
                          <a:ea typeface="微软雅黑" panose="020b0503020204020204" pitchFamily="34" charset="-122"/>
                        </a:rPr>
                        <a:t>选择合适的视听教材不太容易；</a:t>
                      </a:r>
                    </a:p>
                    <a:p>
                      <a:pPr marL="285750" indent="-285750" algn="just">
                        <a:lnSpc>
                          <a:spcPct val="120000"/>
                        </a:lnSpc>
                        <a:spcAft>
                          <a:spcPct val="0"/>
                        </a:spcAft>
                        <a:buFont typeface="Arial" pitchFamily="34" charset="0"/>
                        <a:buChar char="•"/>
                      </a:pPr>
                      <a:r>
                        <a:rPr lang="zh-CN" altLang="en-US" sz="1600" kern="100">
                          <a:solidFill>
                            <a:schemeClr val="tx1"/>
                          </a:solidFill>
                          <a:effectLst/>
                          <a:latin typeface="微软雅黑" panose="020b0503020204020204" pitchFamily="34" charset="-122"/>
                          <a:ea typeface="微软雅黑" panose="020b0503020204020204" pitchFamily="34" charset="-122"/>
                        </a:rPr>
                        <a:t>受训人员受视听设备和视听场所的限制。</a:t>
                      </a:r>
                    </a:p>
                  </a:txBody>
                  <a:tcPr marL="68580" marR="68580" marT="0" marB="0" anchor="ctr"/>
                </a:tc>
              </a:tr>
              <a:tr h="1240062">
                <a:tc>
                  <a:txBody>
                    <a:bodyPr vert="horz" wrap="square"/>
                    <a:lstStyle/>
                    <a:p>
                      <a:pPr algn="ctr">
                        <a:lnSpc>
                          <a:spcPct val="115000"/>
                        </a:lnSpc>
                        <a:spcAft>
                          <a:spcPct val="0"/>
                        </a:spcAft>
                      </a:pPr>
                      <a:r>
                        <a:rPr lang="zh-CN" altLang="en-US" sz="1800" kern="100">
                          <a:effectLst/>
                          <a:latin typeface="微软雅黑" panose="020b0503020204020204" pitchFamily="34" charset="-122"/>
                          <a:ea typeface="微软雅黑" panose="020b0503020204020204" pitchFamily="34" charset="-122"/>
                        </a:rPr>
                        <a:t>视频远程培训</a:t>
                      </a:r>
                      <a:endParaRPr lang="zh-CN" sz="1800" kern="100">
                        <a:effectLst/>
                        <a:latin typeface="微软雅黑" panose="020b0503020204020204" pitchFamily="34" charset="-122"/>
                        <a:ea typeface="微软雅黑" panose="020b0503020204020204" pitchFamily="34" charset="-122"/>
                      </a:endParaRPr>
                    </a:p>
                  </a:txBody>
                  <a:tcPr marL="68580" marR="68580" marT="0" marB="0" anchor="ctr"/>
                </a:tc>
                <a:tc>
                  <a:txBody>
                    <a:bodyPr vert="horz" wrap="square"/>
                    <a:lstStyle/>
                    <a:p>
                      <a:pPr marL="285750" indent="-285750" algn="just">
                        <a:lnSpc>
                          <a:spcPct val="120000"/>
                        </a:lnSpc>
                        <a:spcAft>
                          <a:spcPct val="0"/>
                        </a:spcAft>
                        <a:buFont typeface="Arial" pitchFamily="34" charset="0"/>
                        <a:buChar char="•"/>
                      </a:pPr>
                      <a:r>
                        <a:rPr lang="zh-CN" altLang="en-US" sz="1600" kern="100">
                          <a:solidFill>
                            <a:schemeClr val="tx1"/>
                          </a:solidFill>
                          <a:effectLst/>
                          <a:latin typeface="微软雅黑" panose="020b0503020204020204" pitchFamily="34" charset="-122"/>
                          <a:ea typeface="微软雅黑" panose="020b0503020204020204" pitchFamily="34" charset="-122"/>
                        </a:rPr>
                        <a:t>无须将学员从各地召集到一起，大大节省了培训费用；</a:t>
                      </a:r>
                    </a:p>
                    <a:p>
                      <a:pPr marL="285750" indent="-285750" algn="just">
                        <a:lnSpc>
                          <a:spcPct val="120000"/>
                        </a:lnSpc>
                        <a:spcAft>
                          <a:spcPct val="0"/>
                        </a:spcAft>
                        <a:buFont typeface="Arial" pitchFamily="34" charset="0"/>
                        <a:buChar char="•"/>
                      </a:pPr>
                      <a:r>
                        <a:rPr lang="zh-CN" altLang="en-US" sz="1600" kern="100">
                          <a:solidFill>
                            <a:schemeClr val="tx1"/>
                          </a:solidFill>
                          <a:effectLst/>
                          <a:latin typeface="微软雅黑" panose="020b0503020204020204" pitchFamily="34" charset="-122"/>
                          <a:ea typeface="微软雅黑" panose="020b0503020204020204" pitchFamily="34" charset="-122"/>
                        </a:rPr>
                        <a:t>比直接看录制视频或者网络培训材料更直观、可以互动。</a:t>
                      </a:r>
                    </a:p>
                  </a:txBody>
                  <a:tcPr marL="68580" marR="68580" marT="0" marB="0" anchor="ctr"/>
                </a:tc>
                <a:tc>
                  <a:txBody>
                    <a:bodyPr vert="horz" wrap="square"/>
                    <a:lstStyle/>
                    <a:p>
                      <a:pPr marL="285750" indent="-285750" algn="just">
                        <a:lnSpc>
                          <a:spcPct val="120000"/>
                        </a:lnSpc>
                        <a:spcAft>
                          <a:spcPct val="0"/>
                        </a:spcAft>
                        <a:buFont typeface="Arial" pitchFamily="34" charset="0"/>
                        <a:buChar char="•"/>
                      </a:pPr>
                      <a:r>
                        <a:rPr lang="zh-CN" altLang="en-US" sz="1600" kern="100">
                          <a:solidFill>
                            <a:schemeClr val="tx1"/>
                          </a:solidFill>
                          <a:effectLst/>
                          <a:latin typeface="微软雅黑" panose="020b0503020204020204" pitchFamily="34" charset="-122"/>
                          <a:ea typeface="微软雅黑" panose="020b0503020204020204" pitchFamily="34" charset="-122"/>
                        </a:rPr>
                        <a:t>设备投资等费用不菲；</a:t>
                      </a:r>
                    </a:p>
                    <a:p>
                      <a:pPr marL="285750" indent="-285750" algn="just">
                        <a:lnSpc>
                          <a:spcPct val="120000"/>
                        </a:lnSpc>
                        <a:spcAft>
                          <a:spcPct val="0"/>
                        </a:spcAft>
                        <a:buFont typeface="Arial" pitchFamily="34" charset="0"/>
                        <a:buChar char="•"/>
                      </a:pPr>
                      <a:r>
                        <a:rPr lang="zh-CN" altLang="en-US" sz="1600" kern="100">
                          <a:solidFill>
                            <a:schemeClr val="tx1"/>
                          </a:solidFill>
                          <a:effectLst/>
                          <a:latin typeface="微软雅黑" panose="020b0503020204020204" pitchFamily="34" charset="-122"/>
                          <a:ea typeface="微软雅黑" panose="020b0503020204020204" pitchFamily="34" charset="-122"/>
                        </a:rPr>
                        <a:t>网络带宽会影响培训效果；</a:t>
                      </a:r>
                    </a:p>
                    <a:p>
                      <a:pPr marL="285750" indent="-285750" algn="just">
                        <a:lnSpc>
                          <a:spcPct val="120000"/>
                        </a:lnSpc>
                        <a:spcAft>
                          <a:spcPct val="0"/>
                        </a:spcAft>
                        <a:buFont typeface="Arial" pitchFamily="34" charset="0"/>
                        <a:buChar char="•"/>
                      </a:pPr>
                      <a:r>
                        <a:rPr lang="zh-CN" altLang="en-US" sz="1600" kern="100">
                          <a:solidFill>
                            <a:schemeClr val="tx1"/>
                          </a:solidFill>
                          <a:effectLst/>
                          <a:latin typeface="微软雅黑" panose="020b0503020204020204" pitchFamily="34" charset="-122"/>
                          <a:ea typeface="微软雅黑" panose="020b0503020204020204" pitchFamily="34" charset="-122"/>
                        </a:rPr>
                        <a:t>不如现场的互动交流充分。</a:t>
                      </a:r>
                    </a:p>
                  </a:txBody>
                  <a:tcPr marL="68580" marR="68580" marT="0" marB="0" anchor="ctr"/>
                </a:tc>
              </a:tr>
            </a:tbl>
          </a:graphicData>
        </a:graphic>
      </p:graphicFrame>
    </p:spTree>
  </p:cSld>
  <p:clrMapOvr>
    <a:masterClrMapping/>
  </p:clrMapOvr>
  <p:transition advTm="0">
    <p:fade/>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TextBox 8"/>
          <p:cNvSpPr txBox="1"/>
          <p:nvPr/>
        </p:nvSpPr>
        <p:spPr>
          <a:xfrm>
            <a:off x="982138" y="476676"/>
            <a:ext cx="4969846"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rgbClr val="5F5E5C"/>
                </a:solidFill>
                <a:latin typeface="华康俪金黑W8(P)" pitchFamily="34" charset="-122"/>
                <a:ea typeface="华康俪金黑W8(P)" pitchFamily="34" charset="-122"/>
              </a:rPr>
              <a:t>第六节</a:t>
            </a:r>
            <a:r>
              <a:rPr lang="en-US" altLang="zh-CN" sz="2400">
                <a:solidFill>
                  <a:srgbClr val="5F5E5C"/>
                </a:solidFill>
                <a:latin typeface="华康俪金黑W8(P)" pitchFamily="34" charset="-122"/>
                <a:ea typeface="华康俪金黑W8(P)" pitchFamily="34" charset="-122"/>
              </a:rPr>
              <a:t>  </a:t>
            </a:r>
            <a:r>
              <a:rPr lang="zh-CN" altLang="en-US" sz="2400">
                <a:solidFill>
                  <a:srgbClr val="5F5E5C"/>
                </a:solidFill>
                <a:latin typeface="华康俪金黑W8(P)" pitchFamily="34" charset="-122"/>
                <a:ea typeface="华康俪金黑W8(P)" pitchFamily="34" charset="-122"/>
              </a:rPr>
              <a:t>如何评估培训效果</a:t>
            </a:r>
          </a:p>
        </p:txBody>
      </p:sp>
      <p:sp>
        <p:nvSpPr>
          <p:cNvPr id="7" name="TextBox 6"/>
          <p:cNvSpPr txBox="1"/>
          <p:nvPr/>
        </p:nvSpPr>
        <p:spPr>
          <a:xfrm>
            <a:off x="1199456" y="1319939"/>
            <a:ext cx="9663830" cy="10926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b="1">
                <a:solidFill>
                  <a:srgbClr val="FF9300"/>
                </a:solidFill>
                <a:latin typeface="微软雅黑" panose="020b0503020204020204" pitchFamily="34" charset="-122"/>
                <a:ea typeface="微软雅黑" panose="020b0503020204020204" pitchFamily="34" charset="-122"/>
              </a:rPr>
              <a:t>柯氏四级培训评估</a:t>
            </a:r>
            <a:r>
              <a:rPr lang="zh-CN" altLang="en-US" sz="1600">
                <a:solidFill>
                  <a:schemeClr val="tx1"/>
                </a:solidFill>
                <a:latin typeface="微软雅黑" panose="020b0503020204020204" pitchFamily="34" charset="-122"/>
                <a:ea typeface="微软雅黑" panose="020b0503020204020204" pitchFamily="34" charset="-122"/>
              </a:rPr>
              <a:t>模式由国际著名学者威斯康辛大学（</a:t>
            </a:r>
            <a:r>
              <a:rPr lang="en-US" altLang="zh-CN" sz="1600">
                <a:solidFill>
                  <a:schemeClr val="tx1"/>
                </a:solidFill>
                <a:latin typeface="微软雅黑" panose="020b0503020204020204" pitchFamily="34" charset="-122"/>
                <a:ea typeface="微软雅黑" panose="020b0503020204020204" pitchFamily="34" charset="-122"/>
              </a:rPr>
              <a:t>Wisconsin University</a:t>
            </a:r>
            <a:r>
              <a:rPr lang="zh-CN" altLang="en-US" sz="1600">
                <a:solidFill>
                  <a:schemeClr val="tx1"/>
                </a:solidFill>
                <a:latin typeface="微软雅黑" panose="020b0503020204020204" pitchFamily="34" charset="-122"/>
                <a:ea typeface="微软雅黑" panose="020b0503020204020204" pitchFamily="34" charset="-122"/>
              </a:rPr>
              <a:t>）熊猫唐纳德</a:t>
            </a:r>
            <a:r>
              <a:rPr lang="en-US" altLang="zh-CN" sz="1600">
                <a:solidFill>
                  <a:schemeClr val="tx1"/>
                </a:solidFill>
                <a:latin typeface="微软雅黑" panose="020b0503020204020204" pitchFamily="34" charset="-122"/>
                <a:ea typeface="微软雅黑" panose="020b0503020204020204" pitchFamily="34" charset="-122"/>
              </a:rPr>
              <a:t>.L.</a:t>
            </a:r>
            <a:r>
              <a:rPr lang="zh-CN" altLang="en-US" sz="1600">
                <a:solidFill>
                  <a:schemeClr val="tx1"/>
                </a:solidFill>
                <a:latin typeface="微软雅黑" panose="020b0503020204020204" pitchFamily="34" charset="-122"/>
                <a:ea typeface="微软雅黑" panose="020b0503020204020204" pitchFamily="34" charset="-122"/>
              </a:rPr>
              <a:t>柯克帕特里克（</a:t>
            </a:r>
            <a:r>
              <a:rPr lang="en-US" altLang="zh-CN" sz="1600" err="1">
                <a:solidFill>
                  <a:schemeClr val="tx1"/>
                </a:solidFill>
                <a:latin typeface="微软雅黑" panose="020b0503020204020204" pitchFamily="34" charset="-122"/>
                <a:ea typeface="微软雅黑" panose="020b0503020204020204" pitchFamily="34" charset="-122"/>
              </a:rPr>
              <a:t>Donald.L.Kirkpatrick</a:t>
            </a:r>
            <a:r>
              <a:rPr lang="zh-CN" altLang="en-US" sz="1600">
                <a:solidFill>
                  <a:schemeClr val="tx1"/>
                </a:solidFill>
                <a:latin typeface="微软雅黑" panose="020b0503020204020204" pitchFamily="34" charset="-122"/>
                <a:ea typeface="微软雅黑" panose="020b0503020204020204" pitchFamily="34" charset="-122"/>
              </a:rPr>
              <a:t>）于</a:t>
            </a:r>
            <a:r>
              <a:rPr lang="en-US" altLang="zh-CN" sz="1600">
                <a:solidFill>
                  <a:schemeClr val="tx1"/>
                </a:solidFill>
                <a:latin typeface="微软雅黑" panose="020b0503020204020204" pitchFamily="34" charset="-122"/>
                <a:ea typeface="微软雅黑" panose="020b0503020204020204" pitchFamily="34" charset="-122"/>
              </a:rPr>
              <a:t>1959</a:t>
            </a:r>
            <a:r>
              <a:rPr lang="zh-CN" altLang="en-US" sz="1600">
                <a:solidFill>
                  <a:schemeClr val="tx1"/>
                </a:solidFill>
                <a:latin typeface="微软雅黑" panose="020b0503020204020204" pitchFamily="34" charset="-122"/>
                <a:ea typeface="微软雅黑" panose="020b0503020204020204" pitchFamily="34" charset="-122"/>
              </a:rPr>
              <a:t>年提出，是世界上应用最广泛的培训评估工具，在培训评估领域具有难以撼动的地位。</a:t>
            </a:r>
          </a:p>
        </p:txBody>
      </p:sp>
      <p:sp>
        <p:nvSpPr>
          <p:cNvPr id="6" name="AutoShape 6"/>
          <p:cNvSpPr>
            <a:spLocks noChangeArrowheads="1"/>
          </p:cNvSpPr>
          <p:nvPr/>
        </p:nvSpPr>
        <p:spPr bwMode="ltGray">
          <a:xfrm>
            <a:off x="1276204" y="2904112"/>
            <a:ext cx="2071701" cy="527050"/>
          </a:xfrm>
          <a:prstGeom prst="roundRect">
            <a:avLst>
              <a:gd name="adj" fmla="val 5979"/>
            </a:avLst>
          </a:prstGeom>
          <a:solidFill>
            <a:srgbClr val="FF9300"/>
          </a:solidFill>
          <a:ln w="9525" cap="flat" cmpd="sng" algn="ctr">
            <a:solidFill>
              <a:srgbClr val="FF9300"/>
            </a:solidFill>
            <a:prstDash val="solid"/>
          </a:ln>
          <a:effectLst>
            <a:outerShdw blurRad="40000" dist="23000" dir="5400000" rotWithShape="0">
              <a:srgbClr val="000000">
                <a:alpha val="35000"/>
              </a:srgbClr>
            </a:outerShdw>
          </a:effectLst>
        </p:spPr>
        <p:txBody>
          <a:bodyPr wrap="none" lIns="91429" tIns="45715" rIns="91429" bIns="45715"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defRPr/>
            </a:pPr>
            <a:r>
              <a:rPr lang="zh-CN" altLang="en-US" sz="2400" kern="0">
                <a:solidFill>
                  <a:sysClr val="window" lastClr="FFFFFF"/>
                </a:solidFill>
                <a:latin typeface="华康俪金黑W8(P)" pitchFamily="34" charset="-122"/>
                <a:ea typeface="华康俪金黑W8(P)" pitchFamily="34" charset="-122"/>
              </a:rPr>
              <a:t>反应</a:t>
            </a:r>
            <a:endParaRPr lang="en-US" altLang="zh-CN" sz="2400" kern="0">
              <a:solidFill>
                <a:sysClr val="window" lastClr="FFFFFF"/>
              </a:solidFill>
              <a:latin typeface="华康俪金黑W8(P)" pitchFamily="34" charset="-122"/>
              <a:ea typeface="华康俪金黑W8(P)" pitchFamily="34" charset="-122"/>
            </a:endParaRPr>
          </a:p>
        </p:txBody>
      </p:sp>
      <p:sp>
        <p:nvSpPr>
          <p:cNvPr id="9" name="AutoShape 7"/>
          <p:cNvSpPr>
            <a:spLocks noChangeArrowheads="1"/>
          </p:cNvSpPr>
          <p:nvPr/>
        </p:nvSpPr>
        <p:spPr bwMode="ltGray">
          <a:xfrm>
            <a:off x="3650887" y="2904112"/>
            <a:ext cx="2071696" cy="527050"/>
          </a:xfrm>
          <a:prstGeom prst="roundRect">
            <a:avLst>
              <a:gd name="adj" fmla="val 5979"/>
            </a:avLst>
          </a:prstGeom>
          <a:solidFill>
            <a:srgbClr val="00B0F0"/>
          </a:solidFill>
          <a:ln w="9525" cap="flat" cmpd="sng" algn="ctr">
            <a:noFill/>
            <a:prstDash val="solid"/>
          </a:ln>
          <a:effectLst>
            <a:outerShdw blurRad="40000" dist="23000" dir="5400000" rotWithShape="0">
              <a:srgbClr val="000000">
                <a:alpha val="35000"/>
              </a:srgbClr>
            </a:outerShdw>
          </a:effectLst>
        </p:spPr>
        <p:txBody>
          <a:bodyPr wrap="none" lIns="91429" tIns="45715" rIns="91429" bIns="45715"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defRPr/>
            </a:pPr>
            <a:r>
              <a:rPr lang="zh-CN" altLang="en-US" sz="2400" kern="0">
                <a:solidFill>
                  <a:sysClr val="window" lastClr="FFFFFF"/>
                </a:solidFill>
                <a:latin typeface="华康俪金黑W8(P)" pitchFamily="34" charset="-122"/>
                <a:ea typeface="华康俪金黑W8(P)" pitchFamily="34" charset="-122"/>
              </a:rPr>
              <a:t>学习</a:t>
            </a:r>
            <a:endParaRPr lang="en-US" altLang="zh-CN" sz="2400" kern="0">
              <a:solidFill>
                <a:sysClr val="window" lastClr="FFFFFF"/>
              </a:solidFill>
              <a:latin typeface="华康俪金黑W8(P)" pitchFamily="34" charset="-122"/>
              <a:ea typeface="华康俪金黑W8(P)" pitchFamily="34" charset="-122"/>
            </a:endParaRPr>
          </a:p>
        </p:txBody>
      </p:sp>
      <p:sp>
        <p:nvSpPr>
          <p:cNvPr id="10" name="AutoShape 8"/>
          <p:cNvSpPr>
            <a:spLocks noChangeArrowheads="1"/>
          </p:cNvSpPr>
          <p:nvPr/>
        </p:nvSpPr>
        <p:spPr bwMode="ltGray">
          <a:xfrm>
            <a:off x="6025568" y="2904112"/>
            <a:ext cx="2071702" cy="527050"/>
          </a:xfrm>
          <a:prstGeom prst="roundRect">
            <a:avLst>
              <a:gd name="adj" fmla="val 5979"/>
            </a:avLst>
          </a:prstGeom>
          <a:solidFill>
            <a:srgbClr val="0070C0"/>
          </a:solidFill>
          <a:ln w="9525" cap="flat" cmpd="sng" algn="ctr">
            <a:noFill/>
            <a:prstDash val="solid"/>
          </a:ln>
          <a:effectLst>
            <a:outerShdw blurRad="40000" dist="23000" dir="5400000" rotWithShape="0">
              <a:srgbClr val="000000">
                <a:alpha val="35000"/>
              </a:srgbClr>
            </a:outerShdw>
          </a:effectLst>
        </p:spPr>
        <p:txBody>
          <a:bodyPr wrap="none" lIns="91429" tIns="45715" rIns="91429" bIns="45715"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defRPr/>
            </a:pPr>
            <a:r>
              <a:rPr lang="zh-CN" altLang="en-US" sz="2400" kern="0">
                <a:solidFill>
                  <a:sysClr val="window" lastClr="FFFFFF"/>
                </a:solidFill>
                <a:latin typeface="华康俪金黑W8(P)" pitchFamily="34" charset="-122"/>
                <a:ea typeface="华康俪金黑W8(P)" pitchFamily="34" charset="-122"/>
              </a:rPr>
              <a:t>行为</a:t>
            </a:r>
            <a:endParaRPr lang="en-US" altLang="zh-CN" sz="2400" kern="0">
              <a:solidFill>
                <a:sysClr val="window" lastClr="FFFFFF"/>
              </a:solidFill>
              <a:latin typeface="华康俪金黑W8(P)" pitchFamily="34" charset="-122"/>
              <a:ea typeface="华康俪金黑W8(P)" pitchFamily="34" charset="-122"/>
            </a:endParaRPr>
          </a:p>
        </p:txBody>
      </p:sp>
      <p:sp>
        <p:nvSpPr>
          <p:cNvPr id="12" name="圆角矩形 11"/>
          <p:cNvSpPr/>
          <p:nvPr/>
        </p:nvSpPr>
        <p:spPr>
          <a:xfrm>
            <a:off x="1276201" y="3578780"/>
            <a:ext cx="2071702" cy="2226484"/>
          </a:xfrm>
          <a:prstGeom prst="roundRect">
            <a:avLst>
              <a:gd name="adj" fmla="val 1280"/>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 lastClr="FFFFFF">
                <a:lumMod val="75000"/>
              </a:sysClr>
            </a:solidFill>
            <a:prstDash val="solid"/>
          </a:ln>
          <a:effectLst>
            <a:outerShdw blurRad="40000" dist="20000" dir="5400000" rotWithShape="0">
              <a:srgbClr val="000000">
                <a:alpha val="38000"/>
              </a:srgbClr>
            </a:outerShdw>
            <a:reflection blurRad="6350" stA="52000" endA="300" endPos="35000" dir="5400000" sy="-100000" algn="bl" rotWithShape="0"/>
          </a:effectLst>
        </p:spPr>
        <p:txBody>
          <a:bodyPr lIns="91429" tIns="45715" rIns="91429" bIns="45715"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defRPr/>
            </a:pPr>
            <a:endParaRPr lang="zh-CN" altLang="en-US" sz="1600" kern="0">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13" name="圆角矩形 12"/>
          <p:cNvSpPr/>
          <p:nvPr/>
        </p:nvSpPr>
        <p:spPr>
          <a:xfrm>
            <a:off x="3646364" y="3578780"/>
            <a:ext cx="2071702" cy="2226484"/>
          </a:xfrm>
          <a:prstGeom prst="roundRect">
            <a:avLst>
              <a:gd name="adj" fmla="val 1939"/>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 lastClr="FFFFFF">
                <a:lumMod val="75000"/>
              </a:sysClr>
            </a:solidFill>
            <a:prstDash val="solid"/>
          </a:ln>
          <a:effectLst>
            <a:outerShdw blurRad="40000" dist="20000" dir="5400000" rotWithShape="0">
              <a:srgbClr val="000000">
                <a:alpha val="38000"/>
              </a:srgbClr>
            </a:outerShdw>
            <a:reflection blurRad="6350" stA="52000" endA="300" endPos="35000" dir="5400000" sy="-100000" algn="bl" rotWithShape="0"/>
          </a:effectLst>
        </p:spPr>
        <p:txBody>
          <a:bodyPr lIns="91429" tIns="45715" rIns="91429" bIns="45715"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defRPr/>
            </a:pPr>
            <a:endParaRPr lang="zh-CN" altLang="en-US" sz="1600" kern="0">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14" name="圆角矩形 13"/>
          <p:cNvSpPr/>
          <p:nvPr/>
        </p:nvSpPr>
        <p:spPr>
          <a:xfrm>
            <a:off x="6025568" y="3578780"/>
            <a:ext cx="2071702" cy="2226484"/>
          </a:xfrm>
          <a:prstGeom prst="roundRect">
            <a:avLst>
              <a:gd name="adj" fmla="val 1280"/>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 lastClr="FFFFFF">
                <a:lumMod val="75000"/>
              </a:sysClr>
            </a:solidFill>
            <a:prstDash val="solid"/>
          </a:ln>
          <a:effectLst>
            <a:outerShdw blurRad="40000" dist="20000" dir="5400000" rotWithShape="0">
              <a:srgbClr val="000000">
                <a:alpha val="38000"/>
              </a:srgbClr>
            </a:outerShdw>
            <a:reflection blurRad="6350" stA="52000" endA="300" endPos="35000" dir="5400000" sy="-100000" algn="bl" rotWithShape="0"/>
          </a:effectLst>
        </p:spPr>
        <p:txBody>
          <a:bodyPr lIns="91429" tIns="45715" rIns="91429" bIns="45715"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defRPr/>
            </a:pPr>
            <a:endParaRPr lang="zh-CN" altLang="en-US" sz="1600" kern="0">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15" name="流程图: 摘录 14"/>
          <p:cNvSpPr/>
          <p:nvPr/>
        </p:nvSpPr>
        <p:spPr>
          <a:xfrm rot="5400000">
            <a:off x="3336804" y="5264537"/>
            <a:ext cx="320675" cy="298450"/>
          </a:xfrm>
          <a:prstGeom prst="flowChartExtract">
            <a:avLst/>
          </a:prstGeom>
          <a:solidFill>
            <a:srgbClr val="FF9300"/>
          </a:solidFill>
          <a:ln w="9525" cap="flat" cmpd="sng" algn="ctr">
            <a:solidFill>
              <a:srgbClr val="FF9300"/>
            </a:solidFill>
            <a:prstDash val="solid"/>
          </a:ln>
          <a:effectLst>
            <a:outerShdw blurRad="40000" dist="23000" dir="5400000" rotWithShape="0">
              <a:srgbClr val="000000">
                <a:alpha val="35000"/>
              </a:srgbClr>
            </a:outerShdw>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流程图: 摘录 15"/>
          <p:cNvSpPr/>
          <p:nvPr/>
        </p:nvSpPr>
        <p:spPr>
          <a:xfrm rot="5400000">
            <a:off x="5704779" y="5264537"/>
            <a:ext cx="320675" cy="298450"/>
          </a:xfrm>
          <a:prstGeom prst="flowChartExtract">
            <a:avLst/>
          </a:prstGeom>
          <a:solidFill>
            <a:srgbClr val="00B0F0"/>
          </a:solidFill>
          <a:ln w="9525" cap="flat" cmpd="sng" algn="ctr">
            <a:noFill/>
            <a:prstDash val="solid"/>
          </a:ln>
          <a:effectLst>
            <a:outerShdw blurRad="40000" dist="23000" dir="5400000" rotWithShape="0">
              <a:srgbClr val="000000">
                <a:alpha val="35000"/>
              </a:srgbClr>
            </a:outerShdw>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8"/>
          <p:cNvSpPr>
            <a:spLocks noChangeArrowheads="1"/>
          </p:cNvSpPr>
          <p:nvPr/>
        </p:nvSpPr>
        <p:spPr bwMode="ltGray">
          <a:xfrm>
            <a:off x="8400256" y="2904112"/>
            <a:ext cx="2071702" cy="527050"/>
          </a:xfrm>
          <a:prstGeom prst="roundRect">
            <a:avLst>
              <a:gd name="adj" fmla="val 5979"/>
            </a:avLst>
          </a:prstGeom>
          <a:solidFill>
            <a:srgbClr val="8A3CC4"/>
          </a:solidFill>
          <a:ln w="9525" cap="flat" cmpd="sng" algn="ctr">
            <a:noFill/>
            <a:prstDash val="solid"/>
          </a:ln>
          <a:effectLst>
            <a:outerShdw blurRad="40000" dist="23000" dir="5400000" rotWithShape="0">
              <a:srgbClr val="000000">
                <a:alpha val="35000"/>
              </a:srgbClr>
            </a:outerShdw>
          </a:effectLst>
        </p:spPr>
        <p:txBody>
          <a:bodyPr wrap="none" lIns="91429" tIns="45715" rIns="91429" bIns="45715"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defRPr/>
            </a:pPr>
            <a:r>
              <a:rPr lang="zh-CN" altLang="en-US" sz="2400" kern="0">
                <a:solidFill>
                  <a:sysClr val="window" lastClr="FFFFFF"/>
                </a:solidFill>
                <a:latin typeface="华康俪金黑W8(P)" pitchFamily="34" charset="-122"/>
                <a:ea typeface="华康俪金黑W8(P)" pitchFamily="34" charset="-122"/>
              </a:rPr>
              <a:t>结果</a:t>
            </a:r>
            <a:endParaRPr lang="en-US" altLang="zh-CN" sz="2400" kern="0">
              <a:solidFill>
                <a:sysClr val="window" lastClr="FFFFFF"/>
              </a:solidFill>
              <a:latin typeface="华康俪金黑W8(P)" pitchFamily="34" charset="-122"/>
              <a:ea typeface="华康俪金黑W8(P)" pitchFamily="34" charset="-122"/>
            </a:endParaRPr>
          </a:p>
        </p:txBody>
      </p:sp>
      <p:sp>
        <p:nvSpPr>
          <p:cNvPr id="18" name="圆角矩形 17"/>
          <p:cNvSpPr/>
          <p:nvPr/>
        </p:nvSpPr>
        <p:spPr>
          <a:xfrm>
            <a:off x="8400256" y="3578780"/>
            <a:ext cx="2071702" cy="2226484"/>
          </a:xfrm>
          <a:prstGeom prst="roundRect">
            <a:avLst>
              <a:gd name="adj" fmla="val 1280"/>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 lastClr="FFFFFF">
                <a:lumMod val="75000"/>
              </a:sysClr>
            </a:solidFill>
            <a:prstDash val="solid"/>
          </a:ln>
          <a:effectLst>
            <a:outerShdw blurRad="40000" dist="20000" dir="5400000" rotWithShape="0">
              <a:srgbClr val="000000">
                <a:alpha val="38000"/>
              </a:srgbClr>
            </a:outerShdw>
            <a:reflection blurRad="6350" stA="52000" endA="300" endPos="35000" dir="5400000" sy="-100000" algn="bl" rotWithShape="0"/>
          </a:effectLst>
        </p:spPr>
        <p:txBody>
          <a:bodyPr lIns="91429" tIns="45715" rIns="91429" bIns="45715"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defRPr/>
            </a:pPr>
            <a:endParaRPr lang="zh-CN" altLang="en-US" sz="1600" kern="0">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19" name="流程图: 摘录 18"/>
          <p:cNvSpPr/>
          <p:nvPr/>
        </p:nvSpPr>
        <p:spPr>
          <a:xfrm rot="5400000">
            <a:off x="8072754" y="5264537"/>
            <a:ext cx="320675" cy="298450"/>
          </a:xfrm>
          <a:prstGeom prst="flowChartExtract">
            <a:avLst/>
          </a:prstGeom>
          <a:solidFill>
            <a:srgbClr val="0070C0"/>
          </a:solidFill>
          <a:ln w="9525" cap="flat" cmpd="sng" algn="ctr">
            <a:noFill/>
            <a:prstDash val="solid"/>
          </a:ln>
          <a:effectLst>
            <a:outerShdw blurRad="40000" dist="23000" dir="5400000" rotWithShape="0">
              <a:srgbClr val="000000">
                <a:alpha val="35000"/>
              </a:srgbClr>
            </a:outerShdw>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矩形 19"/>
          <p:cNvSpPr/>
          <p:nvPr/>
        </p:nvSpPr>
        <p:spPr>
          <a:xfrm>
            <a:off x="1288926" y="3775290"/>
            <a:ext cx="2058976" cy="1865126"/>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defRPr/>
            </a:pPr>
            <a:r>
              <a:rPr lang="zh-CN" altLang="en-US" sz="1600" kern="0">
                <a:solidFill>
                  <a:schemeClr val="tx1">
                    <a:lumMod val="75000"/>
                    <a:lumOff val="25000"/>
                  </a:schemeClr>
                </a:solidFill>
                <a:latin typeface="微软雅黑" panose="020b0503020204020204" pitchFamily="34" charset="-122"/>
                <a:ea typeface="微软雅黑" panose="020b0503020204020204" pitchFamily="34" charset="-122"/>
              </a:rPr>
              <a:t>评估被培训者的满意程度。包括对讲师和培训科目、设施、方法、内容、自己收获的大小等方面的看法。一般是问卷法评估。</a:t>
            </a:r>
          </a:p>
        </p:txBody>
      </p:sp>
      <p:sp>
        <p:nvSpPr>
          <p:cNvPr id="21" name="矩形 20"/>
          <p:cNvSpPr/>
          <p:nvPr/>
        </p:nvSpPr>
        <p:spPr>
          <a:xfrm>
            <a:off x="3660772" y="3775290"/>
            <a:ext cx="2058976" cy="1865126"/>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defRPr/>
            </a:pPr>
            <a:r>
              <a:rPr lang="zh-CN" altLang="en-US" sz="1600" kern="0">
                <a:solidFill>
                  <a:schemeClr val="tx1">
                    <a:lumMod val="75000"/>
                    <a:lumOff val="25000"/>
                  </a:schemeClr>
                </a:solidFill>
                <a:latin typeface="微软雅黑" panose="020b0503020204020204" pitchFamily="34" charset="-122"/>
                <a:ea typeface="微软雅黑" panose="020b0503020204020204" pitchFamily="34" charset="-122"/>
              </a:rPr>
              <a:t>测量受训人员对知识、技能、态度等培训内容的理解和掌握程度。可以采用笔试、实地操作和工作模拟等方法来考查。</a:t>
            </a:r>
          </a:p>
        </p:txBody>
      </p:sp>
      <p:sp>
        <p:nvSpPr>
          <p:cNvPr id="22" name="矩形 21"/>
          <p:cNvSpPr/>
          <p:nvPr/>
        </p:nvSpPr>
        <p:spPr>
          <a:xfrm>
            <a:off x="6032618" y="3775290"/>
            <a:ext cx="2058976" cy="1865126"/>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defRPr/>
            </a:pPr>
            <a:r>
              <a:rPr lang="zh-CN" altLang="en-US" sz="1600" kern="0">
                <a:solidFill>
                  <a:schemeClr val="tx1">
                    <a:lumMod val="75000"/>
                    <a:lumOff val="25000"/>
                  </a:schemeClr>
                </a:solidFill>
                <a:latin typeface="微软雅黑" panose="020b0503020204020204" pitchFamily="34" charset="-122"/>
                <a:ea typeface="微软雅黑" panose="020b0503020204020204" pitchFamily="34" charset="-122"/>
              </a:rPr>
              <a:t>由受训人员的上级、同事、下属或者客户观察他们的行为在培训前后是否发生变化。可以通过评估表来评估。</a:t>
            </a:r>
          </a:p>
        </p:txBody>
      </p:sp>
      <p:sp>
        <p:nvSpPr>
          <p:cNvPr id="23" name="矩形 22"/>
          <p:cNvSpPr/>
          <p:nvPr/>
        </p:nvSpPr>
        <p:spPr>
          <a:xfrm>
            <a:off x="8404465" y="3775290"/>
            <a:ext cx="2058976" cy="156966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defRPr/>
            </a:pPr>
            <a:r>
              <a:rPr lang="zh-CN" altLang="en-US" sz="1600" kern="0">
                <a:solidFill>
                  <a:schemeClr val="tx1">
                    <a:lumMod val="75000"/>
                    <a:lumOff val="25000"/>
                  </a:schemeClr>
                </a:solidFill>
                <a:latin typeface="微软雅黑" panose="020b0503020204020204" pitchFamily="34" charset="-122"/>
                <a:ea typeface="微软雅黑" panose="020b0503020204020204" pitchFamily="34" charset="-122"/>
              </a:rPr>
              <a:t>判断培训是否能给企业的经营成果带来贡献，可以通过一系列指标来衡量，如销售业绩、生产效率等。</a:t>
            </a:r>
          </a:p>
        </p:txBody>
      </p:sp>
    </p:spTree>
  </p:cSld>
  <p:clrMapOvr>
    <a:masterClrMapping/>
  </p:clrMapOvr>
  <p:transition advTm="0">
    <p:fade/>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TextBox 8"/>
          <p:cNvSpPr txBox="1"/>
          <p:nvPr/>
        </p:nvSpPr>
        <p:spPr>
          <a:xfrm>
            <a:off x="982138" y="476676"/>
            <a:ext cx="4969846"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rgbClr val="5F5E5C"/>
                </a:solidFill>
                <a:latin typeface="华康俪金黑W8(P)" pitchFamily="34" charset="-122"/>
                <a:ea typeface="华康俪金黑W8(P)" pitchFamily="34" charset="-122"/>
              </a:rPr>
              <a:t>第六节</a:t>
            </a:r>
            <a:r>
              <a:rPr lang="en-US" altLang="zh-CN" sz="2400">
                <a:solidFill>
                  <a:srgbClr val="5F5E5C"/>
                </a:solidFill>
                <a:latin typeface="华康俪金黑W8(P)" pitchFamily="34" charset="-122"/>
                <a:ea typeface="华康俪金黑W8(P)" pitchFamily="34" charset="-122"/>
              </a:rPr>
              <a:t>  </a:t>
            </a:r>
            <a:r>
              <a:rPr lang="zh-CN" altLang="en-US" sz="2400">
                <a:solidFill>
                  <a:srgbClr val="5F5E5C"/>
                </a:solidFill>
                <a:latin typeface="华康俪金黑W8(P)" pitchFamily="34" charset="-122"/>
                <a:ea typeface="华康俪金黑W8(P)" pitchFamily="34" charset="-122"/>
              </a:rPr>
              <a:t>如何评估培训效果</a:t>
            </a:r>
          </a:p>
        </p:txBody>
      </p:sp>
      <p:grpSp>
        <p:nvGrpSpPr>
          <p:cNvPr id="2" name="组合 25"/>
          <p:cNvGrpSpPr/>
          <p:nvPr/>
        </p:nvGrpSpPr>
        <p:grpSpPr>
          <a:xfrm>
            <a:off x="4662805" y="1447800"/>
            <a:ext cx="4997450" cy="4114800"/>
            <a:chOff x="3155951" y="1447800"/>
            <a:chExt cx="4997450" cy="4114800"/>
          </a:xfrm>
        </p:grpSpPr>
        <p:sp>
          <p:nvSpPr>
            <p:cNvPr id="12290" name="矩形 33"/>
            <p:cNvSpPr/>
            <p:nvPr/>
          </p:nvSpPr>
          <p:spPr>
            <a:xfrm>
              <a:off x="3155951" y="1447800"/>
              <a:ext cx="4997450" cy="4114800"/>
            </a:xfrm>
            <a:prstGeom prst="rect">
              <a:avLst/>
            </a:prstGeom>
            <a:solidFill>
              <a:srgbClr val="D06A16"/>
            </a:solidFill>
            <a:ln w="22225">
              <a:noFill/>
            </a:ln>
          </p:spPr>
          <p:txBody>
            <a:bodyPr wrap="none" lIns="0" tIns="0" rIns="0" bIns="0"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60680" indent="-179705"/>
              <a:endParaRPr lang="zh-CN" altLang="en-US">
                <a:solidFill>
                  <a:schemeClr val="bg1"/>
                </a:solidFill>
                <a:latin typeface="微软雅黑" panose="020b0503020204020204" pitchFamily="34" charset="-122"/>
                <a:ea typeface="微软雅黑" panose="020b0503020204020204" pitchFamily="34" charset="-122"/>
              </a:endParaRPr>
            </a:p>
          </p:txBody>
        </p:sp>
        <p:sp>
          <p:nvSpPr>
            <p:cNvPr id="12291" name="矩形 34"/>
            <p:cNvSpPr/>
            <p:nvPr/>
          </p:nvSpPr>
          <p:spPr>
            <a:xfrm>
              <a:off x="5105400" y="1638300"/>
              <a:ext cx="1676400" cy="381000"/>
            </a:xfrm>
            <a:prstGeom prst="rect">
              <a:avLst/>
            </a:prstGeom>
            <a:noFill/>
            <a:ln w="22225">
              <a:noFill/>
            </a:ln>
          </p:spPr>
          <p:txBody>
            <a:bodyPr wrap="none" lIns="0" tIns="0" rIns="0" bIns="0"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60680" indent="-179705"/>
              <a:r>
                <a:rPr lang="zh-CN" altLang="en-US">
                  <a:solidFill>
                    <a:schemeClr val="bg1"/>
                  </a:solidFill>
                  <a:latin typeface="微软雅黑" panose="020b0503020204020204" pitchFamily="34" charset="-122"/>
                  <a:ea typeface="微软雅黑" panose="020b0503020204020204" pitchFamily="34" charset="-122"/>
                </a:rPr>
                <a:t>监督和调整</a:t>
              </a:r>
            </a:p>
          </p:txBody>
        </p:sp>
      </p:grpSp>
      <p:sp>
        <p:nvSpPr>
          <p:cNvPr id="4" name="椭圆 3"/>
          <p:cNvSpPr/>
          <p:nvPr/>
        </p:nvSpPr>
        <p:spPr bwMode="auto">
          <a:xfrm>
            <a:off x="4815205" y="2209800"/>
            <a:ext cx="3168650" cy="3168650"/>
          </a:xfrm>
          <a:prstGeom prst="ellipse">
            <a:avLst/>
          </a:prstGeom>
          <a:solidFill>
            <a:schemeClr val="accent6"/>
          </a:solidFill>
          <a:ln w="22225" cmpd="sng">
            <a:noFill/>
            <a:round/>
            <a:tailEnd type="triangle" w="med" len="lg"/>
          </a:ln>
        </p:spPr>
        <p:txBody>
          <a:bodyPr wrap="none"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r>
              <a:rPr kumimoji="0" lang="zh-CN" altLang="en-US" sz="1800" b="1" i="0" u="none" strike="noStrike" kern="1200" cap="none" spc="0" normalizeH="0" baseline="0" noProof="0">
                <a:ln>
                  <a:noFill/>
                </a:ln>
                <a:solidFill>
                  <a:schemeClr val="bg1"/>
                </a:solidFill>
                <a:effectLst/>
                <a:uLnTx/>
                <a:uFillTx/>
                <a:latin typeface="微软雅黑" panose="020b0503020204020204" pitchFamily="34" charset="-122"/>
                <a:ea typeface="微软雅黑" panose="020b0503020204020204" pitchFamily="34" charset="-122"/>
                <a:cs typeface="+mn-cs"/>
              </a:rPr>
              <a:t>第三级</a:t>
            </a:r>
            <a:endParaRPr kumimoji="0" lang="en-US" altLang="zh-CN" sz="1800" b="1" i="0" u="none" strike="noStrike" kern="1200" cap="none" spc="0" normalizeH="0" baseline="0" noProof="0">
              <a:ln>
                <a:noFill/>
              </a:ln>
              <a:solidFill>
                <a:schemeClr val="bg1"/>
              </a:solidFill>
              <a:effectLst/>
              <a:uLnTx/>
              <a:uFillTx/>
              <a:latin typeface="微软雅黑" panose="020b0503020204020204" pitchFamily="34" charset="-122"/>
              <a:ea typeface="微软雅黑" panose="020b0503020204020204" pitchFamily="34" charset="-122"/>
              <a:cs typeface="+mn-cs"/>
            </a:endParaRPr>
          </a:p>
          <a:p>
            <a:pPr marL="0" marR="0" lvl="0" indent="0" algn="ctr" defTabSz="914400" rtl="0" eaLnBrk="1" fontAlgn="base" latinLnBrk="0" hangingPunct="1">
              <a:lnSpc>
                <a:spcPct val="100000"/>
              </a:lnSpc>
              <a:spcBef>
                <a:spcPct val="0"/>
              </a:spcBef>
              <a:spcAft>
                <a:spcPct val="0"/>
              </a:spcAft>
              <a:buClrTx/>
              <a:buSzTx/>
              <a:buFontTx/>
              <a:buNone/>
              <a:defRPr/>
            </a:pPr>
            <a:r>
              <a:rPr kumimoji="0" lang="zh-CN" altLang="en-US" sz="2400" b="1" i="0" u="none" strike="noStrike" kern="1200" cap="none" spc="0" normalizeH="0" baseline="0" noProof="0">
                <a:ln>
                  <a:noFill/>
                </a:ln>
                <a:solidFill>
                  <a:schemeClr val="bg1"/>
                </a:solidFill>
                <a:effectLst/>
                <a:uLnTx/>
                <a:uFillTx/>
                <a:latin typeface="微软雅黑" panose="020b0503020204020204" pitchFamily="34" charset="-122"/>
                <a:ea typeface="微软雅黑" panose="020b0503020204020204" pitchFamily="34" charset="-122"/>
                <a:cs typeface="+mn-cs"/>
              </a:rPr>
              <a:t>行为改变</a:t>
            </a:r>
          </a:p>
        </p:txBody>
      </p:sp>
      <p:sp>
        <p:nvSpPr>
          <p:cNvPr id="9220" name="矩形 30"/>
          <p:cNvSpPr/>
          <p:nvPr/>
        </p:nvSpPr>
        <p:spPr>
          <a:xfrm>
            <a:off x="2497455" y="1447800"/>
            <a:ext cx="1676400" cy="1676400"/>
          </a:xfrm>
          <a:prstGeom prst="rect">
            <a:avLst/>
          </a:prstGeom>
          <a:solidFill>
            <a:srgbClr val="CC3300"/>
          </a:solidFill>
          <a:ln w="22225">
            <a:noFill/>
          </a:ln>
        </p:spPr>
        <p:txBody>
          <a:bodyPr wrap="none" lIns="0" tIns="0" rIns="0" bIns="0"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60680" indent="-179705"/>
            <a:r>
              <a:rPr lang="zh-CN" altLang="en-US">
                <a:solidFill>
                  <a:schemeClr val="bg1"/>
                </a:solidFill>
                <a:latin typeface="微软雅黑" panose="020b0503020204020204" pitchFamily="34" charset="-122"/>
                <a:ea typeface="微软雅黑" panose="020b0503020204020204" pitchFamily="34" charset="-122"/>
              </a:rPr>
              <a:t>第一级</a:t>
            </a:r>
            <a:endParaRPr lang="en-US" altLang="zh-CN">
              <a:solidFill>
                <a:schemeClr val="bg1"/>
              </a:solidFill>
              <a:latin typeface="微软雅黑" panose="020b0503020204020204" pitchFamily="34" charset="-122"/>
              <a:ea typeface="微软雅黑" panose="020b0503020204020204" pitchFamily="34" charset="-122"/>
            </a:endParaRPr>
          </a:p>
          <a:p>
            <a:pPr marL="360680" indent="-179705"/>
            <a:r>
              <a:rPr lang="zh-CN" altLang="en-US" sz="2400">
                <a:solidFill>
                  <a:schemeClr val="bg1"/>
                </a:solidFill>
                <a:latin typeface="微软雅黑" panose="020b0503020204020204" pitchFamily="34" charset="-122"/>
                <a:ea typeface="微软雅黑" panose="020b0503020204020204" pitchFamily="34" charset="-122"/>
              </a:rPr>
              <a:t>学员反应</a:t>
            </a:r>
            <a:endParaRPr lang="en-US" altLang="zh-CN" sz="2400">
              <a:solidFill>
                <a:schemeClr val="bg1"/>
              </a:solidFill>
              <a:latin typeface="微软雅黑" panose="020b0503020204020204" pitchFamily="34" charset="-122"/>
              <a:ea typeface="微软雅黑" panose="020b0503020204020204" pitchFamily="34" charset="-122"/>
            </a:endParaRPr>
          </a:p>
          <a:p>
            <a:pPr marL="360680" indent="-179705">
              <a:spcBef>
                <a:spcPts val="300"/>
              </a:spcBef>
              <a:buFont typeface="Arial" pitchFamily="34" charset="0"/>
              <a:buChar char="•"/>
            </a:pPr>
            <a:r>
              <a:rPr lang="zh-CN" altLang="en-US" sz="1600">
                <a:solidFill>
                  <a:schemeClr val="bg1"/>
                </a:solidFill>
                <a:latin typeface="微软雅黑" panose="020b0503020204020204" pitchFamily="34" charset="-122"/>
                <a:ea typeface="微软雅黑" panose="020b0503020204020204" pitchFamily="34" charset="-122"/>
              </a:rPr>
              <a:t>学习参与度</a:t>
            </a:r>
            <a:endParaRPr lang="en-US" altLang="zh-CN" sz="1600">
              <a:solidFill>
                <a:schemeClr val="bg1"/>
              </a:solidFill>
              <a:latin typeface="微软雅黑" panose="020b0503020204020204" pitchFamily="34" charset="-122"/>
              <a:ea typeface="微软雅黑" panose="020b0503020204020204" pitchFamily="34" charset="-122"/>
            </a:endParaRPr>
          </a:p>
          <a:p>
            <a:pPr marL="360680" indent="-179705">
              <a:buFont typeface="Arial" pitchFamily="34" charset="0"/>
              <a:buChar char="•"/>
            </a:pPr>
            <a:r>
              <a:rPr lang="zh-CN" altLang="en-US" sz="1600">
                <a:solidFill>
                  <a:schemeClr val="bg1"/>
                </a:solidFill>
                <a:latin typeface="微软雅黑" panose="020b0503020204020204" pitchFamily="34" charset="-122"/>
                <a:ea typeface="微软雅黑" panose="020b0503020204020204" pitchFamily="34" charset="-122"/>
              </a:rPr>
              <a:t>相关性</a:t>
            </a:r>
            <a:endParaRPr lang="en-US" altLang="zh-CN" sz="1600">
              <a:solidFill>
                <a:schemeClr val="bg1"/>
              </a:solidFill>
              <a:latin typeface="微软雅黑" panose="020b0503020204020204" pitchFamily="34" charset="-122"/>
              <a:ea typeface="微软雅黑" panose="020b0503020204020204" pitchFamily="34" charset="-122"/>
            </a:endParaRPr>
          </a:p>
          <a:p>
            <a:pPr marL="360680" indent="-179705">
              <a:buFont typeface="Arial" pitchFamily="34" charset="0"/>
              <a:buChar char="•"/>
            </a:pPr>
            <a:r>
              <a:rPr lang="zh-CN" altLang="en-US" sz="1600">
                <a:solidFill>
                  <a:schemeClr val="bg1"/>
                </a:solidFill>
                <a:latin typeface="微软雅黑" panose="020b0503020204020204" pitchFamily="34" charset="-122"/>
                <a:ea typeface="微软雅黑" panose="020b0503020204020204" pitchFamily="34" charset="-122"/>
              </a:rPr>
              <a:t>满意度</a:t>
            </a:r>
          </a:p>
        </p:txBody>
      </p:sp>
      <p:sp>
        <p:nvSpPr>
          <p:cNvPr id="9221" name="矩形 31"/>
          <p:cNvSpPr/>
          <p:nvPr/>
        </p:nvSpPr>
        <p:spPr>
          <a:xfrm>
            <a:off x="2497455" y="3127375"/>
            <a:ext cx="1676400" cy="2435225"/>
          </a:xfrm>
          <a:prstGeom prst="rect">
            <a:avLst/>
          </a:prstGeom>
          <a:solidFill>
            <a:srgbClr val="FFC000"/>
          </a:solidFill>
          <a:ln w="22225">
            <a:noFill/>
          </a:ln>
        </p:spPr>
        <p:txBody>
          <a:bodyPr wrap="none" lIns="0" tIns="0" rIns="0" bIns="0"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60680" indent="-179705"/>
            <a:r>
              <a:rPr lang="zh-CN" altLang="en-US">
                <a:solidFill>
                  <a:schemeClr val="bg1"/>
                </a:solidFill>
                <a:latin typeface="微软雅黑" panose="020b0503020204020204" pitchFamily="34" charset="-122"/>
                <a:ea typeface="微软雅黑" panose="020b0503020204020204" pitchFamily="34" charset="-122"/>
              </a:rPr>
              <a:t>第二级</a:t>
            </a:r>
            <a:endParaRPr lang="en-US" altLang="zh-CN">
              <a:solidFill>
                <a:schemeClr val="bg1"/>
              </a:solidFill>
              <a:latin typeface="微软雅黑" panose="020b0503020204020204" pitchFamily="34" charset="-122"/>
              <a:ea typeface="微软雅黑" panose="020b0503020204020204" pitchFamily="34" charset="-122"/>
            </a:endParaRPr>
          </a:p>
          <a:p>
            <a:pPr marL="360680" indent="-179705"/>
            <a:r>
              <a:rPr lang="zh-CN" altLang="en-US" sz="2400">
                <a:solidFill>
                  <a:schemeClr val="bg1"/>
                </a:solidFill>
                <a:latin typeface="微软雅黑" panose="020b0503020204020204" pitchFamily="34" charset="-122"/>
                <a:ea typeface="微软雅黑" panose="020b0503020204020204" pitchFamily="34" charset="-122"/>
              </a:rPr>
              <a:t>学习</a:t>
            </a:r>
            <a:endParaRPr lang="en-US" altLang="zh-CN" sz="2400">
              <a:solidFill>
                <a:schemeClr val="bg1"/>
              </a:solidFill>
              <a:latin typeface="微软雅黑" panose="020b0503020204020204" pitchFamily="34" charset="-122"/>
              <a:ea typeface="微软雅黑" panose="020b0503020204020204" pitchFamily="34" charset="-122"/>
            </a:endParaRPr>
          </a:p>
          <a:p>
            <a:pPr marL="360680" indent="-179705">
              <a:spcBef>
                <a:spcPts val="300"/>
              </a:spcBef>
              <a:buFont typeface="Arial" pitchFamily="34" charset="0"/>
              <a:buChar char="•"/>
            </a:pPr>
            <a:r>
              <a:rPr lang="zh-CN" altLang="en-US" sz="1600">
                <a:solidFill>
                  <a:schemeClr val="bg1"/>
                </a:solidFill>
                <a:latin typeface="微软雅黑" panose="020b0503020204020204" pitchFamily="34" charset="-122"/>
                <a:ea typeface="微软雅黑" panose="020b0503020204020204" pitchFamily="34" charset="-122"/>
              </a:rPr>
              <a:t>知识</a:t>
            </a:r>
            <a:endParaRPr lang="en-US" altLang="zh-CN" sz="1600">
              <a:solidFill>
                <a:schemeClr val="bg1"/>
              </a:solidFill>
              <a:latin typeface="微软雅黑" panose="020b0503020204020204" pitchFamily="34" charset="-122"/>
              <a:ea typeface="微软雅黑" panose="020b0503020204020204" pitchFamily="34" charset="-122"/>
            </a:endParaRPr>
          </a:p>
          <a:p>
            <a:pPr marL="360680" indent="-179705">
              <a:spcBef>
                <a:spcPts val="300"/>
              </a:spcBef>
              <a:buFont typeface="Arial" pitchFamily="34" charset="0"/>
              <a:buChar char="•"/>
            </a:pPr>
            <a:r>
              <a:rPr lang="zh-CN" altLang="en-US" sz="1600">
                <a:solidFill>
                  <a:schemeClr val="bg1"/>
                </a:solidFill>
                <a:latin typeface="微软雅黑" panose="020b0503020204020204" pitchFamily="34" charset="-122"/>
                <a:ea typeface="微软雅黑" panose="020b0503020204020204" pitchFamily="34" charset="-122"/>
              </a:rPr>
              <a:t>技能</a:t>
            </a:r>
            <a:endParaRPr lang="en-US" altLang="zh-CN" sz="1600">
              <a:solidFill>
                <a:schemeClr val="bg1"/>
              </a:solidFill>
              <a:latin typeface="微软雅黑" panose="020b0503020204020204" pitchFamily="34" charset="-122"/>
              <a:ea typeface="微软雅黑" panose="020b0503020204020204" pitchFamily="34" charset="-122"/>
            </a:endParaRPr>
          </a:p>
          <a:p>
            <a:pPr marL="360680" indent="-179705">
              <a:spcBef>
                <a:spcPts val="300"/>
              </a:spcBef>
              <a:buFont typeface="Arial" pitchFamily="34" charset="0"/>
              <a:buChar char="•"/>
            </a:pPr>
            <a:r>
              <a:rPr lang="zh-CN" altLang="en-US" sz="1600">
                <a:solidFill>
                  <a:schemeClr val="bg1"/>
                </a:solidFill>
                <a:latin typeface="微软雅黑" panose="020b0503020204020204" pitchFamily="34" charset="-122"/>
                <a:ea typeface="微软雅黑" panose="020b0503020204020204" pitchFamily="34" charset="-122"/>
              </a:rPr>
              <a:t>态度</a:t>
            </a:r>
            <a:endParaRPr lang="en-US" altLang="zh-CN" sz="1600">
              <a:solidFill>
                <a:schemeClr val="bg1"/>
              </a:solidFill>
              <a:latin typeface="微软雅黑" panose="020b0503020204020204" pitchFamily="34" charset="-122"/>
              <a:ea typeface="微软雅黑" panose="020b0503020204020204" pitchFamily="34" charset="-122"/>
            </a:endParaRPr>
          </a:p>
          <a:p>
            <a:pPr marL="360680" indent="-179705">
              <a:spcBef>
                <a:spcPts val="300"/>
              </a:spcBef>
              <a:buFont typeface="Arial" pitchFamily="34" charset="0"/>
              <a:buChar char="•"/>
            </a:pPr>
            <a:r>
              <a:rPr lang="zh-CN" altLang="en-US" u="sng">
                <a:solidFill>
                  <a:schemeClr val="bg1"/>
                </a:solidFill>
                <a:latin typeface="微软雅黑" panose="020b0503020204020204" pitchFamily="34" charset="-122"/>
                <a:ea typeface="微软雅黑" panose="020b0503020204020204" pitchFamily="34" charset="-122"/>
              </a:rPr>
              <a:t>信心</a:t>
            </a:r>
            <a:endParaRPr lang="en-US" altLang="zh-CN" u="sng">
              <a:solidFill>
                <a:schemeClr val="bg1"/>
              </a:solidFill>
              <a:latin typeface="微软雅黑" panose="020b0503020204020204" pitchFamily="34" charset="-122"/>
              <a:ea typeface="微软雅黑" panose="020b0503020204020204" pitchFamily="34" charset="-122"/>
            </a:endParaRPr>
          </a:p>
          <a:p>
            <a:pPr marL="360680" indent="-179705">
              <a:spcBef>
                <a:spcPts val="300"/>
              </a:spcBef>
              <a:buFont typeface="Arial" pitchFamily="34" charset="0"/>
              <a:buChar char="•"/>
            </a:pPr>
            <a:r>
              <a:rPr lang="zh-CN" altLang="en-US" u="sng">
                <a:solidFill>
                  <a:schemeClr val="bg1"/>
                </a:solidFill>
                <a:latin typeface="微软雅黑" panose="020b0503020204020204" pitchFamily="34" charset="-122"/>
                <a:ea typeface="微软雅黑" panose="020b0503020204020204" pitchFamily="34" charset="-122"/>
              </a:rPr>
              <a:t>承诺</a:t>
            </a:r>
            <a:endParaRPr lang="zh-CN" altLang="en-US" sz="2000" u="sng">
              <a:solidFill>
                <a:schemeClr val="bg1"/>
              </a:solidFill>
              <a:latin typeface="微软雅黑" panose="020b0503020204020204" pitchFamily="34" charset="-122"/>
              <a:ea typeface="微软雅黑" panose="020b0503020204020204" pitchFamily="34" charset="-122"/>
            </a:endParaRPr>
          </a:p>
        </p:txBody>
      </p:sp>
      <p:sp>
        <p:nvSpPr>
          <p:cNvPr id="9222" name="右箭头 32"/>
          <p:cNvSpPr/>
          <p:nvPr/>
        </p:nvSpPr>
        <p:spPr>
          <a:xfrm>
            <a:off x="4205605" y="3581400"/>
            <a:ext cx="457200" cy="377825"/>
          </a:xfrm>
          <a:prstGeom prst="rightArrow">
            <a:avLst>
              <a:gd name="adj1" fmla="val 50000"/>
              <a:gd name="adj2" fmla="val 50072"/>
            </a:avLst>
          </a:prstGeom>
          <a:solidFill>
            <a:schemeClr val="tx1"/>
          </a:solidFill>
          <a:ln w="22225">
            <a:noFill/>
          </a:ln>
        </p:spPr>
        <p:txBody>
          <a:bodyPr wrap="none" lIns="0" tIns="0" rIns="0" bIns="0"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Arial" pitchFamily="34" charset="0"/>
            </a:endParaRPr>
          </a:p>
        </p:txBody>
      </p:sp>
      <p:sp>
        <p:nvSpPr>
          <p:cNvPr id="37" name="椭圆 36"/>
          <p:cNvSpPr/>
          <p:nvPr/>
        </p:nvSpPr>
        <p:spPr bwMode="auto">
          <a:xfrm>
            <a:off x="5269230" y="2663825"/>
            <a:ext cx="2260600" cy="2260600"/>
          </a:xfrm>
          <a:prstGeom prst="ellipse">
            <a:avLst/>
          </a:prstGeom>
          <a:solidFill>
            <a:schemeClr val="accent6">
              <a:lumMod val="75000"/>
            </a:schemeClr>
          </a:solidFill>
          <a:ln w="22225" cmpd="sng">
            <a:noFill/>
            <a:round/>
            <a:tailEnd type="triangle" w="med" len="lg"/>
          </a:ln>
        </p:spPr>
        <p:txBody>
          <a:bodyPr wrap="none"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r>
              <a:rPr kumimoji="0" lang="zh-CN" altLang="en-US" sz="1800" b="1" i="0" u="none" strike="noStrike" kern="1200" cap="none" spc="0" normalizeH="0" baseline="0" noProof="0">
                <a:ln>
                  <a:noFill/>
                </a:ln>
                <a:solidFill>
                  <a:schemeClr val="bg1"/>
                </a:solidFill>
                <a:effectLst/>
                <a:uLnTx/>
                <a:uFillTx/>
                <a:latin typeface="微软雅黑" panose="020b0503020204020204" pitchFamily="34" charset="-122"/>
                <a:ea typeface="微软雅黑" panose="020b0503020204020204" pitchFamily="34" charset="-122"/>
                <a:cs typeface="+mn-cs"/>
              </a:rPr>
              <a:t>第三级</a:t>
            </a:r>
            <a:endParaRPr kumimoji="0" lang="en-US" altLang="zh-CN" sz="1800" b="1" i="0" u="none" strike="noStrike" kern="1200" cap="none" spc="0" normalizeH="0" baseline="0" noProof="0">
              <a:ln>
                <a:noFill/>
              </a:ln>
              <a:solidFill>
                <a:schemeClr val="bg1"/>
              </a:solidFill>
              <a:effectLst/>
              <a:uLnTx/>
              <a:uFillTx/>
              <a:latin typeface="微软雅黑" panose="020b0503020204020204" pitchFamily="34" charset="-122"/>
              <a:ea typeface="微软雅黑" panose="020b0503020204020204" pitchFamily="34" charset="-122"/>
              <a:cs typeface="+mn-cs"/>
            </a:endParaRPr>
          </a:p>
          <a:p>
            <a:pPr marL="0" marR="0" lvl="0" indent="0" algn="ctr" defTabSz="914400" rtl="0" eaLnBrk="1" fontAlgn="base" latinLnBrk="0" hangingPunct="1">
              <a:lnSpc>
                <a:spcPct val="100000"/>
              </a:lnSpc>
              <a:spcBef>
                <a:spcPct val="0"/>
              </a:spcBef>
              <a:spcAft>
                <a:spcPct val="0"/>
              </a:spcAft>
              <a:buClrTx/>
              <a:buSzTx/>
              <a:buFontTx/>
              <a:buNone/>
              <a:defRPr/>
            </a:pPr>
            <a:r>
              <a:rPr kumimoji="0" lang="zh-CN" altLang="en-US" sz="2400" b="1" i="0" u="none" strike="noStrike" kern="1200" cap="none" spc="0" normalizeH="0" baseline="0" noProof="0">
                <a:ln>
                  <a:noFill/>
                </a:ln>
                <a:solidFill>
                  <a:schemeClr val="bg1"/>
                </a:solidFill>
                <a:effectLst/>
                <a:uLnTx/>
                <a:uFillTx/>
                <a:latin typeface="微软雅黑" panose="020b0503020204020204" pitchFamily="34" charset="-122"/>
                <a:ea typeface="微软雅黑" panose="020b0503020204020204" pitchFamily="34" charset="-122"/>
                <a:cs typeface="+mn-cs"/>
              </a:rPr>
              <a:t>行为改变</a:t>
            </a:r>
          </a:p>
        </p:txBody>
      </p:sp>
      <p:sp>
        <p:nvSpPr>
          <p:cNvPr id="9225" name="椭圆 35"/>
          <p:cNvSpPr>
            <a:spLocks noChangeArrowheads="1"/>
          </p:cNvSpPr>
          <p:nvPr/>
        </p:nvSpPr>
        <p:spPr bwMode="auto">
          <a:xfrm>
            <a:off x="5751830" y="3146425"/>
            <a:ext cx="1295400" cy="1295400"/>
          </a:xfrm>
          <a:prstGeom prst="ellipse">
            <a:avLst/>
          </a:prstGeom>
          <a:solidFill>
            <a:schemeClr val="accent2">
              <a:lumMod val="50000"/>
            </a:schemeClr>
          </a:solidFill>
          <a:ln w="22225">
            <a:noFill/>
            <a:round/>
            <a:tailEnd type="triangle" w="med" len="lg"/>
          </a:ln>
        </p:spPr>
        <p:txBody>
          <a:bodyPr wrap="none"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00000"/>
              </a:lnSpc>
              <a:spcBef>
                <a:spcPct val="0"/>
              </a:spcBef>
              <a:spcAft>
                <a:spcPts val="300"/>
              </a:spcAft>
              <a:buClrTx/>
              <a:buSzTx/>
              <a:buFontTx/>
              <a:buNone/>
              <a:defRPr/>
            </a:pPr>
            <a:r>
              <a:rPr kumimoji="0" lang="zh-CN" altLang="en-US" sz="1800" b="1" i="0" u="none" strike="noStrike" kern="1200" cap="none" spc="0" normalizeH="0" baseline="0" noProof="0">
                <a:ln>
                  <a:noFill/>
                </a:ln>
                <a:solidFill>
                  <a:schemeClr val="bg1"/>
                </a:solidFill>
                <a:effectLst/>
                <a:uLnTx/>
                <a:uFillTx/>
                <a:latin typeface="微软雅黑" panose="020b0503020204020204" pitchFamily="34" charset="-122"/>
                <a:ea typeface="微软雅黑" panose="020b0503020204020204" pitchFamily="34" charset="-122"/>
                <a:cs typeface="+mn-cs"/>
              </a:rPr>
              <a:t>第三级</a:t>
            </a:r>
            <a:endParaRPr kumimoji="0" lang="en-US" altLang="zh-CN" sz="1800" b="1" i="0" u="none" strike="noStrike" kern="1200" cap="none" spc="0" normalizeH="0" baseline="0" noProof="0">
              <a:ln>
                <a:noFill/>
              </a:ln>
              <a:solidFill>
                <a:schemeClr val="bg1"/>
              </a:solidFill>
              <a:effectLst/>
              <a:uLnTx/>
              <a:uFillTx/>
              <a:latin typeface="微软雅黑" panose="020b0503020204020204" pitchFamily="34" charset="-122"/>
              <a:ea typeface="微软雅黑" panose="020b0503020204020204" pitchFamily="34" charset="-122"/>
              <a:cs typeface="+mn-cs"/>
            </a:endParaRPr>
          </a:p>
          <a:p>
            <a:pPr marL="0" marR="0" lvl="0" indent="0" algn="ctr" defTabSz="914400" rtl="0" eaLnBrk="1" fontAlgn="base" latinLnBrk="0" hangingPunct="1">
              <a:lnSpc>
                <a:spcPct val="100000"/>
              </a:lnSpc>
              <a:spcBef>
                <a:spcPct val="0"/>
              </a:spcBef>
              <a:spcAft>
                <a:spcPts val="500"/>
              </a:spcAft>
              <a:buClrTx/>
              <a:buSzTx/>
              <a:buFontTx/>
              <a:buNone/>
              <a:defRPr/>
            </a:pPr>
            <a:r>
              <a:rPr kumimoji="0" lang="zh-CN" altLang="en-US" sz="2400" b="1" i="0" u="none" strike="noStrike" kern="1200" cap="none" spc="0" normalizeH="0" baseline="0" noProof="0">
                <a:ln>
                  <a:noFill/>
                </a:ln>
                <a:solidFill>
                  <a:schemeClr val="bg1"/>
                </a:solidFill>
                <a:effectLst/>
                <a:uLnTx/>
                <a:uFillTx/>
                <a:latin typeface="微软雅黑" panose="020b0503020204020204" pitchFamily="34" charset="-122"/>
                <a:ea typeface="微软雅黑" panose="020b0503020204020204" pitchFamily="34" charset="-122"/>
                <a:cs typeface="+mn-cs"/>
              </a:rPr>
              <a:t>行为改变</a:t>
            </a:r>
          </a:p>
        </p:txBody>
      </p:sp>
      <p:sp>
        <p:nvSpPr>
          <p:cNvPr id="9226" name="矩形 37"/>
          <p:cNvSpPr/>
          <p:nvPr/>
        </p:nvSpPr>
        <p:spPr>
          <a:xfrm rot="-2700000">
            <a:off x="5188268" y="2576513"/>
            <a:ext cx="762000" cy="381000"/>
          </a:xfrm>
          <a:prstGeom prst="rect">
            <a:avLst/>
          </a:prstGeom>
          <a:noFill/>
          <a:ln w="22225">
            <a:noFill/>
          </a:ln>
        </p:spPr>
        <p:txBody>
          <a:bodyPr wrap="none" lIns="0" tIns="0" rIns="0" bIns="0"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60680" indent="-179705"/>
            <a:r>
              <a:rPr lang="zh-CN" altLang="en-US">
                <a:solidFill>
                  <a:schemeClr val="bg1"/>
                </a:solidFill>
                <a:latin typeface="微软雅黑" panose="020b0503020204020204" pitchFamily="34" charset="-122"/>
                <a:ea typeface="微软雅黑" panose="020b0503020204020204" pitchFamily="34" charset="-122"/>
              </a:rPr>
              <a:t>监督</a:t>
            </a:r>
          </a:p>
        </p:txBody>
      </p:sp>
      <p:sp>
        <p:nvSpPr>
          <p:cNvPr id="9227" name="矩形 38"/>
          <p:cNvSpPr/>
          <p:nvPr/>
        </p:nvSpPr>
        <p:spPr>
          <a:xfrm rot="-2700000">
            <a:off x="6864668" y="4586288"/>
            <a:ext cx="762000" cy="381000"/>
          </a:xfrm>
          <a:prstGeom prst="rect">
            <a:avLst/>
          </a:prstGeom>
          <a:noFill/>
          <a:ln w="22225">
            <a:noFill/>
          </a:ln>
        </p:spPr>
        <p:txBody>
          <a:bodyPr wrap="none" lIns="0" tIns="0" rIns="0" bIns="0"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60680" indent="-179705"/>
            <a:r>
              <a:rPr lang="zh-CN" altLang="en-US">
                <a:solidFill>
                  <a:schemeClr val="bg1"/>
                </a:solidFill>
                <a:latin typeface="微软雅黑" panose="020b0503020204020204" pitchFamily="34" charset="-122"/>
                <a:ea typeface="微软雅黑" panose="020b0503020204020204" pitchFamily="34" charset="-122"/>
              </a:rPr>
              <a:t>奖励</a:t>
            </a:r>
          </a:p>
        </p:txBody>
      </p:sp>
      <p:sp>
        <p:nvSpPr>
          <p:cNvPr id="9228" name="矩形 39"/>
          <p:cNvSpPr/>
          <p:nvPr/>
        </p:nvSpPr>
        <p:spPr>
          <a:xfrm rot="2429619">
            <a:off x="6809105" y="2566988"/>
            <a:ext cx="762000" cy="381000"/>
          </a:xfrm>
          <a:prstGeom prst="rect">
            <a:avLst/>
          </a:prstGeom>
          <a:noFill/>
          <a:ln w="22225">
            <a:noFill/>
          </a:ln>
        </p:spPr>
        <p:txBody>
          <a:bodyPr wrap="none" lIns="0" tIns="0" rIns="0" bIns="0"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60680" indent="-179705"/>
            <a:r>
              <a:rPr lang="zh-CN" altLang="en-US">
                <a:solidFill>
                  <a:schemeClr val="bg1"/>
                </a:solidFill>
                <a:latin typeface="微软雅黑" panose="020b0503020204020204" pitchFamily="34" charset="-122"/>
                <a:ea typeface="微软雅黑" panose="020b0503020204020204" pitchFamily="34" charset="-122"/>
              </a:rPr>
              <a:t>强化</a:t>
            </a:r>
          </a:p>
        </p:txBody>
      </p:sp>
      <p:sp>
        <p:nvSpPr>
          <p:cNvPr id="9229" name="矩形 40"/>
          <p:cNvSpPr/>
          <p:nvPr/>
        </p:nvSpPr>
        <p:spPr>
          <a:xfrm rot="2429619">
            <a:off x="5196205" y="4621213"/>
            <a:ext cx="762000" cy="381000"/>
          </a:xfrm>
          <a:prstGeom prst="rect">
            <a:avLst/>
          </a:prstGeom>
          <a:noFill/>
          <a:ln w="22225">
            <a:noFill/>
          </a:ln>
        </p:spPr>
        <p:txBody>
          <a:bodyPr wrap="none" lIns="0" tIns="0" rIns="0" bIns="0"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60680" indent="-179705"/>
            <a:r>
              <a:rPr lang="zh-CN" altLang="en-US">
                <a:solidFill>
                  <a:schemeClr val="bg1"/>
                </a:solidFill>
                <a:latin typeface="微软雅黑" panose="020b0503020204020204" pitchFamily="34" charset="-122"/>
                <a:ea typeface="微软雅黑" panose="020b0503020204020204" pitchFamily="34" charset="-122"/>
              </a:rPr>
              <a:t>鼓励</a:t>
            </a:r>
          </a:p>
        </p:txBody>
      </p:sp>
      <p:sp>
        <p:nvSpPr>
          <p:cNvPr id="9230" name="矩形 41"/>
          <p:cNvSpPr/>
          <p:nvPr/>
        </p:nvSpPr>
        <p:spPr>
          <a:xfrm>
            <a:off x="8745855" y="2968625"/>
            <a:ext cx="2286000" cy="1679575"/>
          </a:xfrm>
          <a:prstGeom prst="rect">
            <a:avLst/>
          </a:prstGeom>
          <a:solidFill>
            <a:schemeClr val="tx2"/>
          </a:solidFill>
          <a:ln w="22225">
            <a:noFill/>
          </a:ln>
        </p:spPr>
        <p:txBody>
          <a:bodyPr wrap="none" lIns="0" tIns="0" rIns="0" bIns="0"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60680" indent="-179705"/>
            <a:r>
              <a:rPr lang="zh-CN" altLang="en-US">
                <a:solidFill>
                  <a:schemeClr val="bg1"/>
                </a:solidFill>
                <a:latin typeface="微软雅黑" panose="020b0503020204020204" pitchFamily="34" charset="-122"/>
                <a:ea typeface="微软雅黑" panose="020b0503020204020204" pitchFamily="34" charset="-122"/>
              </a:rPr>
              <a:t>第四级</a:t>
            </a:r>
            <a:endParaRPr lang="en-US" altLang="zh-CN">
              <a:solidFill>
                <a:schemeClr val="bg1"/>
              </a:solidFill>
              <a:latin typeface="微软雅黑" panose="020b0503020204020204" pitchFamily="34" charset="-122"/>
              <a:ea typeface="微软雅黑" panose="020b0503020204020204" pitchFamily="34" charset="-122"/>
            </a:endParaRPr>
          </a:p>
          <a:p>
            <a:pPr marL="360680" indent="-179705"/>
            <a:r>
              <a:rPr lang="zh-CN" altLang="en-US" sz="2400">
                <a:solidFill>
                  <a:schemeClr val="bg1"/>
                </a:solidFill>
                <a:latin typeface="微软雅黑" panose="020b0503020204020204" pitchFamily="34" charset="-122"/>
                <a:ea typeface="微软雅黑" panose="020b0503020204020204" pitchFamily="34" charset="-122"/>
              </a:rPr>
              <a:t>业务结果</a:t>
            </a:r>
            <a:endParaRPr lang="en-US" altLang="zh-CN" sz="2400">
              <a:solidFill>
                <a:schemeClr val="bg1"/>
              </a:solidFill>
              <a:latin typeface="微软雅黑" panose="020b0503020204020204" pitchFamily="34" charset="-122"/>
              <a:ea typeface="微软雅黑" panose="020b0503020204020204" pitchFamily="34" charset="-122"/>
            </a:endParaRPr>
          </a:p>
          <a:p>
            <a:pPr marL="360680" indent="-179705">
              <a:spcBef>
                <a:spcPts val="300"/>
              </a:spcBef>
              <a:buFont typeface="Arial" pitchFamily="34" charset="0"/>
              <a:buChar char="•"/>
            </a:pPr>
            <a:r>
              <a:rPr lang="zh-CN" altLang="en-US">
                <a:solidFill>
                  <a:schemeClr val="bg1"/>
                </a:solidFill>
                <a:latin typeface="微软雅黑" panose="020b0503020204020204" pitchFamily="34" charset="-122"/>
                <a:ea typeface="微软雅黑" panose="020b0503020204020204" pitchFamily="34" charset="-122"/>
              </a:rPr>
              <a:t>领先指标</a:t>
            </a:r>
            <a:endParaRPr lang="en-US" altLang="zh-CN">
              <a:solidFill>
                <a:schemeClr val="bg1"/>
              </a:solidFill>
              <a:latin typeface="微软雅黑" panose="020b0503020204020204" pitchFamily="34" charset="-122"/>
              <a:ea typeface="微软雅黑" panose="020b0503020204020204" pitchFamily="34" charset="-122"/>
            </a:endParaRPr>
          </a:p>
          <a:p>
            <a:pPr marL="360680" indent="-179705">
              <a:spcBef>
                <a:spcPts val="300"/>
              </a:spcBef>
              <a:buFont typeface="Arial" pitchFamily="34" charset="0"/>
              <a:buChar char="•"/>
            </a:pPr>
            <a:r>
              <a:rPr lang="zh-CN" altLang="en-US">
                <a:solidFill>
                  <a:schemeClr val="bg1"/>
                </a:solidFill>
                <a:latin typeface="微软雅黑" panose="020b0503020204020204" pitchFamily="34" charset="-122"/>
                <a:ea typeface="微软雅黑" panose="020b0503020204020204" pitchFamily="34" charset="-122"/>
              </a:rPr>
              <a:t>期望的业务结果</a:t>
            </a:r>
          </a:p>
        </p:txBody>
      </p:sp>
      <p:sp>
        <p:nvSpPr>
          <p:cNvPr id="9231" name="右箭头 42"/>
          <p:cNvSpPr/>
          <p:nvPr/>
        </p:nvSpPr>
        <p:spPr>
          <a:xfrm>
            <a:off x="8060055" y="3581400"/>
            <a:ext cx="457200" cy="377825"/>
          </a:xfrm>
          <a:prstGeom prst="rightArrow">
            <a:avLst>
              <a:gd name="adj1" fmla="val 50000"/>
              <a:gd name="adj2" fmla="val 50072"/>
            </a:avLst>
          </a:prstGeom>
          <a:solidFill>
            <a:schemeClr val="tx1"/>
          </a:solidFill>
          <a:ln w="22225">
            <a:noFill/>
          </a:ln>
        </p:spPr>
        <p:txBody>
          <a:bodyPr wrap="none" lIns="0" tIns="0" rIns="0" bIns="0"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Arial" pitchFamily="34" charset="0"/>
            </a:endParaRPr>
          </a:p>
        </p:txBody>
      </p:sp>
      <p:sp>
        <p:nvSpPr>
          <p:cNvPr id="9232" name="TextBox 11"/>
          <p:cNvSpPr txBox="1"/>
          <p:nvPr/>
        </p:nvSpPr>
        <p:spPr>
          <a:xfrm flipH="1">
            <a:off x="5393055" y="5638800"/>
            <a:ext cx="1984375" cy="369888"/>
          </a:xfrm>
          <a:prstGeom prst="rect">
            <a:avLst/>
          </a:prstGeom>
          <a:noFill/>
          <a:ln w="9525">
            <a:noFill/>
          </a:ln>
        </p:spPr>
        <p:txBody>
          <a:bodyPr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a:solidFill>
                  <a:srgbClr val="000000"/>
                </a:solidFill>
                <a:latin typeface="微软雅黑" panose="020b0503020204020204" pitchFamily="34" charset="-122"/>
                <a:ea typeface="微软雅黑" panose="020b0503020204020204" pitchFamily="34" charset="-122"/>
              </a:rPr>
              <a:t>（驱动力系统）</a:t>
            </a:r>
          </a:p>
        </p:txBody>
      </p:sp>
      <p:sp>
        <p:nvSpPr>
          <p:cNvPr id="5" name="矩形 40"/>
          <p:cNvSpPr/>
          <p:nvPr/>
        </p:nvSpPr>
        <p:spPr>
          <a:xfrm>
            <a:off x="5926455" y="4457700"/>
            <a:ext cx="762000" cy="381000"/>
          </a:xfrm>
          <a:prstGeom prst="rect">
            <a:avLst/>
          </a:prstGeom>
          <a:noFill/>
          <a:ln w="22225">
            <a:noFill/>
          </a:ln>
        </p:spPr>
        <p:txBody>
          <a:bodyPr wrap="none" lIns="0" tIns="0" rIns="0" bIns="0"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60680" indent="-179705" algn="ctr"/>
            <a:r>
              <a:rPr lang="zh-CN" altLang="en-US">
                <a:solidFill>
                  <a:schemeClr val="bg1"/>
                </a:solidFill>
                <a:latin typeface="微软雅黑" panose="020b0503020204020204" pitchFamily="34" charset="-122"/>
                <a:ea typeface="微软雅黑" panose="020b0503020204020204" pitchFamily="34" charset="-122"/>
              </a:rPr>
              <a:t>在岗培训</a:t>
            </a:r>
          </a:p>
        </p:txBody>
      </p:sp>
    </p:spTree>
  </p:cSld>
  <p:clrMapOvr>
    <a:masterClrMapping/>
  </p:clrMapOvr>
  <p:transition advTm="0">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9" presetClass="entr" presetSubtype="0" dur="500" fill="hold" grpId="0" nodeType="clickEffect">
                                  <p:stCondLst>
                                    <p:cond delay="0"/>
                                  </p:stCondLst>
                                  <p:childTnLst>
                                    <p:set>
                                      <p:cBhvr>
                                        <p:cTn id="6" dur="1" fill="hold">
                                          <p:stCondLst>
                                            <p:cond delay="0"/>
                                          </p:stCondLst>
                                        </p:cTn>
                                        <p:tgtEl>
                                          <p:spTgt spid="9220"/>
                                        </p:tgtEl>
                                        <p:attrNameLst>
                                          <p:attrName>style.visibility</p:attrName>
                                        </p:attrNameLst>
                                      </p:cBhvr>
                                      <p:to>
                                        <p:strVal val="visible"/>
                                      </p:to>
                                    </p:set>
                                    <p:anim calcmode="lin" valueType="num">
                                      <p:cBhvr>
                                        <p:cTn id="7" dur="500" fill="hold"/>
                                        <p:tgtEl>
                                          <p:spTgt spid="9220"/>
                                        </p:tgtEl>
                                        <p:attrNameLst>
                                          <p:attrName>ppt_x</p:attrName>
                                        </p:attrNameLst>
                                      </p:cBhvr>
                                      <p:tavLst>
                                        <p:tav tm="0">
                                          <p:val>
                                            <p:strVal val="#ppt_x-.2"/>
                                          </p:val>
                                        </p:tav>
                                        <p:tav tm="100000">
                                          <p:val>
                                            <p:strVal val="#ppt_x"/>
                                          </p:val>
                                        </p:tav>
                                      </p:tavLst>
                                    </p:anim>
                                    <p:anim calcmode="lin" valueType="num">
                                      <p:cBhvr>
                                        <p:cTn id="8" dur="500" fill="hold"/>
                                        <p:tgtEl>
                                          <p:spTgt spid="9220"/>
                                        </p:tgtEl>
                                        <p:attrNameLst>
                                          <p:attrName>ppt_y</p:attrName>
                                        </p:attrNameLst>
                                      </p:cBhvr>
                                      <p:tavLst>
                                        <p:tav tm="0">
                                          <p:val>
                                            <p:strVal val="#ppt_y"/>
                                          </p:val>
                                        </p:tav>
                                        <p:tav tm="100000">
                                          <p:val>
                                            <p:strVal val="#ppt_y"/>
                                          </p:val>
                                        </p:tav>
                                      </p:tavLst>
                                    </p:anim>
                                    <p:animEffect transition="in" filter="wipe(right)" prLst="gradientSize: 0.1">
                                      <p:cBhvr>
                                        <p:cTn id="9" dur="500"/>
                                        <p:tgtEl>
                                          <p:spTgt spid="9220"/>
                                        </p:tgtEl>
                                      </p:cBhvr>
                                    </p:animEffect>
                                  </p:childTnLst>
                                </p:cTn>
                              </p:par>
                            </p:childTnLst>
                          </p:cTn>
                        </p:par>
                      </p:childTnLst>
                    </p:cTn>
                  </p:par>
                  <p:par>
                    <p:cTn id="10" fill="hold" nodeType="clickPar">
                      <p:stCondLst>
                        <p:cond delay="indefinite"/>
                      </p:stCondLst>
                      <p:childTnLst>
                        <p:par>
                          <p:cTn id="11" fill="hold">
                            <p:stCondLst>
                              <p:cond delay="0"/>
                            </p:stCondLst>
                            <p:childTnLst>
                              <p:par>
                                <p:cTn id="12" presetID="29" presetClass="entr" presetSubtype="0" dur="500" fill="hold" grpId="0" nodeType="clickEffect">
                                  <p:stCondLst>
                                    <p:cond delay="0"/>
                                  </p:stCondLst>
                                  <p:childTnLst>
                                    <p:set>
                                      <p:cBhvr>
                                        <p:cTn id="13" dur="1" fill="hold">
                                          <p:stCondLst>
                                            <p:cond delay="0"/>
                                          </p:stCondLst>
                                        </p:cTn>
                                        <p:tgtEl>
                                          <p:spTgt spid="9221"/>
                                        </p:tgtEl>
                                        <p:attrNameLst>
                                          <p:attrName>style.visibility</p:attrName>
                                        </p:attrNameLst>
                                      </p:cBhvr>
                                      <p:to>
                                        <p:strVal val="visible"/>
                                      </p:to>
                                    </p:set>
                                    <p:anim calcmode="lin" valueType="num">
                                      <p:cBhvr>
                                        <p:cTn id="14" dur="500" fill="hold"/>
                                        <p:tgtEl>
                                          <p:spTgt spid="9221"/>
                                        </p:tgtEl>
                                        <p:attrNameLst>
                                          <p:attrName>ppt_x</p:attrName>
                                        </p:attrNameLst>
                                      </p:cBhvr>
                                      <p:tavLst>
                                        <p:tav tm="0">
                                          <p:val>
                                            <p:strVal val="#ppt_x-.2"/>
                                          </p:val>
                                        </p:tav>
                                        <p:tav tm="100000">
                                          <p:val>
                                            <p:strVal val="#ppt_x"/>
                                          </p:val>
                                        </p:tav>
                                      </p:tavLst>
                                    </p:anim>
                                    <p:anim calcmode="lin" valueType="num">
                                      <p:cBhvr>
                                        <p:cTn id="15" dur="500" fill="hold"/>
                                        <p:tgtEl>
                                          <p:spTgt spid="9221"/>
                                        </p:tgtEl>
                                        <p:attrNameLst>
                                          <p:attrName>ppt_y</p:attrName>
                                        </p:attrNameLst>
                                      </p:cBhvr>
                                      <p:tavLst>
                                        <p:tav tm="0">
                                          <p:val>
                                            <p:strVal val="#ppt_y"/>
                                          </p:val>
                                        </p:tav>
                                        <p:tav tm="100000">
                                          <p:val>
                                            <p:strVal val="#ppt_y"/>
                                          </p:val>
                                        </p:tav>
                                      </p:tavLst>
                                    </p:anim>
                                    <p:animEffect transition="in" filter="wipe(right)" prLst="gradientSize: 0.1">
                                      <p:cBhvr>
                                        <p:cTn id="16" dur="500"/>
                                        <p:tgtEl>
                                          <p:spTgt spid="9221"/>
                                        </p:tgtEl>
                                      </p:cBhvr>
                                    </p:animEffect>
                                  </p:childTnLst>
                                </p:cTn>
                              </p:par>
                            </p:childTnLst>
                          </p:cTn>
                        </p:par>
                      </p:childTnLst>
                    </p:cTn>
                  </p:par>
                  <p:par>
                    <p:cTn id="17" fill="hold" nodeType="clickPar">
                      <p:stCondLst>
                        <p:cond delay="indefinite"/>
                      </p:stCondLst>
                      <p:childTnLst>
                        <p:par>
                          <p:cTn id="18" fill="hold">
                            <p:stCondLst>
                              <p:cond delay="0"/>
                            </p:stCondLst>
                            <p:childTnLst>
                              <p:par>
                                <p:cTn id="19" presetID="12" presetClass="entr" presetSubtype="8" dur="200" fill="hold" grpId="0" nodeType="clickEffect">
                                  <p:stCondLst>
                                    <p:cond delay="0"/>
                                  </p:stCondLst>
                                  <p:childTnLst>
                                    <p:set>
                                      <p:cBhvr>
                                        <p:cTn id="20" dur="1" fill="hold">
                                          <p:stCondLst>
                                            <p:cond delay="0"/>
                                          </p:stCondLst>
                                        </p:cTn>
                                        <p:tgtEl>
                                          <p:spTgt spid="9222"/>
                                        </p:tgtEl>
                                        <p:attrNameLst>
                                          <p:attrName>style.visibility</p:attrName>
                                        </p:attrNameLst>
                                      </p:cBhvr>
                                      <p:to>
                                        <p:strVal val="visible"/>
                                      </p:to>
                                    </p:set>
                                    <p:animEffect transition="in" filter="slide(fromLeft)">
                                      <p:cBhvr>
                                        <p:cTn id="21" dur="200"/>
                                        <p:tgtEl>
                                          <p:spTgt spid="9222"/>
                                        </p:tgtEl>
                                      </p:cBhvr>
                                    </p:animEffect>
                                  </p:childTnLst>
                                </p:cTn>
                              </p:par>
                            </p:childTnLst>
                          </p:cTn>
                        </p:par>
                        <p:par>
                          <p:cTn id="22" fill="hold" nodeType="afterGroup">
                            <p:stCondLst>
                              <p:cond delay="200"/>
                            </p:stCondLst>
                            <p:childTnLst>
                              <p:par>
                                <p:cTn id="23" presetID="53" presetClass="entr" presetSubtype="16" dur="500" fill="hold" grpId="0" nodeType="afterEffect">
                                  <p:stCondLst>
                                    <p:cond delay="0"/>
                                  </p:stCondLst>
                                  <p:childTnLst>
                                    <p:set>
                                      <p:cBhvr>
                                        <p:cTn id="24" dur="1" fill="hold">
                                          <p:stCondLst>
                                            <p:cond delay="0"/>
                                          </p:stCondLst>
                                        </p:cTn>
                                        <p:tgtEl>
                                          <p:spTgt spid="9225"/>
                                        </p:tgtEl>
                                        <p:attrNameLst>
                                          <p:attrName>style.visibility</p:attrName>
                                        </p:attrNameLst>
                                      </p:cBhvr>
                                      <p:to>
                                        <p:strVal val="visible"/>
                                      </p:to>
                                    </p:set>
                                    <p:anim calcmode="lin" valueType="num">
                                      <p:cBhvr>
                                        <p:cTn id="25" dur="500" fill="hold"/>
                                        <p:tgtEl>
                                          <p:spTgt spid="9225"/>
                                        </p:tgtEl>
                                        <p:attrNameLst>
                                          <p:attrName>ppt_w</p:attrName>
                                        </p:attrNameLst>
                                      </p:cBhvr>
                                      <p:tavLst>
                                        <p:tav tm="0">
                                          <p:val>
                                            <p:fltVal val="0"/>
                                          </p:val>
                                        </p:tav>
                                        <p:tav tm="100000">
                                          <p:val>
                                            <p:strVal val="#ppt_w"/>
                                          </p:val>
                                        </p:tav>
                                      </p:tavLst>
                                    </p:anim>
                                    <p:anim calcmode="lin" valueType="num">
                                      <p:cBhvr>
                                        <p:cTn id="26" dur="500" fill="hold"/>
                                        <p:tgtEl>
                                          <p:spTgt spid="9225"/>
                                        </p:tgtEl>
                                        <p:attrNameLst>
                                          <p:attrName>ppt_h</p:attrName>
                                        </p:attrNameLst>
                                      </p:cBhvr>
                                      <p:tavLst>
                                        <p:tav tm="0">
                                          <p:val>
                                            <p:fltVal val="0"/>
                                          </p:val>
                                        </p:tav>
                                        <p:tav tm="100000">
                                          <p:val>
                                            <p:strVal val="#ppt_h"/>
                                          </p:val>
                                        </p:tav>
                                      </p:tavLst>
                                    </p:anim>
                                    <p:animEffect transition="in" filter="fade">
                                      <p:cBhvr>
                                        <p:cTn id="27" dur="500"/>
                                        <p:tgtEl>
                                          <p:spTgt spid="9225"/>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21" presetClass="entr" presetSubtype="4" dur="500" fill="hold" grpId="0" nodeType="clickEffect">
                                  <p:stCondLst>
                                    <p:cond delay="0"/>
                                  </p:stCondLst>
                                  <p:childTnLst>
                                    <p:set>
                                      <p:cBhvr>
                                        <p:cTn id="31" dur="1" fill="hold">
                                          <p:stCondLst>
                                            <p:cond delay="0"/>
                                          </p:stCondLst>
                                        </p:cTn>
                                        <p:tgtEl>
                                          <p:spTgt spid="37"/>
                                        </p:tgtEl>
                                        <p:attrNameLst>
                                          <p:attrName>style.visibility</p:attrName>
                                        </p:attrNameLst>
                                      </p:cBhvr>
                                      <p:to>
                                        <p:strVal val="visible"/>
                                      </p:to>
                                    </p:set>
                                    <p:animEffect transition="in" filter="wheel(4)">
                                      <p:cBhvr>
                                        <p:cTn id="32" dur="500"/>
                                        <p:tgtEl>
                                          <p:spTgt spid="37"/>
                                        </p:tgtEl>
                                      </p:cBhvr>
                                    </p:animEffect>
                                  </p:childTnLst>
                                </p:cTn>
                              </p:par>
                              <p:par>
                                <p:cTn id="33" presetID="9" presetClass="entr" presetSubtype="0" dur="500" fill="hold" grpId="0" nodeType="withEffect">
                                  <p:stCondLst>
                                    <p:cond delay="0"/>
                                  </p:stCondLst>
                                  <p:childTnLst>
                                    <p:set>
                                      <p:cBhvr>
                                        <p:cTn id="34" dur="1" fill="hold">
                                          <p:stCondLst>
                                            <p:cond delay="0"/>
                                          </p:stCondLst>
                                        </p:cTn>
                                        <p:tgtEl>
                                          <p:spTgt spid="5"/>
                                        </p:tgtEl>
                                        <p:attrNameLst>
                                          <p:attrName>style.visibility</p:attrName>
                                        </p:attrNameLst>
                                      </p:cBhvr>
                                      <p:to>
                                        <p:strVal val="visible"/>
                                      </p:to>
                                    </p:set>
                                    <p:animEffect transition="in" filter="dissolve">
                                      <p:cBhvr>
                                        <p:cTn id="35" dur="500"/>
                                        <p:tgtEl>
                                          <p:spTgt spid="5"/>
                                        </p:tgtEl>
                                      </p:cBhvr>
                                    </p:animEffect>
                                  </p:childTnLst>
                                </p:cTn>
                              </p:par>
                            </p:childTnLst>
                          </p:cTn>
                        </p:par>
                      </p:childTnLst>
                    </p:cTn>
                  </p:par>
                  <p:par>
                    <p:cTn id="36" fill="hold" nodeType="clickPar">
                      <p:stCondLst>
                        <p:cond delay="indefinite"/>
                      </p:stCondLst>
                      <p:childTnLst>
                        <p:par>
                          <p:cTn id="37" fill="hold">
                            <p:stCondLst>
                              <p:cond delay="0"/>
                            </p:stCondLst>
                            <p:childTnLst>
                              <p:par>
                                <p:cTn id="38" presetID="21" presetClass="entr" presetSubtype="4" dur="500" fill="hold" grpId="0" nodeType="clickEffect">
                                  <p:stCondLst>
                                    <p:cond delay="0"/>
                                  </p:stCondLst>
                                  <p:childTnLst>
                                    <p:set>
                                      <p:cBhvr>
                                        <p:cTn id="39" dur="1" fill="hold">
                                          <p:stCondLst>
                                            <p:cond delay="0"/>
                                          </p:stCondLst>
                                        </p:cTn>
                                        <p:tgtEl>
                                          <p:spTgt spid="4"/>
                                        </p:tgtEl>
                                        <p:attrNameLst>
                                          <p:attrName>style.visibility</p:attrName>
                                        </p:attrNameLst>
                                      </p:cBhvr>
                                      <p:to>
                                        <p:strVal val="visible"/>
                                      </p:to>
                                    </p:set>
                                    <p:animEffect transition="in" filter="wheel(4)">
                                      <p:cBhvr>
                                        <p:cTn id="40" dur="500"/>
                                        <p:tgtEl>
                                          <p:spTgt spid="4"/>
                                        </p:tgtEl>
                                      </p:cBhvr>
                                    </p:animEffect>
                                  </p:childTnLst>
                                </p:cTn>
                              </p:par>
                              <p:par>
                                <p:cTn id="41" presetID="9" presetClass="entr" presetSubtype="0" dur="500" fill="hold" grpId="0" nodeType="withEffect">
                                  <p:stCondLst>
                                    <p:cond delay="0"/>
                                  </p:stCondLst>
                                  <p:childTnLst>
                                    <p:set>
                                      <p:cBhvr>
                                        <p:cTn id="42" dur="1" fill="hold">
                                          <p:stCondLst>
                                            <p:cond delay="0"/>
                                          </p:stCondLst>
                                        </p:cTn>
                                        <p:tgtEl>
                                          <p:spTgt spid="9228"/>
                                        </p:tgtEl>
                                        <p:attrNameLst>
                                          <p:attrName>style.visibility</p:attrName>
                                        </p:attrNameLst>
                                      </p:cBhvr>
                                      <p:to>
                                        <p:strVal val="visible"/>
                                      </p:to>
                                    </p:set>
                                    <p:animEffect transition="in" filter="dissolve">
                                      <p:cBhvr>
                                        <p:cTn id="43" dur="500"/>
                                        <p:tgtEl>
                                          <p:spTgt spid="9228"/>
                                        </p:tgtEl>
                                      </p:cBhvr>
                                    </p:animEffect>
                                  </p:childTnLst>
                                </p:cTn>
                              </p:par>
                              <p:par>
                                <p:cTn id="44" presetID="9" presetClass="entr" presetSubtype="0" dur="500" fill="hold" grpId="0" nodeType="withEffect">
                                  <p:stCondLst>
                                    <p:cond delay="0"/>
                                  </p:stCondLst>
                                  <p:childTnLst>
                                    <p:set>
                                      <p:cBhvr>
                                        <p:cTn id="45" dur="1" fill="hold">
                                          <p:stCondLst>
                                            <p:cond delay="0"/>
                                          </p:stCondLst>
                                        </p:cTn>
                                        <p:tgtEl>
                                          <p:spTgt spid="9227"/>
                                        </p:tgtEl>
                                        <p:attrNameLst>
                                          <p:attrName>style.visibility</p:attrName>
                                        </p:attrNameLst>
                                      </p:cBhvr>
                                      <p:to>
                                        <p:strVal val="visible"/>
                                      </p:to>
                                    </p:set>
                                    <p:animEffect transition="in" filter="dissolve">
                                      <p:cBhvr>
                                        <p:cTn id="46" dur="500"/>
                                        <p:tgtEl>
                                          <p:spTgt spid="9227"/>
                                        </p:tgtEl>
                                      </p:cBhvr>
                                    </p:animEffect>
                                  </p:childTnLst>
                                </p:cTn>
                              </p:par>
                              <p:par>
                                <p:cTn id="47" presetID="9" presetClass="entr" presetSubtype="0" dur="500" fill="hold" grpId="0" nodeType="withEffect">
                                  <p:stCondLst>
                                    <p:cond delay="0"/>
                                  </p:stCondLst>
                                  <p:childTnLst>
                                    <p:set>
                                      <p:cBhvr>
                                        <p:cTn id="48" dur="1" fill="hold">
                                          <p:stCondLst>
                                            <p:cond delay="0"/>
                                          </p:stCondLst>
                                        </p:cTn>
                                        <p:tgtEl>
                                          <p:spTgt spid="9229"/>
                                        </p:tgtEl>
                                        <p:attrNameLst>
                                          <p:attrName>style.visibility</p:attrName>
                                        </p:attrNameLst>
                                      </p:cBhvr>
                                      <p:to>
                                        <p:strVal val="visible"/>
                                      </p:to>
                                    </p:set>
                                    <p:animEffect transition="in" filter="dissolve">
                                      <p:cBhvr>
                                        <p:cTn id="49" dur="500"/>
                                        <p:tgtEl>
                                          <p:spTgt spid="9229"/>
                                        </p:tgtEl>
                                      </p:cBhvr>
                                    </p:animEffect>
                                  </p:childTnLst>
                                </p:cTn>
                              </p:par>
                              <p:par>
                                <p:cTn id="50" presetID="9" presetClass="entr" presetSubtype="0" dur="500" fill="hold" grpId="0" nodeType="withEffect">
                                  <p:stCondLst>
                                    <p:cond delay="0"/>
                                  </p:stCondLst>
                                  <p:childTnLst>
                                    <p:set>
                                      <p:cBhvr>
                                        <p:cTn id="51" dur="1" fill="hold">
                                          <p:stCondLst>
                                            <p:cond delay="0"/>
                                          </p:stCondLst>
                                        </p:cTn>
                                        <p:tgtEl>
                                          <p:spTgt spid="9226"/>
                                        </p:tgtEl>
                                        <p:attrNameLst>
                                          <p:attrName>style.visibility</p:attrName>
                                        </p:attrNameLst>
                                      </p:cBhvr>
                                      <p:to>
                                        <p:strVal val="visible"/>
                                      </p:to>
                                    </p:set>
                                    <p:animEffect transition="in" filter="dissolve">
                                      <p:cBhvr>
                                        <p:cTn id="52" dur="500"/>
                                        <p:tgtEl>
                                          <p:spTgt spid="9226"/>
                                        </p:tgtEl>
                                      </p:cBhvr>
                                    </p:animEffect>
                                  </p:childTnLst>
                                </p:cTn>
                              </p:par>
                            </p:childTnLst>
                          </p:cTn>
                        </p:par>
                      </p:childTnLst>
                    </p:cTn>
                  </p:par>
                  <p:par>
                    <p:cTn id="53" fill="hold" nodeType="clickPar">
                      <p:stCondLst>
                        <p:cond delay="indefinite"/>
                      </p:stCondLst>
                      <p:childTnLst>
                        <p:par>
                          <p:cTn id="54" fill="hold">
                            <p:stCondLst>
                              <p:cond delay="0"/>
                            </p:stCondLst>
                            <p:childTnLst>
                              <p:par>
                                <p:cTn id="55" presetID="9" presetClass="entr" presetSubtype="0" dur="500" fill="hold" nodeType="clickEffect">
                                  <p:stCondLst>
                                    <p:cond delay="0"/>
                                  </p:stCondLst>
                                  <p:childTnLst>
                                    <p:set>
                                      <p:cBhvr>
                                        <p:cTn id="56" dur="1" fill="hold">
                                          <p:stCondLst>
                                            <p:cond delay="0"/>
                                          </p:stCondLst>
                                        </p:cTn>
                                        <p:tgtEl>
                                          <p:spTgt spid="2"/>
                                        </p:tgtEl>
                                        <p:attrNameLst>
                                          <p:attrName>style.visibility</p:attrName>
                                        </p:attrNameLst>
                                      </p:cBhvr>
                                      <p:to>
                                        <p:strVal val="visible"/>
                                      </p:to>
                                    </p:set>
                                    <p:animEffect transition="in" filter="dissolve">
                                      <p:cBhvr>
                                        <p:cTn id="57" dur="500"/>
                                        <p:tgtEl>
                                          <p:spTgt spid="2"/>
                                        </p:tgtEl>
                                      </p:cBhvr>
                                    </p:animEffect>
                                  </p:childTnLst>
                                </p:cTn>
                              </p:par>
                            </p:childTnLst>
                          </p:cTn>
                        </p:par>
                      </p:childTnLst>
                    </p:cTn>
                  </p:par>
                  <p:par>
                    <p:cTn id="58" fill="hold" nodeType="clickPar">
                      <p:stCondLst>
                        <p:cond delay="indefinite"/>
                      </p:stCondLst>
                      <p:childTnLst>
                        <p:par>
                          <p:cTn id="59" fill="hold">
                            <p:stCondLst>
                              <p:cond delay="0"/>
                            </p:stCondLst>
                            <p:childTnLst>
                              <p:par>
                                <p:cTn id="60" presetID="12" presetClass="entr" presetSubtype="8" dur="200" fill="hold" grpId="0" nodeType="clickEffect">
                                  <p:stCondLst>
                                    <p:cond delay="0"/>
                                  </p:stCondLst>
                                  <p:childTnLst>
                                    <p:set>
                                      <p:cBhvr>
                                        <p:cTn id="61" dur="1" fill="hold">
                                          <p:stCondLst>
                                            <p:cond delay="0"/>
                                          </p:stCondLst>
                                        </p:cTn>
                                        <p:tgtEl>
                                          <p:spTgt spid="9231"/>
                                        </p:tgtEl>
                                        <p:attrNameLst>
                                          <p:attrName>style.visibility</p:attrName>
                                        </p:attrNameLst>
                                      </p:cBhvr>
                                      <p:to>
                                        <p:strVal val="visible"/>
                                      </p:to>
                                    </p:set>
                                    <p:animEffect transition="in" filter="slide(fromLeft)">
                                      <p:cBhvr>
                                        <p:cTn id="62" dur="200"/>
                                        <p:tgtEl>
                                          <p:spTgt spid="9231"/>
                                        </p:tgtEl>
                                      </p:cBhvr>
                                    </p:animEffect>
                                  </p:childTnLst>
                                </p:cTn>
                              </p:par>
                            </p:childTnLst>
                          </p:cTn>
                        </p:par>
                        <p:par>
                          <p:cTn id="63" fill="hold" nodeType="afterGroup">
                            <p:stCondLst>
                              <p:cond delay="200"/>
                            </p:stCondLst>
                            <p:childTnLst>
                              <p:par>
                                <p:cTn id="64" presetID="12" presetClass="entr" presetSubtype="8" dur="500" fill="hold" grpId="0" nodeType="afterEffect">
                                  <p:stCondLst>
                                    <p:cond delay="0"/>
                                  </p:stCondLst>
                                  <p:childTnLst>
                                    <p:set>
                                      <p:cBhvr>
                                        <p:cTn id="65" dur="1" fill="hold">
                                          <p:stCondLst>
                                            <p:cond delay="0"/>
                                          </p:stCondLst>
                                        </p:cTn>
                                        <p:tgtEl>
                                          <p:spTgt spid="9230"/>
                                        </p:tgtEl>
                                        <p:attrNameLst>
                                          <p:attrName>style.visibility</p:attrName>
                                        </p:attrNameLst>
                                      </p:cBhvr>
                                      <p:to>
                                        <p:strVal val="visible"/>
                                      </p:to>
                                    </p:set>
                                    <p:animEffect transition="in" filter="slide(fromLeft)">
                                      <p:cBhvr>
                                        <p:cTn id="66" dur="500"/>
                                        <p:tgtEl>
                                          <p:spTgt spid="9230"/>
                                        </p:tgtEl>
                                      </p:cBhvr>
                                    </p:animEffect>
                                  </p:childTnLst>
                                </p:cTn>
                              </p:par>
                            </p:childTnLst>
                          </p:cTn>
                        </p:par>
                      </p:childTnLst>
                    </p:cTn>
                  </p:par>
                  <p:par>
                    <p:cTn id="67" fill="hold" nodeType="clickPar">
                      <p:stCondLst>
                        <p:cond delay="indefinite"/>
                      </p:stCondLst>
                      <p:childTnLst>
                        <p:par>
                          <p:cTn id="68" fill="hold">
                            <p:stCondLst>
                              <p:cond delay="0"/>
                            </p:stCondLst>
                            <p:childTnLst>
                              <p:par>
                                <p:cTn id="69" presetID="9" presetClass="entr" presetSubtype="0" dur="500" fill="hold" grpId="0" nodeType="clickEffect">
                                  <p:stCondLst>
                                    <p:cond delay="0"/>
                                  </p:stCondLst>
                                  <p:childTnLst>
                                    <p:set>
                                      <p:cBhvr>
                                        <p:cTn id="70" dur="1" fill="hold">
                                          <p:stCondLst>
                                            <p:cond delay="0"/>
                                          </p:stCondLst>
                                        </p:cTn>
                                        <p:tgtEl>
                                          <p:spTgt spid="9232"/>
                                        </p:tgtEl>
                                        <p:attrNameLst>
                                          <p:attrName>style.visibility</p:attrName>
                                        </p:attrNameLst>
                                      </p:cBhvr>
                                      <p:to>
                                        <p:strVal val="visible"/>
                                      </p:to>
                                    </p:set>
                                    <p:animEffect transition="in" filter="dissolve">
                                      <p:cBhvr>
                                        <p:cTn id="71" dur="500"/>
                                        <p:tgtEl>
                                          <p:spTgt spid="92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9220" grpId="0"/>
      <p:bldP spid="9221" grpId="0"/>
      <p:bldP spid="9222" grpId="0"/>
      <p:bldP spid="37" grpId="0"/>
      <p:bldP spid="9225" grpId="0"/>
      <p:bldP spid="9226" grpId="0"/>
      <p:bldP spid="9227" grpId="0"/>
      <p:bldP spid="9228" grpId="0"/>
      <p:bldP spid="9229" grpId="0"/>
      <p:bldP spid="9230" grpId="0"/>
      <p:bldP spid="9231" grpId="0"/>
      <p:bldP spid="9232" grpId="0"/>
      <p:bldP spid="5" grpId="0"/>
    </p:bldLst>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TextBox 8"/>
          <p:cNvSpPr txBox="1"/>
          <p:nvPr/>
        </p:nvSpPr>
        <p:spPr>
          <a:xfrm>
            <a:off x="982138" y="476676"/>
            <a:ext cx="4969846"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rgbClr val="5F5E5C"/>
                </a:solidFill>
                <a:latin typeface="华康俪金黑W8(P)" pitchFamily="34" charset="-122"/>
                <a:ea typeface="华康俪金黑W8(P)" pitchFamily="34" charset="-122"/>
              </a:rPr>
              <a:t>第六节</a:t>
            </a:r>
            <a:r>
              <a:rPr lang="en-US" altLang="zh-CN" sz="2400">
                <a:solidFill>
                  <a:srgbClr val="5F5E5C"/>
                </a:solidFill>
                <a:latin typeface="华康俪金黑W8(P)" pitchFamily="34" charset="-122"/>
                <a:ea typeface="华康俪金黑W8(P)" pitchFamily="34" charset="-122"/>
              </a:rPr>
              <a:t>  </a:t>
            </a:r>
            <a:r>
              <a:rPr lang="zh-CN" altLang="en-US" sz="2400">
                <a:solidFill>
                  <a:srgbClr val="5F5E5C"/>
                </a:solidFill>
                <a:latin typeface="华康俪金黑W8(P)" pitchFamily="34" charset="-122"/>
                <a:ea typeface="华康俪金黑W8(P)" pitchFamily="34" charset="-122"/>
              </a:rPr>
              <a:t>如何评估培训效果</a:t>
            </a:r>
          </a:p>
        </p:txBody>
      </p:sp>
      <p:graphicFrame>
        <p:nvGraphicFramePr>
          <p:cNvPr id="14419" name="Group 83"/>
          <p:cNvGraphicFramePr>
            <a:graphicFrameLocks noGrp="1"/>
          </p:cNvGraphicFramePr>
          <p:nvPr>
            <p:custDataLst>
              <p:tags r:id="rId3"/>
            </p:custDataLst>
          </p:nvPr>
        </p:nvGraphicFramePr>
        <p:xfrm>
          <a:off x="684530" y="1268730"/>
          <a:ext cx="11078845" cy="4645660"/>
        </p:xfrm>
        <a:graphic>
          <a:graphicData uri="http://schemas.openxmlformats.org/drawingml/2006/table">
            <a:tbl>
              <a:tblPr/>
              <a:tblGrid>
                <a:gridCol w="1604645"/>
                <a:gridCol w="3187065"/>
                <a:gridCol w="2618740"/>
                <a:gridCol w="1875790"/>
                <a:gridCol w="1792605"/>
              </a:tblGrid>
              <a:tr h="575310">
                <a:tc>
                  <a:txBody>
                    <a:bodyPr vert="horz" wrap="square"/>
                    <a:lstStyle/>
                    <a:p>
                      <a:pPr marL="0" marR="0" lvl="0" indent="0" algn="ctr" defTabSz="914400" rtl="0" eaLnBrk="1" fontAlgn="base" latinLnBrk="0" hangingPunct="1">
                        <a:lnSpc>
                          <a:spcPct val="100000"/>
                        </a:lnSpc>
                        <a:spcBef>
                          <a:spcPct val="20000"/>
                        </a:spcBef>
                        <a:spcAft>
                          <a:spcPct val="0"/>
                        </a:spcAft>
                        <a:buClrTx/>
                        <a:buSzTx/>
                        <a:buFontTx/>
                        <a:buNone/>
                      </a:pPr>
                      <a:r>
                        <a:rPr kumimoji="1" lang="zh-CN" altLang="en-US" sz="2000" b="1" i="0" u="none" strike="noStrike" cap="none" normalizeH="0" baseline="0" smtClean="0">
                          <a:ln>
                            <a:noFill/>
                          </a:ln>
                          <a:solidFill>
                            <a:schemeClr val="tx1"/>
                          </a:solidFill>
                          <a:effectLst/>
                          <a:latin typeface="微软雅黑" panose="020b0503020204020204" pitchFamily="34" charset="-122"/>
                          <a:ea typeface="微软雅黑" panose="020b0503020204020204" pitchFamily="34" charset="-122"/>
                        </a:rPr>
                        <a:t>层次</a:t>
                      </a: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20000"/>
                        </a:spcBef>
                        <a:spcAft>
                          <a:spcPct val="0"/>
                        </a:spcAft>
                        <a:buClrTx/>
                        <a:buSzTx/>
                        <a:buFontTx/>
                        <a:buNone/>
                      </a:pPr>
                      <a:r>
                        <a:rPr kumimoji="1" lang="zh-CN" altLang="en-US" sz="2000" b="1" i="0" u="none" strike="noStrike" cap="none" normalizeH="0" baseline="0" smtClean="0">
                          <a:ln>
                            <a:noFill/>
                          </a:ln>
                          <a:solidFill>
                            <a:schemeClr val="tx1"/>
                          </a:solidFill>
                          <a:effectLst/>
                          <a:latin typeface="微软雅黑" panose="020b0503020204020204" pitchFamily="34" charset="-122"/>
                          <a:ea typeface="微软雅黑" panose="020b0503020204020204" pitchFamily="34" charset="-122"/>
                        </a:rPr>
                        <a:t>评估内容</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20000"/>
                        </a:spcBef>
                        <a:spcAft>
                          <a:spcPct val="0"/>
                        </a:spcAft>
                        <a:buClrTx/>
                        <a:buSzTx/>
                        <a:buFontTx/>
                        <a:buNone/>
                      </a:pPr>
                      <a:r>
                        <a:rPr kumimoji="1" lang="zh-CN" altLang="en-US" sz="2000" b="1" i="0" u="none" strike="noStrike" cap="none" normalizeH="0" baseline="0" smtClean="0">
                          <a:ln>
                            <a:noFill/>
                          </a:ln>
                          <a:solidFill>
                            <a:schemeClr val="tx1"/>
                          </a:solidFill>
                          <a:effectLst/>
                          <a:latin typeface="微软雅黑" panose="020b0503020204020204" pitchFamily="34" charset="-122"/>
                          <a:ea typeface="微软雅黑" panose="020b0503020204020204" pitchFamily="34" charset="-122"/>
                        </a:rPr>
                        <a:t>评估方法</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20000"/>
                        </a:spcBef>
                        <a:spcAft>
                          <a:spcPct val="0"/>
                        </a:spcAft>
                        <a:buClrTx/>
                        <a:buSzTx/>
                        <a:buFontTx/>
                        <a:buNone/>
                      </a:pPr>
                      <a:r>
                        <a:rPr kumimoji="1" lang="zh-CN" altLang="en-US" sz="2000" b="1" i="0" u="none" strike="noStrike" cap="none" normalizeH="0" baseline="0" smtClean="0">
                          <a:ln>
                            <a:noFill/>
                          </a:ln>
                          <a:solidFill>
                            <a:schemeClr val="tx1"/>
                          </a:solidFill>
                          <a:effectLst/>
                          <a:latin typeface="微软雅黑" panose="020b0503020204020204" pitchFamily="34" charset="-122"/>
                          <a:ea typeface="微软雅黑" panose="020b0503020204020204" pitchFamily="34" charset="-122"/>
                        </a:rPr>
                        <a:t>评估时间</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20000"/>
                        </a:spcBef>
                        <a:spcAft>
                          <a:spcPct val="0"/>
                        </a:spcAft>
                        <a:buClrTx/>
                        <a:buSzTx/>
                        <a:buFontTx/>
                        <a:buNone/>
                      </a:pPr>
                      <a:r>
                        <a:rPr kumimoji="1" lang="zh-CN" altLang="en-US" sz="2000" b="1" i="0" u="none" strike="noStrike" cap="none" normalizeH="0" baseline="0" smtClean="0">
                          <a:ln>
                            <a:noFill/>
                          </a:ln>
                          <a:solidFill>
                            <a:schemeClr val="tx1"/>
                          </a:solidFill>
                          <a:effectLst/>
                          <a:latin typeface="微软雅黑" panose="020b0503020204020204" pitchFamily="34" charset="-122"/>
                          <a:ea typeface="微软雅黑" panose="020b0503020204020204" pitchFamily="34" charset="-122"/>
                        </a:rPr>
                        <a:t>评估主体</a:t>
                      </a: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762000">
                <a:tc>
                  <a:txBody>
                    <a:bodyPr vert="horz" wrap="square"/>
                    <a:lstStyle/>
                    <a:p>
                      <a:pPr marL="0" marR="0" lvl="0" indent="0" algn="ctr" defTabSz="914400" rtl="0" eaLnBrk="1" fontAlgn="base" latinLnBrk="0" hangingPunct="1">
                        <a:lnSpc>
                          <a:spcPct val="100000"/>
                        </a:lnSpc>
                        <a:spcBef>
                          <a:spcPct val="20000"/>
                        </a:spcBef>
                        <a:spcAft>
                          <a:spcPct val="0"/>
                        </a:spcAft>
                        <a:buClrTx/>
                        <a:buSzTx/>
                        <a:buFontTx/>
                        <a:buNone/>
                      </a:pPr>
                      <a:r>
                        <a:rPr kumimoji="1" lang="zh-CN" altLang="en-US" sz="1800" b="0" i="0" u="none" strike="noStrike" cap="none" normalizeH="0" baseline="0" smtClean="0">
                          <a:ln>
                            <a:noFill/>
                          </a:ln>
                          <a:solidFill>
                            <a:schemeClr val="tx1"/>
                          </a:solidFill>
                          <a:effectLst/>
                          <a:latin typeface="微软雅黑" panose="020b0503020204020204" pitchFamily="34" charset="-122"/>
                          <a:ea typeface="微软雅黑" panose="020b0503020204020204" pitchFamily="34" charset="-122"/>
                        </a:rPr>
                        <a:t>反应评估</a:t>
                      </a: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00000"/>
                        </a:lnSpc>
                        <a:spcBef>
                          <a:spcPct val="20000"/>
                        </a:spcBef>
                        <a:spcAft>
                          <a:spcPct val="0"/>
                        </a:spcAft>
                        <a:buClrTx/>
                        <a:buSzTx/>
                        <a:buFontTx/>
                        <a:buNone/>
                      </a:pPr>
                      <a:r>
                        <a:rPr kumimoji="1" lang="zh-CN" altLang="en-US" sz="1800" b="0" i="0" baseline="0" smtClean="0">
                          <a:ln>
                            <a:noFill/>
                          </a:ln>
                          <a:solidFill>
                            <a:schemeClr val="tx1"/>
                          </a:solidFill>
                          <a:effectLst/>
                          <a:latin typeface="微软雅黑" panose="020b0503020204020204" pitchFamily="34" charset="-122"/>
                          <a:ea typeface="微软雅黑" panose="020b0503020204020204" pitchFamily="34" charset="-122"/>
                        </a:rPr>
                        <a:t>学员的角度，对培训课程、培训师等的满意度</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00000"/>
                        </a:lnSpc>
                        <a:spcBef>
                          <a:spcPct val="20000"/>
                        </a:spcBef>
                        <a:spcAft>
                          <a:spcPct val="0"/>
                        </a:spcAft>
                        <a:buClrTx/>
                        <a:buSzTx/>
                        <a:buFontTx/>
                        <a:buNone/>
                      </a:pPr>
                      <a:r>
                        <a:rPr kumimoji="1" lang="zh-CN" altLang="en-US" sz="1800" b="0" i="0" baseline="0" smtClean="0">
                          <a:ln>
                            <a:noFill/>
                          </a:ln>
                          <a:solidFill>
                            <a:schemeClr val="tx1"/>
                          </a:solidFill>
                          <a:effectLst/>
                          <a:latin typeface="微软雅黑" panose="020b0503020204020204" pitchFamily="34" charset="-122"/>
                          <a:ea typeface="微软雅黑" panose="020b0503020204020204" pitchFamily="34" charset="-122"/>
                          <a:cs typeface="微软雅黑" panose="020b0503020204020204" pitchFamily="34" charset="-122"/>
                        </a:rPr>
                        <a:t>问卷调查、访谈 座谈</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00000"/>
                        </a:lnSpc>
                        <a:spcBef>
                          <a:spcPct val="20000"/>
                        </a:spcBef>
                        <a:spcAft>
                          <a:spcPct val="0"/>
                        </a:spcAft>
                        <a:buClrTx/>
                        <a:buSzTx/>
                        <a:buFontTx/>
                        <a:buNone/>
                      </a:pPr>
                      <a:r>
                        <a:rPr kumimoji="1" lang="zh-CN" altLang="en-US" sz="1800" b="0" i="0" baseline="0" smtClean="0">
                          <a:ln>
                            <a:noFill/>
                          </a:ln>
                          <a:solidFill>
                            <a:schemeClr val="tx1"/>
                          </a:solidFill>
                          <a:effectLst/>
                          <a:latin typeface="微软雅黑" panose="020b0503020204020204" pitchFamily="34" charset="-122"/>
                          <a:ea typeface="微软雅黑" panose="020b0503020204020204" pitchFamily="34" charset="-122"/>
                        </a:rPr>
                        <a:t>课程结束</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00000"/>
                        </a:lnSpc>
                        <a:spcBef>
                          <a:spcPct val="20000"/>
                        </a:spcBef>
                        <a:spcAft>
                          <a:spcPct val="0"/>
                        </a:spcAft>
                        <a:buClrTx/>
                        <a:buSzTx/>
                        <a:buFontTx/>
                        <a:buNone/>
                      </a:pPr>
                      <a:r>
                        <a:rPr kumimoji="1" lang="zh-CN" altLang="en-US" sz="1800" b="0" i="0" baseline="0" smtClean="0">
                          <a:ln>
                            <a:noFill/>
                          </a:ln>
                          <a:solidFill>
                            <a:schemeClr val="tx1"/>
                          </a:solidFill>
                          <a:effectLst/>
                          <a:latin typeface="微软雅黑" panose="020b0503020204020204" pitchFamily="34" charset="-122"/>
                          <a:ea typeface="微软雅黑" panose="020b0503020204020204" pitchFamily="34" charset="-122"/>
                          <a:cs typeface="微软雅黑" panose="020b0503020204020204" pitchFamily="34" charset="-122"/>
                        </a:rPr>
                        <a:t>培训机构</a:t>
                      </a:r>
                      <a:r>
                        <a:rPr kumimoji="1" lang="en-US" altLang="zh-CN" sz="1800" b="0" i="0" baseline="0" smtClean="0">
                          <a:ln>
                            <a:noFill/>
                          </a:ln>
                          <a:solidFill>
                            <a:schemeClr val="tx1"/>
                          </a:solidFill>
                          <a:effectLst/>
                          <a:latin typeface="微软雅黑" panose="020b0503020204020204" pitchFamily="34" charset="-122"/>
                          <a:ea typeface="微软雅黑" panose="020b0503020204020204" pitchFamily="34" charset="-122"/>
                          <a:cs typeface="微软雅黑" panose="020b0503020204020204" pitchFamily="34" charset="-122"/>
                        </a:rPr>
                        <a:t>/</a:t>
                      </a:r>
                      <a:r>
                        <a:rPr kumimoji="1" lang="zh-CN" altLang="en-US" sz="1800" b="0" i="0" baseline="0" smtClean="0">
                          <a:ln>
                            <a:noFill/>
                          </a:ln>
                          <a:solidFill>
                            <a:schemeClr val="tx1"/>
                          </a:solidFill>
                          <a:effectLst/>
                          <a:latin typeface="微软雅黑" panose="020b0503020204020204" pitchFamily="34" charset="-122"/>
                          <a:ea typeface="微软雅黑" panose="020b0503020204020204" pitchFamily="34" charset="-122"/>
                          <a:cs typeface="微软雅黑" panose="020b0503020204020204" pitchFamily="34" charset="-122"/>
                        </a:rPr>
                        <a:t>培训组织者</a:t>
                      </a: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972820">
                <a:tc>
                  <a:txBody>
                    <a:bodyPr vert="horz" wrap="square"/>
                    <a:lstStyle/>
                    <a:p>
                      <a:pPr marL="0" marR="0" lvl="0" indent="0" algn="ctr" defTabSz="914400" rtl="0" eaLnBrk="1" fontAlgn="base" latinLnBrk="0" hangingPunct="1">
                        <a:lnSpc>
                          <a:spcPct val="100000"/>
                        </a:lnSpc>
                        <a:spcBef>
                          <a:spcPct val="20000"/>
                        </a:spcBef>
                        <a:spcAft>
                          <a:spcPct val="0"/>
                        </a:spcAft>
                        <a:buClrTx/>
                        <a:buSzTx/>
                        <a:buFontTx/>
                        <a:buNone/>
                      </a:pPr>
                      <a:r>
                        <a:rPr kumimoji="1" lang="zh-CN" altLang="en-US" sz="1800" b="0" i="0" u="none" strike="noStrike" cap="none" normalizeH="0" baseline="0" smtClean="0">
                          <a:ln>
                            <a:noFill/>
                          </a:ln>
                          <a:solidFill>
                            <a:schemeClr val="tx1"/>
                          </a:solidFill>
                          <a:effectLst/>
                          <a:latin typeface="微软雅黑" panose="020b0503020204020204" pitchFamily="34" charset="-122"/>
                          <a:ea typeface="微软雅黑" panose="020b0503020204020204" pitchFamily="34" charset="-122"/>
                        </a:rPr>
                        <a:t>学习评估</a:t>
                      </a: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algn="l" defTabSz="914400" rtl="0" eaLnBrk="1" fontAlgn="base" latinLnBrk="0" hangingPunct="1">
                        <a:lnSpc>
                          <a:spcPct val="100000"/>
                        </a:lnSpc>
                        <a:spcBef>
                          <a:spcPct val="20000"/>
                        </a:spcBef>
                        <a:buClrTx/>
                        <a:buSzTx/>
                        <a:buFontTx/>
                        <a:buNone/>
                      </a:pPr>
                      <a:r>
                        <a:rPr kumimoji="1" lang="zh-CN" altLang="en-US" sz="1800" b="0" i="0" baseline="0" smtClean="0">
                          <a:ln>
                            <a:noFill/>
                          </a:ln>
                          <a:solidFill>
                            <a:schemeClr val="tx1"/>
                          </a:solidFill>
                          <a:effectLst/>
                          <a:latin typeface="微软雅黑" panose="020b0503020204020204" pitchFamily="34" charset="-122"/>
                          <a:ea typeface="微软雅黑" panose="020b0503020204020204" pitchFamily="34" charset="-122"/>
                          <a:cs typeface="微软雅黑" panose="020b0503020204020204" pitchFamily="34" charset="-122"/>
                        </a:rPr>
                        <a:t>学员对培训内容的掌握</a:t>
                      </a:r>
                    </a:p>
                    <a:p>
                      <a:pPr marL="0" marR="0" lvl="0" algn="l" defTabSz="914400" rtl="0" eaLnBrk="1" fontAlgn="base" latinLnBrk="0" hangingPunct="1">
                        <a:lnSpc>
                          <a:spcPct val="100000"/>
                        </a:lnSpc>
                        <a:spcBef>
                          <a:spcPct val="20000"/>
                        </a:spcBef>
                        <a:buClrTx/>
                        <a:buSzTx/>
                        <a:buFontTx/>
                        <a:buNone/>
                      </a:pPr>
                      <a:r>
                        <a:rPr kumimoji="1" lang="zh-CN" altLang="en-US" sz="1800" b="0" i="0" baseline="0" smtClean="0">
                          <a:ln>
                            <a:noFill/>
                          </a:ln>
                          <a:solidFill>
                            <a:schemeClr val="tx1"/>
                          </a:solidFill>
                          <a:effectLst/>
                          <a:latin typeface="微软雅黑" panose="020b0503020204020204" pitchFamily="34" charset="-122"/>
                          <a:ea typeface="微软雅黑" panose="020b0503020204020204" pitchFamily="34" charset="-122"/>
                          <a:cs typeface="微软雅黑" panose="020b0503020204020204" pitchFamily="34" charset="-122"/>
                        </a:rPr>
                        <a:t>从培训项目中学到了什么 </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00000"/>
                        </a:lnSpc>
                        <a:spcBef>
                          <a:spcPct val="20000"/>
                        </a:spcBef>
                        <a:spcAft>
                          <a:spcPct val="0"/>
                        </a:spcAft>
                        <a:buClrTx/>
                        <a:buSzTx/>
                        <a:buFontTx/>
                        <a:buNone/>
                      </a:pPr>
                      <a:r>
                        <a:rPr kumimoji="1" lang="zh-CN" altLang="en-US" sz="1800" b="0" i="0" baseline="0" smtClean="0">
                          <a:ln>
                            <a:noFill/>
                          </a:ln>
                          <a:solidFill>
                            <a:schemeClr val="tx1"/>
                          </a:solidFill>
                          <a:effectLst/>
                          <a:latin typeface="微软雅黑" panose="020b0503020204020204" pitchFamily="34" charset="-122"/>
                          <a:ea typeface="微软雅黑" panose="020b0503020204020204" pitchFamily="34" charset="-122"/>
                          <a:cs typeface="微软雅黑" panose="020b0503020204020204" pitchFamily="34" charset="-122"/>
                        </a:rPr>
                        <a:t>提问、笔试、口试、心得体会</a:t>
                      </a:r>
                      <a:r>
                        <a:rPr kumimoji="1" lang="en-US" altLang="zh-CN" sz="1800" b="0" i="0" baseline="0" smtClean="0">
                          <a:ln>
                            <a:noFill/>
                          </a:ln>
                          <a:solidFill>
                            <a:schemeClr val="tx1"/>
                          </a:solidFill>
                          <a:effectLst/>
                          <a:latin typeface="微软雅黑" panose="020b0503020204020204" pitchFamily="34" charset="-122"/>
                          <a:ea typeface="微软雅黑" panose="020b0503020204020204" pitchFamily="34" charset="-122"/>
                          <a:cs typeface="微软雅黑" panose="020b0503020204020204" pitchFamily="34" charset="-122"/>
                        </a:rPr>
                        <a:t>…..</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00000"/>
                        </a:lnSpc>
                        <a:spcBef>
                          <a:spcPct val="20000"/>
                        </a:spcBef>
                        <a:spcAft>
                          <a:spcPct val="0"/>
                        </a:spcAft>
                        <a:buClrTx/>
                        <a:buSzTx/>
                        <a:buFontTx/>
                        <a:buNone/>
                      </a:pPr>
                      <a:r>
                        <a:rPr kumimoji="1" lang="zh-CN" altLang="en-US" sz="1800" b="0" i="0" baseline="0" smtClean="0">
                          <a:ln>
                            <a:noFill/>
                          </a:ln>
                          <a:solidFill>
                            <a:schemeClr val="tx1"/>
                          </a:solidFill>
                          <a:effectLst/>
                          <a:latin typeface="微软雅黑" panose="020b0503020204020204" pitchFamily="34" charset="-122"/>
                          <a:ea typeface="微软雅黑" panose="020b0503020204020204" pitchFamily="34" charset="-122"/>
                        </a:rPr>
                        <a:t>课程结束</a:t>
                      </a:r>
                    </a:p>
                    <a:p>
                      <a:pPr marL="0" marR="0" lvl="0" indent="0" algn="l" defTabSz="914400" rtl="0" eaLnBrk="1" fontAlgn="base" latinLnBrk="0" hangingPunct="1">
                        <a:lnSpc>
                          <a:spcPct val="100000"/>
                        </a:lnSpc>
                        <a:spcBef>
                          <a:spcPct val="20000"/>
                        </a:spcBef>
                        <a:spcAft>
                          <a:spcPct val="0"/>
                        </a:spcAft>
                        <a:buClrTx/>
                        <a:buSzTx/>
                        <a:buFontTx/>
                        <a:buNone/>
                      </a:pPr>
                      <a:r>
                        <a:rPr kumimoji="1" lang="zh-CN" altLang="en-US" sz="1800" b="0" i="0" baseline="0" smtClean="0">
                          <a:ln>
                            <a:noFill/>
                          </a:ln>
                          <a:solidFill>
                            <a:schemeClr val="tx1"/>
                          </a:solidFill>
                          <a:effectLst/>
                          <a:latin typeface="微软雅黑" panose="020b0503020204020204" pitchFamily="34" charset="-122"/>
                          <a:ea typeface="微软雅黑" panose="020b0503020204020204" pitchFamily="34" charset="-122"/>
                        </a:rPr>
                        <a:t>课程进行</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00000"/>
                        </a:lnSpc>
                        <a:spcBef>
                          <a:spcPct val="20000"/>
                        </a:spcBef>
                        <a:spcAft>
                          <a:spcPct val="0"/>
                        </a:spcAft>
                        <a:buClrTx/>
                        <a:buSzTx/>
                        <a:buFontTx/>
                        <a:buNone/>
                      </a:pPr>
                      <a:r>
                        <a:rPr kumimoji="1" lang="zh-CN" altLang="en-US" sz="1800" b="0" i="0" baseline="0" smtClean="0">
                          <a:ln>
                            <a:noFill/>
                          </a:ln>
                          <a:solidFill>
                            <a:schemeClr val="tx1"/>
                          </a:solidFill>
                          <a:effectLst/>
                          <a:latin typeface="微软雅黑" panose="020b0503020204020204" pitchFamily="34" charset="-122"/>
                          <a:ea typeface="微软雅黑" panose="020b0503020204020204" pitchFamily="34" charset="-122"/>
                        </a:rPr>
                        <a:t>培训机构</a:t>
                      </a: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005840">
                <a:tc>
                  <a:txBody>
                    <a:bodyPr vert="horz" wrap="square"/>
                    <a:lstStyle/>
                    <a:p>
                      <a:pPr marL="0" marR="0" lvl="0" indent="0" algn="ctr" defTabSz="914400" rtl="0" eaLnBrk="1" fontAlgn="base" latinLnBrk="0" hangingPunct="1">
                        <a:lnSpc>
                          <a:spcPct val="100000"/>
                        </a:lnSpc>
                        <a:spcBef>
                          <a:spcPct val="20000"/>
                        </a:spcBef>
                        <a:spcAft>
                          <a:spcPct val="0"/>
                        </a:spcAft>
                        <a:buClrTx/>
                        <a:buSzTx/>
                        <a:buFontTx/>
                        <a:buNone/>
                      </a:pPr>
                      <a:r>
                        <a:rPr kumimoji="1" lang="zh-CN" altLang="en-US" sz="1800" b="0" i="0" u="none" strike="noStrike" cap="none" normalizeH="0" baseline="0" smtClean="0">
                          <a:ln>
                            <a:noFill/>
                          </a:ln>
                          <a:solidFill>
                            <a:schemeClr val="tx1"/>
                          </a:solidFill>
                          <a:effectLst/>
                          <a:latin typeface="微软雅黑" panose="020b0503020204020204" pitchFamily="34" charset="-122"/>
                          <a:ea typeface="微软雅黑" panose="020b0503020204020204" pitchFamily="34" charset="-122"/>
                        </a:rPr>
                        <a:t>行为评估</a:t>
                      </a: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00000"/>
                        </a:lnSpc>
                        <a:spcBef>
                          <a:spcPct val="20000"/>
                        </a:spcBef>
                        <a:spcAft>
                          <a:spcPct val="0"/>
                        </a:spcAft>
                        <a:buClrTx/>
                        <a:buSzTx/>
                        <a:buFontTx/>
                        <a:buNone/>
                      </a:pPr>
                      <a:r>
                        <a:rPr kumimoji="1" lang="zh-CN" altLang="en-US" sz="1800" b="0" i="0" baseline="0" smtClean="0">
                          <a:ln>
                            <a:noFill/>
                          </a:ln>
                          <a:solidFill>
                            <a:schemeClr val="tx1"/>
                          </a:solidFill>
                          <a:effectLst/>
                          <a:latin typeface="微软雅黑" panose="020b0503020204020204" pitchFamily="34" charset="-122"/>
                          <a:ea typeface="微软雅黑" panose="020b0503020204020204" pitchFamily="34" charset="-122"/>
                        </a:rPr>
                        <a:t>通过培训，学员的行为是否发生了变化</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00000"/>
                        </a:lnSpc>
                        <a:spcBef>
                          <a:spcPct val="20000"/>
                        </a:spcBef>
                        <a:spcAft>
                          <a:spcPct val="0"/>
                        </a:spcAft>
                        <a:buClrTx/>
                        <a:buSzTx/>
                        <a:buFontTx/>
                        <a:buNone/>
                      </a:pPr>
                      <a:r>
                        <a:rPr kumimoji="1" lang="zh-CN" altLang="en-US" sz="1800" b="0" i="0" baseline="0" smtClean="0">
                          <a:ln>
                            <a:noFill/>
                          </a:ln>
                          <a:solidFill>
                            <a:schemeClr val="tx1"/>
                          </a:solidFill>
                          <a:effectLst/>
                          <a:latin typeface="微软雅黑" panose="020b0503020204020204" pitchFamily="34" charset="-122"/>
                          <a:ea typeface="微软雅黑" panose="020b0503020204020204" pitchFamily="34" charset="-122"/>
                          <a:cs typeface="微软雅黑" panose="020b0503020204020204" pitchFamily="34" charset="-122"/>
                        </a:rPr>
                        <a:t>问卷调查、观察、绩效评估、</a:t>
                      </a:r>
                      <a:r>
                        <a:rPr kumimoji="1" lang="zh-CN" altLang="en-US" sz="1800" b="0" i="0" baseline="0" smtClean="0">
                          <a:ln>
                            <a:noFill/>
                          </a:ln>
                          <a:effectLst/>
                          <a:latin typeface="微软雅黑" panose="020b0503020204020204" pitchFamily="34" charset="-122"/>
                          <a:ea typeface="微软雅黑" panose="020b0503020204020204" pitchFamily="34" charset="-122"/>
                          <a:cs typeface="微软雅黑" panose="020b0503020204020204" pitchFamily="34" charset="-122"/>
                        </a:rPr>
                        <a:t>360度评估</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00000"/>
                        </a:lnSpc>
                        <a:spcBef>
                          <a:spcPct val="20000"/>
                        </a:spcBef>
                        <a:spcAft>
                          <a:spcPct val="0"/>
                        </a:spcAft>
                        <a:buClrTx/>
                        <a:buSzTx/>
                        <a:buFontTx/>
                        <a:buNone/>
                      </a:pPr>
                      <a:r>
                        <a:rPr kumimoji="1" lang="zh-CN" altLang="en-US" sz="1800" b="0" i="0" baseline="0" smtClean="0">
                          <a:ln>
                            <a:noFill/>
                          </a:ln>
                          <a:solidFill>
                            <a:schemeClr val="tx1"/>
                          </a:solidFill>
                          <a:effectLst/>
                          <a:latin typeface="微软雅黑" panose="020b0503020204020204" pitchFamily="34" charset="-122"/>
                          <a:ea typeface="微软雅黑" panose="020b0503020204020204" pitchFamily="34" charset="-122"/>
                        </a:rPr>
                        <a:t>三个月或半年后</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00000"/>
                        </a:lnSpc>
                        <a:spcBef>
                          <a:spcPct val="20000"/>
                        </a:spcBef>
                        <a:spcAft>
                          <a:spcPct val="0"/>
                        </a:spcAft>
                        <a:buClrTx/>
                        <a:buSzTx/>
                        <a:buFontTx/>
                        <a:buNone/>
                      </a:pPr>
                      <a:r>
                        <a:rPr kumimoji="1" lang="zh-CN" altLang="en-US" sz="1800" b="0" i="0" baseline="0" smtClean="0">
                          <a:ln>
                            <a:noFill/>
                          </a:ln>
                          <a:solidFill>
                            <a:schemeClr val="tx1"/>
                          </a:solidFill>
                          <a:effectLst/>
                          <a:latin typeface="微软雅黑" panose="020b0503020204020204" pitchFamily="34" charset="-122"/>
                          <a:ea typeface="微软雅黑" panose="020b0503020204020204" pitchFamily="34" charset="-122"/>
                        </a:rPr>
                        <a:t>直接主管</a:t>
                      </a: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329690">
                <a:tc>
                  <a:txBody>
                    <a:bodyPr vert="horz" wrap="square"/>
                    <a:lstStyle/>
                    <a:p>
                      <a:pPr marL="0" marR="0" lvl="0" indent="0" algn="ctr" defTabSz="914400" rtl="0" eaLnBrk="1" fontAlgn="base" latinLnBrk="0" hangingPunct="1">
                        <a:lnSpc>
                          <a:spcPct val="100000"/>
                        </a:lnSpc>
                        <a:spcBef>
                          <a:spcPct val="20000"/>
                        </a:spcBef>
                        <a:spcAft>
                          <a:spcPct val="0"/>
                        </a:spcAft>
                        <a:buClrTx/>
                        <a:buSzTx/>
                        <a:buFontTx/>
                        <a:buNone/>
                      </a:pPr>
                      <a:r>
                        <a:rPr kumimoji="1" lang="zh-CN" altLang="en-US" sz="1800" b="0" i="0" u="none" strike="noStrike" cap="none" normalizeH="0" baseline="0" smtClean="0">
                          <a:ln>
                            <a:noFill/>
                          </a:ln>
                          <a:solidFill>
                            <a:schemeClr val="tx1"/>
                          </a:solidFill>
                          <a:effectLst/>
                          <a:latin typeface="微软雅黑" panose="020b0503020204020204" pitchFamily="34" charset="-122"/>
                          <a:ea typeface="微软雅黑" panose="020b0503020204020204" pitchFamily="34" charset="-122"/>
                        </a:rPr>
                        <a:t>结果评估</a:t>
                      </a: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00000"/>
                        </a:lnSpc>
                        <a:spcBef>
                          <a:spcPct val="20000"/>
                        </a:spcBef>
                        <a:spcAft>
                          <a:spcPct val="0"/>
                        </a:spcAft>
                        <a:buClrTx/>
                        <a:buSzTx/>
                        <a:buFontTx/>
                        <a:buNone/>
                      </a:pPr>
                      <a:r>
                        <a:rPr kumimoji="1" lang="zh-CN" altLang="en-US" sz="1800" b="0" i="0" baseline="0" smtClean="0">
                          <a:ln>
                            <a:noFill/>
                          </a:ln>
                          <a:solidFill>
                            <a:schemeClr val="tx1"/>
                          </a:solidFill>
                          <a:effectLst/>
                          <a:latin typeface="微软雅黑" panose="020b0503020204020204" pitchFamily="34" charset="-122"/>
                          <a:ea typeface="微软雅黑" panose="020b0503020204020204" pitchFamily="34" charset="-122"/>
                          <a:cs typeface="微软雅黑" panose="020b0503020204020204" pitchFamily="34" charset="-122"/>
                        </a:rPr>
                        <a:t>培训对公司的业绩的影响</a:t>
                      </a:r>
                      <a:r>
                        <a:rPr kumimoji="1" lang="en-US" altLang="zh-CN" sz="1800" b="0" i="0" baseline="0" smtClean="0">
                          <a:ln>
                            <a:noFill/>
                          </a:ln>
                          <a:solidFill>
                            <a:schemeClr val="tx1"/>
                          </a:solidFill>
                          <a:effectLst/>
                          <a:latin typeface="微软雅黑" panose="020b0503020204020204" pitchFamily="34" charset="-122"/>
                          <a:ea typeface="微软雅黑" panose="020b0503020204020204" pitchFamily="34" charset="-122"/>
                          <a:cs typeface="微软雅黑" panose="020b0503020204020204" pitchFamily="34" charset="-122"/>
                        </a:rPr>
                        <a:t>/</a:t>
                      </a:r>
                      <a:r>
                        <a:rPr kumimoji="1" lang="zh-CN" altLang="en-US" sz="1800" b="0" i="0" baseline="0" smtClean="0">
                          <a:ln>
                            <a:noFill/>
                          </a:ln>
                          <a:solidFill>
                            <a:schemeClr val="tx1"/>
                          </a:solidFill>
                          <a:effectLst/>
                          <a:latin typeface="微软雅黑" panose="020b0503020204020204" pitchFamily="34" charset="-122"/>
                          <a:ea typeface="微软雅黑" panose="020b0503020204020204" pitchFamily="34" charset="-122"/>
                          <a:cs typeface="微软雅黑" panose="020b0503020204020204" pitchFamily="34" charset="-122"/>
                        </a:rPr>
                        <a:t>行为的变化是否对组织产生了积极的影响 </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00000"/>
                        </a:lnSpc>
                        <a:spcBef>
                          <a:spcPct val="20000"/>
                        </a:spcBef>
                        <a:spcAft>
                          <a:spcPct val="0"/>
                        </a:spcAft>
                        <a:buClrTx/>
                        <a:buSzTx/>
                        <a:buFontTx/>
                        <a:buNone/>
                      </a:pPr>
                      <a:r>
                        <a:rPr kumimoji="1" lang="zh-CN" altLang="en-US" sz="1800" b="0" i="0" baseline="0" smtClean="0">
                          <a:ln>
                            <a:noFill/>
                          </a:ln>
                          <a:solidFill>
                            <a:schemeClr val="tx1"/>
                          </a:solidFill>
                          <a:effectLst/>
                          <a:latin typeface="微软雅黑" panose="020b0503020204020204" pitchFamily="34" charset="-122"/>
                          <a:ea typeface="微软雅黑" panose="020b0503020204020204" pitchFamily="34" charset="-122"/>
                        </a:rPr>
                        <a:t>事故率、品质、生产率、流失率、士气、成本、收益</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00000"/>
                        </a:lnSpc>
                        <a:spcBef>
                          <a:spcPct val="20000"/>
                        </a:spcBef>
                        <a:spcAft>
                          <a:spcPct val="0"/>
                        </a:spcAft>
                        <a:buClrTx/>
                        <a:buSzTx/>
                        <a:buFontTx/>
                        <a:buNone/>
                      </a:pPr>
                      <a:r>
                        <a:rPr kumimoji="1" lang="zh-CN" altLang="en-US" sz="1800" b="0" i="0" baseline="0" smtClean="0">
                          <a:ln>
                            <a:noFill/>
                          </a:ln>
                          <a:solidFill>
                            <a:schemeClr val="tx1"/>
                          </a:solidFill>
                          <a:effectLst/>
                          <a:latin typeface="微软雅黑" panose="020b0503020204020204" pitchFamily="34" charset="-122"/>
                          <a:ea typeface="微软雅黑" panose="020b0503020204020204" pitchFamily="34" charset="-122"/>
                        </a:rPr>
                        <a:t>半年或一年后</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00000"/>
                        </a:lnSpc>
                        <a:spcBef>
                          <a:spcPct val="20000"/>
                        </a:spcBef>
                        <a:spcAft>
                          <a:spcPct val="0"/>
                        </a:spcAft>
                        <a:buClrTx/>
                        <a:buSzTx/>
                        <a:buFontTx/>
                        <a:buNone/>
                      </a:pPr>
                      <a:r>
                        <a:rPr kumimoji="1" lang="zh-CN" altLang="en-US" sz="1800" b="0" i="0" baseline="0" smtClean="0">
                          <a:ln>
                            <a:noFill/>
                          </a:ln>
                          <a:solidFill>
                            <a:schemeClr val="tx1"/>
                          </a:solidFill>
                          <a:effectLst/>
                          <a:latin typeface="微软雅黑" panose="020b0503020204020204" pitchFamily="34" charset="-122"/>
                          <a:ea typeface="微软雅黑" panose="020b0503020204020204" pitchFamily="34" charset="-122"/>
                        </a:rPr>
                        <a:t>学员所在组织</a:t>
                      </a: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Tree>
  </p:cSld>
  <p:clrMapOvr>
    <a:masterClrMapping/>
  </p:clrMapOvr>
  <p:transition advTm="0">
    <p:fade/>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矩形 2"/>
          <p:cNvSpPr/>
          <p:nvPr/>
        </p:nvSpPr>
        <p:spPr>
          <a:xfrm>
            <a:off x="7321195" y="3138072"/>
            <a:ext cx="3599341" cy="36830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 pitchFamily="34" charset="0"/>
              <a:buChar char="•"/>
              <a:defRPr/>
            </a:pPr>
            <a:r>
              <a:rPr lang="zh-CN" altLang="en-US" kern="0">
                <a:solidFill>
                  <a:schemeClr val="tx1">
                    <a:lumMod val="65000"/>
                    <a:lumOff val="35000"/>
                  </a:schemeClr>
                </a:solidFill>
                <a:latin typeface="微软雅黑" panose="020b0503020204020204" pitchFamily="34" charset="-122"/>
                <a:ea typeface="微软雅黑" panose="020b0503020204020204" pitchFamily="34" charset="-122"/>
                <a:sym typeface="+mn-ea"/>
              </a:rPr>
              <a:t>培训的类别划分概述</a:t>
            </a:r>
            <a:endParaRPr lang="zh-CN" altLang="en-US" kern="0">
              <a:solidFill>
                <a:schemeClr val="tx1">
                  <a:lumMod val="65000"/>
                  <a:lumOff val="35000"/>
                </a:schemeClr>
              </a:solidFill>
              <a:latin typeface="微软雅黑" panose="020b0503020204020204" pitchFamily="34" charset="-122"/>
              <a:ea typeface="微软雅黑" panose="020b0503020204020204" pitchFamily="34" charset="-122"/>
            </a:endParaRPr>
          </a:p>
        </p:txBody>
      </p:sp>
      <p:sp>
        <p:nvSpPr>
          <p:cNvPr id="4" name="矩形 3"/>
          <p:cNvSpPr/>
          <p:nvPr/>
        </p:nvSpPr>
        <p:spPr>
          <a:xfrm>
            <a:off x="7321195" y="3568521"/>
            <a:ext cx="3599341" cy="36830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 pitchFamily="34" charset="0"/>
              <a:buChar char="•"/>
              <a:defRPr/>
            </a:pPr>
            <a:r>
              <a:rPr lang="zh-CN" altLang="en-US" kern="0">
                <a:solidFill>
                  <a:schemeClr val="tx1">
                    <a:lumMod val="65000"/>
                    <a:lumOff val="35000"/>
                  </a:schemeClr>
                </a:solidFill>
                <a:latin typeface="微软雅黑" panose="020b0503020204020204" pitchFamily="34" charset="-122"/>
                <a:ea typeface="微软雅黑" panose="020b0503020204020204" pitchFamily="34" charset="-122"/>
                <a:sym typeface="+mn-ea"/>
              </a:rPr>
              <a:t>培训系统建设和流程</a:t>
            </a:r>
            <a:endParaRPr lang="zh-CN" altLang="en-US" kern="0">
              <a:solidFill>
                <a:schemeClr val="tx1">
                  <a:lumMod val="65000"/>
                  <a:lumOff val="35000"/>
                </a:schemeClr>
              </a:solidFill>
              <a:latin typeface="微软雅黑" panose="020b0503020204020204" pitchFamily="34" charset="-122"/>
              <a:ea typeface="微软雅黑" panose="020b0503020204020204" pitchFamily="34" charset="-122"/>
            </a:endParaRPr>
          </a:p>
        </p:txBody>
      </p:sp>
      <p:sp>
        <p:nvSpPr>
          <p:cNvPr id="6" name="矩形 5"/>
          <p:cNvSpPr/>
          <p:nvPr/>
        </p:nvSpPr>
        <p:spPr>
          <a:xfrm>
            <a:off x="7321195" y="3998970"/>
            <a:ext cx="3599341" cy="36830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 pitchFamily="34" charset="0"/>
              <a:buChar char="•"/>
              <a:defRPr/>
            </a:pPr>
            <a:r>
              <a:rPr lang="zh-CN" altLang="en-US" kern="0">
                <a:solidFill>
                  <a:schemeClr val="tx1">
                    <a:lumMod val="65000"/>
                    <a:lumOff val="35000"/>
                  </a:schemeClr>
                </a:solidFill>
                <a:latin typeface="微软雅黑" panose="020b0503020204020204" pitchFamily="34" charset="-122"/>
                <a:ea typeface="微软雅黑" panose="020b0503020204020204" pitchFamily="34" charset="-122"/>
                <a:sym typeface="+mn-ea"/>
              </a:rPr>
              <a:t>培训制度的建立完善</a:t>
            </a:r>
            <a:endParaRPr lang="zh-CN" altLang="en-US" kern="0">
              <a:solidFill>
                <a:schemeClr val="tx1">
                  <a:lumMod val="65000"/>
                  <a:lumOff val="35000"/>
                </a:schemeClr>
              </a:solidFill>
              <a:latin typeface="微软雅黑" panose="020b0503020204020204" pitchFamily="34" charset="-122"/>
              <a:ea typeface="微软雅黑" panose="020b0503020204020204" pitchFamily="34" charset="-122"/>
            </a:endParaRPr>
          </a:p>
        </p:txBody>
      </p:sp>
      <p:sp>
        <p:nvSpPr>
          <p:cNvPr id="7" name="矩形 6"/>
          <p:cNvSpPr/>
          <p:nvPr/>
        </p:nvSpPr>
        <p:spPr>
          <a:xfrm>
            <a:off x="7321195" y="4429419"/>
            <a:ext cx="3599341" cy="36830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 pitchFamily="34" charset="0"/>
              <a:buChar char="•"/>
              <a:defRPr/>
            </a:pPr>
            <a:r>
              <a:rPr lang="zh-CN" altLang="en-US" kern="0">
                <a:solidFill>
                  <a:schemeClr val="tx1">
                    <a:lumMod val="65000"/>
                    <a:lumOff val="35000"/>
                  </a:schemeClr>
                </a:solidFill>
                <a:latin typeface="微软雅黑" panose="020b0503020204020204" pitchFamily="34" charset="-122"/>
                <a:ea typeface="微软雅黑" panose="020b0503020204020204" pitchFamily="34" charset="-122"/>
                <a:sym typeface="+mn-ea"/>
              </a:rPr>
              <a:t>培训课程的体系建立</a:t>
            </a:r>
            <a:endParaRPr lang="zh-CN" altLang="en-US" kern="0">
              <a:solidFill>
                <a:schemeClr val="tx1">
                  <a:lumMod val="65000"/>
                  <a:lumOff val="35000"/>
                </a:schemeClr>
              </a:solidFill>
              <a:latin typeface="微软雅黑" panose="020b0503020204020204" pitchFamily="34" charset="-122"/>
              <a:ea typeface="微软雅黑" panose="020b0503020204020204" pitchFamily="34" charset="-122"/>
            </a:endParaRPr>
          </a:p>
        </p:txBody>
      </p:sp>
      <p:sp>
        <p:nvSpPr>
          <p:cNvPr id="8" name="矩形 7"/>
          <p:cNvSpPr/>
          <p:nvPr/>
        </p:nvSpPr>
        <p:spPr>
          <a:xfrm>
            <a:off x="7321195" y="4859868"/>
            <a:ext cx="3599341" cy="64516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 pitchFamily="34" charset="0"/>
              <a:buChar char="•"/>
              <a:defRPr/>
            </a:pPr>
            <a:r>
              <a:rPr lang="zh-CN" altLang="en-US" kern="0">
                <a:solidFill>
                  <a:schemeClr val="tx1">
                    <a:lumMod val="65000"/>
                    <a:lumOff val="35000"/>
                  </a:schemeClr>
                </a:solidFill>
                <a:latin typeface="微软雅黑" panose="020b0503020204020204" pitchFamily="34" charset="-122"/>
                <a:ea typeface="微软雅黑" panose="020b0503020204020204" pitchFamily="34" charset="-122"/>
                <a:sym typeface="+mn-ea"/>
              </a:rPr>
              <a:t>培训讲师的体系建立</a:t>
            </a:r>
            <a:endParaRPr lang="zh-CN" altLang="en-US" kern="0">
              <a:solidFill>
                <a:schemeClr val="tx1">
                  <a:lumMod val="65000"/>
                  <a:lumOff val="35000"/>
                </a:schemeClr>
              </a:solidFill>
              <a:latin typeface="微软雅黑" panose="020b0503020204020204" pitchFamily="34" charset="-122"/>
              <a:ea typeface="微软雅黑" panose="020b0503020204020204" pitchFamily="34" charset="-122"/>
            </a:endParaRPr>
          </a:p>
          <a:p>
            <a:pPr marL="285750" indent="-285750">
              <a:buFont typeface="Arial" pitchFamily="34" charset="0"/>
              <a:buChar char="•"/>
              <a:defRPr/>
            </a:pPr>
            <a:endParaRPr lang="zh-CN" altLang="en-US" kern="0">
              <a:solidFill>
                <a:schemeClr val="tx1">
                  <a:lumMod val="65000"/>
                  <a:lumOff val="35000"/>
                </a:schemeClr>
              </a:solidFill>
              <a:latin typeface="微软雅黑" panose="020b0503020204020204" pitchFamily="34" charset="-122"/>
              <a:ea typeface="微软雅黑" panose="020b0503020204020204" pitchFamily="34" charset="-122"/>
            </a:endParaRPr>
          </a:p>
        </p:txBody>
      </p:sp>
      <p:sp>
        <p:nvSpPr>
          <p:cNvPr id="15" name="TextBox 22"/>
          <p:cNvSpPr txBox="1"/>
          <p:nvPr/>
        </p:nvSpPr>
        <p:spPr>
          <a:xfrm>
            <a:off x="7176135" y="2268220"/>
            <a:ext cx="4977130" cy="5835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solidFill>
                  <a:srgbClr val="FF9300"/>
                </a:solidFill>
                <a:latin typeface="思源黑体 CN Bold" panose="020b0800000000000000" pitchFamily="34" charset="-122"/>
                <a:ea typeface="思源黑体 CN Bold" panose="020b0800000000000000" pitchFamily="34" charset="-122"/>
              </a:rPr>
              <a:t>第三章  培训体系的建立</a:t>
            </a:r>
          </a:p>
        </p:txBody>
      </p:sp>
      <p:grpSp>
        <p:nvGrpSpPr>
          <p:cNvPr id="16" name="组合 15"/>
          <p:cNvGrpSpPr/>
          <p:nvPr/>
        </p:nvGrpSpPr>
        <p:grpSpPr>
          <a:xfrm>
            <a:off x="4186853" y="2154519"/>
            <a:ext cx="2168184" cy="2231572"/>
            <a:chOff x="4392265" y="2154519"/>
            <a:chExt cx="2168184" cy="2231572"/>
          </a:xfrm>
        </p:grpSpPr>
        <p:grpSp>
          <p:nvGrpSpPr>
            <p:cNvPr id="17" name="组合 16"/>
            <p:cNvGrpSpPr/>
            <p:nvPr/>
          </p:nvGrpSpPr>
          <p:grpSpPr>
            <a:xfrm>
              <a:off x="4392265" y="2154519"/>
              <a:ext cx="2168184" cy="2231572"/>
              <a:chOff x="1827622" y="1343919"/>
              <a:chExt cx="2304000" cy="2304000"/>
            </a:xfrm>
          </p:grpSpPr>
          <p:sp>
            <p:nvSpPr>
              <p:cNvPr id="20" name="椭圆 19"/>
              <p:cNvSpPr/>
              <p:nvPr/>
            </p:nvSpPr>
            <p:spPr>
              <a:xfrm>
                <a:off x="1827622" y="1343919"/>
                <a:ext cx="2304000" cy="2304000"/>
              </a:xfrm>
              <a:prstGeom prst="ellipse">
                <a:avLst/>
              </a:prstGeom>
              <a:gradFill flip="none" rotWithShape="1">
                <a:gsLst>
                  <a:gs pos="100000">
                    <a:schemeClr val="bg1">
                      <a:lumMod val="85000"/>
                    </a:schemeClr>
                  </a:gs>
                  <a:gs pos="0">
                    <a:schemeClr val="bg1"/>
                  </a:gs>
                </a:gsLst>
                <a:path path="circle">
                  <a:fillToRect l="100000" b="100000"/>
                </a:path>
                <a:tileRect t="-100000" r="-100000"/>
              </a:gradFill>
              <a:ln w="12700">
                <a:noFill/>
              </a:ln>
              <a:effectLst>
                <a:outerShdw blurRad="635000" dist="762000" dir="7800000" sx="88000" sy="88000" algn="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21" name="椭圆 20"/>
              <p:cNvSpPr/>
              <p:nvPr/>
            </p:nvSpPr>
            <p:spPr>
              <a:xfrm>
                <a:off x="1877481" y="1393778"/>
                <a:ext cx="2204282" cy="2204282"/>
              </a:xfrm>
              <a:prstGeom prst="ellipse">
                <a:avLst/>
              </a:prstGeom>
              <a:gradFill flip="none" rotWithShape="1">
                <a:gsLst>
                  <a:gs pos="0">
                    <a:schemeClr val="bg1">
                      <a:lumMod val="85000"/>
                    </a:schemeClr>
                  </a:gs>
                  <a:gs pos="100000">
                    <a:srgbClr val="FEFEFE"/>
                  </a:gs>
                </a:gsLst>
                <a:path path="circle">
                  <a:fillToRect l="100000" b="100000"/>
                </a:path>
                <a:tileRect t="-100000" r="-100000"/>
              </a:gra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grpSp>
        <p:sp>
          <p:nvSpPr>
            <p:cNvPr id="18" name="椭圆 17"/>
            <p:cNvSpPr/>
            <p:nvPr/>
          </p:nvSpPr>
          <p:spPr>
            <a:xfrm>
              <a:off x="4678970" y="2474541"/>
              <a:ext cx="1594774" cy="1641398"/>
            </a:xfrm>
            <a:prstGeom prst="ellipse">
              <a:avLst/>
            </a:prstGeom>
            <a:solidFill>
              <a:srgbClr val="FF9300"/>
            </a:solidFill>
            <a:ln>
              <a:solidFill>
                <a:srgbClr val="FF9300"/>
              </a:solidFill>
            </a:ln>
          </p:spPr>
          <p:style>
            <a:lnRef idx="2">
              <a:schemeClr val="accent1">
                <a:shade val="50000"/>
              </a:schemeClr>
            </a:lnRef>
            <a:fillRef idx="1">
              <a:schemeClr val="accent1"/>
            </a:fillRef>
            <a:effectRef idx="0">
              <a:schemeClr val="accent1"/>
            </a:effectRef>
            <a:fontRef idx="minor">
              <a:schemeClr val="lt1"/>
            </a:fontRef>
          </p:style>
          <p:txBody>
            <a:bodyPr lIns="0" tIns="51846" rIns="0" bIns="51846"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en-US" altLang="zh-CN" sz="6600">
                  <a:solidFill>
                    <a:schemeClr val="bg1"/>
                  </a:solidFill>
                  <a:latin typeface="微软雅黑" panose="020b0503020204020204" pitchFamily="34" charset="-122"/>
                  <a:ea typeface="微软雅黑" panose="020b0503020204020204" pitchFamily="34" charset="-122"/>
                </a:rPr>
                <a:t>03</a:t>
              </a:r>
            </a:p>
          </p:txBody>
        </p:sp>
      </p:grpSp>
      <p:cxnSp>
        <p:nvCxnSpPr>
          <p:cNvPr id="22" name="直接连接符 21"/>
          <p:cNvCxnSpPr/>
          <p:nvPr/>
        </p:nvCxnSpPr>
        <p:spPr>
          <a:xfrm flipH="1">
            <a:off x="6808646" y="2154519"/>
            <a:ext cx="0" cy="2976069"/>
          </a:xfrm>
          <a:prstGeom prst="line">
            <a:avLst/>
          </a:prstGeom>
          <a:ln>
            <a:solidFill>
              <a:srgbClr val="FF9300"/>
            </a:solidFill>
            <a:prstDash val="lgDash"/>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mc:Choice xmlns:p14="http://schemas.microsoft.com/office/powerpoint/2010/main" Requires="p14">
      <p:transition spd="med" advTm="0">
        <p14:switch dir="r"/>
      </p:transition>
    </mc:Choice>
    <mc:Fallback>
      <p:transition spd="med" advTm="0">
        <p:fade/>
      </p:transition>
    </mc:Fallback>
  </mc:AlternateContent>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TextBox 8"/>
          <p:cNvSpPr txBox="1"/>
          <p:nvPr/>
        </p:nvSpPr>
        <p:spPr>
          <a:xfrm>
            <a:off x="910130" y="476676"/>
            <a:ext cx="4969846"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rgbClr val="5F5E5C"/>
                </a:solidFill>
                <a:latin typeface="华康俪金黑W8(P)" pitchFamily="34" charset="-122"/>
                <a:ea typeface="华康俪金黑W8(P)" pitchFamily="34" charset="-122"/>
              </a:rPr>
              <a:t>第一节</a:t>
            </a:r>
            <a:r>
              <a:rPr lang="en-US" altLang="zh-CN" sz="2400">
                <a:solidFill>
                  <a:srgbClr val="5F5E5C"/>
                </a:solidFill>
                <a:latin typeface="华康俪金黑W8(P)" pitchFamily="34" charset="-122"/>
                <a:ea typeface="华康俪金黑W8(P)" pitchFamily="34" charset="-122"/>
              </a:rPr>
              <a:t>  </a:t>
            </a:r>
            <a:r>
              <a:rPr lang="zh-CN" altLang="en-US" sz="2400">
                <a:solidFill>
                  <a:srgbClr val="5F5E5C"/>
                </a:solidFill>
                <a:latin typeface="华康俪金黑W8(P)" pitchFamily="34" charset="-122"/>
                <a:ea typeface="华康俪金黑W8(P)" pitchFamily="34" charset="-122"/>
              </a:rPr>
              <a:t>培训的类别划分概述</a:t>
            </a:r>
          </a:p>
        </p:txBody>
      </p:sp>
      <p:sp>
        <p:nvSpPr>
          <p:cNvPr id="6" name="TextBox 6"/>
          <p:cNvSpPr txBox="1"/>
          <p:nvPr/>
        </p:nvSpPr>
        <p:spPr>
          <a:xfrm>
            <a:off x="622935" y="1390015"/>
            <a:ext cx="10544810" cy="8102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a:solidFill>
                  <a:schemeClr val="tx1"/>
                </a:solidFill>
                <a:latin typeface="微软雅黑" panose="020b0503020204020204" pitchFamily="34" charset="-122"/>
                <a:ea typeface="微软雅黑" panose="020b0503020204020204" pitchFamily="34" charset="-122"/>
              </a:rPr>
              <a:t>为了使培训工作责任明确，分工合理，加强部门间横向配合，规范培训管理，提高培训质量，增强培训效果，</a:t>
            </a:r>
            <a:r>
              <a:rPr lang="zh-CN" altLang="en-US" b="1">
                <a:solidFill>
                  <a:srgbClr val="FF9300"/>
                </a:solidFill>
                <a:latin typeface="微软雅黑" panose="020b0503020204020204" pitchFamily="34" charset="-122"/>
                <a:ea typeface="微软雅黑" panose="020b0503020204020204" pitchFamily="34" charset="-122"/>
              </a:rPr>
              <a:t>需要将培训工作体系化</a:t>
            </a:r>
            <a:r>
              <a:rPr lang="zh-CN" altLang="en-US" sz="1600">
                <a:solidFill>
                  <a:srgbClr val="FF9300"/>
                </a:solidFill>
                <a:latin typeface="微软雅黑" panose="020b0503020204020204" pitchFamily="34" charset="-122"/>
                <a:ea typeface="微软雅黑" panose="020b0503020204020204" pitchFamily="34" charset="-122"/>
              </a:rPr>
              <a:t>。</a:t>
            </a:r>
            <a:endParaRPr lang="zh-CN" altLang="en-US" sz="1600">
              <a:solidFill>
                <a:schemeClr val="tx1"/>
              </a:solidFill>
              <a:latin typeface="微软雅黑" panose="020b0503020204020204" pitchFamily="34" charset="-122"/>
              <a:ea typeface="微软雅黑" panose="020b0503020204020204" pitchFamily="34" charset="-122"/>
            </a:endParaRPr>
          </a:p>
        </p:txBody>
      </p:sp>
      <p:sp>
        <p:nvSpPr>
          <p:cNvPr id="9" name="TextBox 6"/>
          <p:cNvSpPr txBox="1"/>
          <p:nvPr/>
        </p:nvSpPr>
        <p:spPr>
          <a:xfrm>
            <a:off x="583565" y="2491740"/>
            <a:ext cx="10731500" cy="152971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b="1">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a:t>
            </a:r>
            <a:r>
              <a:rPr lang="en-US" altLang="zh-CN" b="1">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1</a:t>
            </a:r>
            <a:r>
              <a:rPr lang="zh-CN" altLang="en-US" b="1">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）按培训方式来分：内训、外训、外训转内训</a:t>
            </a:r>
          </a:p>
          <a:p>
            <a:pPr>
              <a:lnSpc>
                <a:spcPct val="130000"/>
              </a:lnSpc>
            </a:pPr>
            <a:endParaRPr lang="zh-CN" altLang="en-US" b="1">
              <a:solidFill>
                <a:schemeClr val="tx1"/>
              </a:solidFill>
              <a:latin typeface="微软雅黑" panose="020b0503020204020204" pitchFamily="34" charset="-122"/>
              <a:ea typeface="微软雅黑" panose="020b0503020204020204" pitchFamily="34" charset="-122"/>
              <a:cs typeface="微软雅黑" panose="020b0503020204020204" pitchFamily="34" charset="-122"/>
            </a:endParaRPr>
          </a:p>
          <a:p>
            <a:pPr>
              <a:lnSpc>
                <a:spcPct val="130000"/>
              </a:lnSpc>
            </a:pPr>
            <a:r>
              <a:rPr lang="zh-CN" altLang="en-US" b="1">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a:t>
            </a:r>
            <a:r>
              <a:rPr lang="en-US" altLang="zh-CN" b="1">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2</a:t>
            </a:r>
            <a:r>
              <a:rPr lang="zh-CN" altLang="en-US" b="1">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）按培训形式来分：线下（</a:t>
            </a:r>
            <a:r>
              <a:rPr lang="zh-CN" altLang="zh-CN" b="1">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现场授课、演示、头脑风暴、视频）</a:t>
            </a:r>
            <a:r>
              <a:rPr lang="zh-CN" altLang="en-US" b="1">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、线上（微课、</a:t>
            </a:r>
            <a:r>
              <a:rPr lang="en-US" altLang="zh-CN" b="1">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E-Leaning</a:t>
            </a:r>
            <a:r>
              <a:rPr lang="zh-CN" altLang="en-US" b="1">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a:t>
            </a:r>
          </a:p>
          <a:p>
            <a:pPr>
              <a:lnSpc>
                <a:spcPct val="130000"/>
              </a:lnSpc>
            </a:pPr>
            <a:endParaRPr lang="zh-CN" altLang="en-US" b="1">
              <a:solidFill>
                <a:schemeClr val="tx1"/>
              </a:solidFill>
              <a:latin typeface="微软雅黑" panose="020b0503020204020204" pitchFamily="34" charset="-122"/>
              <a:ea typeface="微软雅黑" panose="020b0503020204020204" pitchFamily="34" charset="-122"/>
              <a:cs typeface="微软雅黑" panose="020b0503020204020204" pitchFamily="34" charset="-122"/>
            </a:endParaRPr>
          </a:p>
        </p:txBody>
      </p:sp>
    </p:spTree>
  </p:cSld>
  <p:clrMapOvr>
    <a:masterClrMapping/>
  </p:clrMapOvr>
  <p:transition advTm="0">
    <p:push dir="u"/>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TextBox 8"/>
          <p:cNvSpPr txBox="1"/>
          <p:nvPr/>
        </p:nvSpPr>
        <p:spPr>
          <a:xfrm>
            <a:off x="910130" y="476676"/>
            <a:ext cx="4969846"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rgbClr val="5F5E5C"/>
                </a:solidFill>
                <a:latin typeface="华康俪金黑W8(P)" pitchFamily="34" charset="-122"/>
                <a:ea typeface="华康俪金黑W8(P)" pitchFamily="34" charset="-122"/>
              </a:rPr>
              <a:t>第一节</a:t>
            </a:r>
            <a:r>
              <a:rPr lang="en-US" altLang="zh-CN" sz="2400">
                <a:solidFill>
                  <a:srgbClr val="5F5E5C"/>
                </a:solidFill>
                <a:latin typeface="华康俪金黑W8(P)" pitchFamily="34" charset="-122"/>
                <a:ea typeface="华康俪金黑W8(P)" pitchFamily="34" charset="-122"/>
              </a:rPr>
              <a:t>  </a:t>
            </a:r>
            <a:r>
              <a:rPr lang="zh-CN" altLang="en-US" sz="2400">
                <a:solidFill>
                  <a:srgbClr val="5F5E5C"/>
                </a:solidFill>
                <a:latin typeface="华康俪金黑W8(P)" pitchFamily="34" charset="-122"/>
                <a:ea typeface="华康俪金黑W8(P)" pitchFamily="34" charset="-122"/>
              </a:rPr>
              <a:t>培训的类别划分概述</a:t>
            </a:r>
          </a:p>
        </p:txBody>
      </p:sp>
      <p:sp>
        <p:nvSpPr>
          <p:cNvPr id="9" name="TextBox 6"/>
          <p:cNvSpPr txBox="1"/>
          <p:nvPr/>
        </p:nvSpPr>
        <p:spPr>
          <a:xfrm>
            <a:off x="675397" y="1235860"/>
            <a:ext cx="3745916" cy="45085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b="1">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a:t>
            </a:r>
            <a:r>
              <a:rPr lang="en-US" altLang="zh-CN" b="1">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3</a:t>
            </a:r>
            <a:r>
              <a:rPr lang="zh-CN" altLang="en-US" b="1">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）按员工在岗状态来分：</a:t>
            </a:r>
          </a:p>
        </p:txBody>
      </p:sp>
      <p:sp>
        <p:nvSpPr>
          <p:cNvPr id="34" name="TextBox 33"/>
          <p:cNvSpPr txBox="1"/>
          <p:nvPr/>
        </p:nvSpPr>
        <p:spPr>
          <a:xfrm>
            <a:off x="2423592" y="4784218"/>
            <a:ext cx="1979356" cy="73250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lnSpc>
                <a:spcPct val="130000"/>
              </a:lnSpc>
              <a:spcBef>
                <a:spcPct val="0"/>
              </a:spcBef>
              <a:spcAft>
                <a:spcPct val="0"/>
              </a:spcAft>
            </a:pPr>
            <a:r>
              <a:rPr lang="zh-CN" altLang="en-US" sz="1600">
                <a:solidFill>
                  <a:schemeClr val="tx1"/>
                </a:solidFill>
                <a:latin typeface="微软雅黑" panose="020b0503020204020204" pitchFamily="34" charset="-122"/>
                <a:ea typeface="微软雅黑" panose="020b0503020204020204" pitchFamily="34" charset="-122"/>
              </a:rPr>
              <a:t>员工暂时离开岗位进行的公司内训</a:t>
            </a:r>
          </a:p>
        </p:txBody>
      </p:sp>
      <p:sp>
        <p:nvSpPr>
          <p:cNvPr id="35" name="TextBox 34"/>
          <p:cNvSpPr txBox="1"/>
          <p:nvPr/>
        </p:nvSpPr>
        <p:spPr>
          <a:xfrm>
            <a:off x="4924665" y="4784218"/>
            <a:ext cx="1979356" cy="73250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lnSpc>
                <a:spcPct val="130000"/>
              </a:lnSpc>
              <a:spcBef>
                <a:spcPct val="0"/>
              </a:spcBef>
              <a:spcAft>
                <a:spcPct val="0"/>
              </a:spcAft>
            </a:pPr>
            <a:r>
              <a:rPr lang="zh-CN" altLang="en-US" sz="1600">
                <a:solidFill>
                  <a:schemeClr val="tx1"/>
                </a:solidFill>
                <a:latin typeface="微软雅黑" panose="020b0503020204020204" pitchFamily="34" charset="-122"/>
                <a:ea typeface="微软雅黑" panose="020b0503020204020204" pitchFamily="34" charset="-122"/>
              </a:rPr>
              <a:t>利用周末或集中一段时间学习的培训。</a:t>
            </a:r>
          </a:p>
        </p:txBody>
      </p:sp>
      <p:sp>
        <p:nvSpPr>
          <p:cNvPr id="36" name="TextBox 35"/>
          <p:cNvSpPr txBox="1"/>
          <p:nvPr/>
        </p:nvSpPr>
        <p:spPr>
          <a:xfrm>
            <a:off x="7425738" y="4784218"/>
            <a:ext cx="1979356" cy="73250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lnSpc>
                <a:spcPct val="130000"/>
              </a:lnSpc>
              <a:spcBef>
                <a:spcPct val="0"/>
              </a:spcBef>
              <a:spcAft>
                <a:spcPct val="0"/>
              </a:spcAft>
            </a:pPr>
            <a:r>
              <a:rPr lang="zh-CN" altLang="en-US" sz="1600">
                <a:solidFill>
                  <a:schemeClr val="tx1"/>
                </a:solidFill>
                <a:latin typeface="微软雅黑" panose="020b0503020204020204" pitchFamily="34" charset="-122"/>
                <a:ea typeface="微软雅黑" panose="020b0503020204020204" pitchFamily="34" charset="-122"/>
              </a:rPr>
              <a:t>在不影响岗位工作的情况进行的培训。</a:t>
            </a:r>
          </a:p>
        </p:txBody>
      </p:sp>
      <p:pic>
        <p:nvPicPr>
          <p:cNvPr id="4" name="图片 3"/>
          <p:cNvPicPr>
            <a:picLocks noChangeAspect="1"/>
          </p:cNvPicPr>
          <p:nvPr/>
        </p:nvPicPr>
        <p:blipFill>
          <a:blip r:embed="rId3"/>
          <a:stretch>
            <a:fillRect/>
          </a:stretch>
        </p:blipFill>
        <p:spPr>
          <a:xfrm>
            <a:off x="2206819" y="2003904"/>
            <a:ext cx="7452714" cy="2504713"/>
          </a:xfrm>
          <a:prstGeom prst="rect">
            <a:avLst/>
          </a:prstGeom>
        </p:spPr>
      </p:pic>
    </p:spTree>
  </p:cSld>
  <p:clrMapOvr>
    <a:masterClrMapping/>
  </p:clrMapOvr>
  <p:transition advTm="0">
    <p:fade/>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TextBox 8"/>
          <p:cNvSpPr txBox="1"/>
          <p:nvPr/>
        </p:nvSpPr>
        <p:spPr>
          <a:xfrm>
            <a:off x="910130" y="476676"/>
            <a:ext cx="4969846"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rgbClr val="5F5E5C"/>
                </a:solidFill>
                <a:latin typeface="华康俪金黑W8(P)" pitchFamily="34" charset="-122"/>
                <a:ea typeface="华康俪金黑W8(P)" pitchFamily="34" charset="-122"/>
              </a:rPr>
              <a:t>第一节</a:t>
            </a:r>
            <a:r>
              <a:rPr lang="en-US" altLang="zh-CN" sz="2400">
                <a:solidFill>
                  <a:srgbClr val="5F5E5C"/>
                </a:solidFill>
                <a:latin typeface="华康俪金黑W8(P)" pitchFamily="34" charset="-122"/>
                <a:ea typeface="华康俪金黑W8(P)" pitchFamily="34" charset="-122"/>
              </a:rPr>
              <a:t>  </a:t>
            </a:r>
            <a:r>
              <a:rPr lang="zh-CN" altLang="en-US" sz="2400">
                <a:solidFill>
                  <a:srgbClr val="5F5E5C"/>
                </a:solidFill>
                <a:latin typeface="华康俪金黑W8(P)" pitchFamily="34" charset="-122"/>
                <a:ea typeface="华康俪金黑W8(P)" pitchFamily="34" charset="-122"/>
              </a:rPr>
              <a:t>培训的类别划分概述</a:t>
            </a:r>
          </a:p>
        </p:txBody>
      </p:sp>
      <p:sp>
        <p:nvSpPr>
          <p:cNvPr id="9" name="TextBox 6"/>
          <p:cNvSpPr txBox="1"/>
          <p:nvPr/>
        </p:nvSpPr>
        <p:spPr>
          <a:xfrm>
            <a:off x="479146" y="1341244"/>
            <a:ext cx="3169852" cy="45085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b="1">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a:t>
            </a:r>
            <a:r>
              <a:rPr lang="en-US" altLang="zh-CN" b="1">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4</a:t>
            </a:r>
            <a:r>
              <a:rPr lang="zh-CN" altLang="en-US" b="1">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）按员工类型来分：</a:t>
            </a:r>
          </a:p>
        </p:txBody>
      </p:sp>
      <p:grpSp>
        <p:nvGrpSpPr>
          <p:cNvPr id="2" name="组合 1"/>
          <p:cNvGrpSpPr/>
          <p:nvPr/>
        </p:nvGrpSpPr>
        <p:grpSpPr>
          <a:xfrm>
            <a:off x="1487491" y="2468814"/>
            <a:ext cx="1376363" cy="1371600"/>
            <a:chOff x="1634679" y="2813601"/>
            <a:chExt cx="1376363" cy="1371600"/>
          </a:xfrm>
        </p:grpSpPr>
        <p:sp>
          <p:nvSpPr>
            <p:cNvPr id="10" name="Freeform 274"/>
            <p:cNvSpPr/>
            <p:nvPr/>
          </p:nvSpPr>
          <p:spPr bwMode="auto">
            <a:xfrm>
              <a:off x="1634679" y="2813601"/>
              <a:ext cx="1376363" cy="1371600"/>
            </a:xfrm>
            <a:custGeom>
              <a:gdLst>
                <a:gd name="T0" fmla="*/ 183 w 367"/>
                <a:gd name="T1" fmla="*/ 0 h 366"/>
                <a:gd name="T2" fmla="*/ 0 w 367"/>
                <a:gd name="T3" fmla="*/ 183 h 366"/>
                <a:gd name="T4" fmla="*/ 183 w 367"/>
                <a:gd name="T5" fmla="*/ 366 h 366"/>
                <a:gd name="T6" fmla="*/ 367 w 367"/>
                <a:gd name="T7" fmla="*/ 183 h 366"/>
                <a:gd name="T8" fmla="*/ 367 w 367"/>
                <a:gd name="T9" fmla="*/ 0 h 366"/>
                <a:gd name="T10" fmla="*/ 183 w 367"/>
                <a:gd name="T11" fmla="*/ 0 h 366"/>
              </a:gdLst>
              <a:cxnLst>
                <a:cxn ang="0">
                  <a:pos x="T0" y="T1"/>
                </a:cxn>
                <a:cxn ang="0">
                  <a:pos x="T2" y="T3"/>
                </a:cxn>
                <a:cxn ang="0">
                  <a:pos x="T4" y="T5"/>
                </a:cxn>
                <a:cxn ang="0">
                  <a:pos x="T6" y="T7"/>
                </a:cxn>
                <a:cxn ang="0">
                  <a:pos x="T8" y="T9"/>
                </a:cxn>
                <a:cxn ang="0">
                  <a:pos x="T10" y="T11"/>
                </a:cxn>
              </a:cxnLst>
              <a:rect l="0" t="0" r="r" b="b"/>
              <a:pathLst>
                <a:path w="367" h="366">
                  <a:moveTo>
                    <a:pt x="183" y="0"/>
                  </a:moveTo>
                  <a:cubicBezTo>
                    <a:pt x="82" y="0"/>
                    <a:pt x="0" y="82"/>
                    <a:pt x="0" y="183"/>
                  </a:cubicBezTo>
                  <a:cubicBezTo>
                    <a:pt x="0" y="284"/>
                    <a:pt x="82" y="366"/>
                    <a:pt x="183" y="366"/>
                  </a:cubicBezTo>
                  <a:cubicBezTo>
                    <a:pt x="285" y="366"/>
                    <a:pt x="367" y="284"/>
                    <a:pt x="367" y="183"/>
                  </a:cubicBezTo>
                  <a:cubicBezTo>
                    <a:pt x="367" y="0"/>
                    <a:pt x="367" y="0"/>
                    <a:pt x="367" y="0"/>
                  </a:cubicBezTo>
                  <a:lnTo>
                    <a:pt x="183" y="0"/>
                  </a:lnTo>
                  <a:close/>
                </a:path>
              </a:pathLst>
            </a:custGeom>
            <a:solidFill>
              <a:srgbClr val="FF9300"/>
            </a:solidFill>
            <a:ln>
              <a:solidFill>
                <a:srgbClr val="FF9300"/>
              </a:solidFill>
            </a:ln>
            <a:effectLst>
              <a:reflection endPos="21000" dist="50800" dir="5400000" sy="-100000" algn="bl" rotWithShape="0"/>
            </a:effec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0" name="矩形 29"/>
            <p:cNvSpPr/>
            <p:nvPr/>
          </p:nvSpPr>
          <p:spPr>
            <a:xfrm>
              <a:off x="1846421" y="3200050"/>
              <a:ext cx="1026115" cy="707886"/>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solidFill>
                    <a:schemeClr val="bg1"/>
                  </a:solidFill>
                  <a:latin typeface="华康俪金黑W8(P)" pitchFamily="34" charset="-122"/>
                  <a:ea typeface="华康俪金黑W8(P)" pitchFamily="34" charset="-122"/>
                </a:rPr>
                <a:t>职前教育培训</a:t>
              </a:r>
            </a:p>
          </p:txBody>
        </p:sp>
        <p:sp>
          <p:nvSpPr>
            <p:cNvPr id="31" name="TextBox 19"/>
            <p:cNvSpPr txBox="1"/>
            <p:nvPr/>
          </p:nvSpPr>
          <p:spPr>
            <a:xfrm>
              <a:off x="1846421" y="2979536"/>
              <a:ext cx="646331" cy="27699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a:solidFill>
                    <a:schemeClr val="bg1"/>
                  </a:solidFill>
                  <a:latin typeface="微软雅黑" panose="020b0503020204020204" pitchFamily="34" charset="-122"/>
                  <a:ea typeface="微软雅黑" panose="020b0503020204020204" pitchFamily="34" charset="-122"/>
                </a:rPr>
                <a:t>新员工</a:t>
              </a:r>
            </a:p>
          </p:txBody>
        </p:sp>
      </p:grpSp>
      <p:grpSp>
        <p:nvGrpSpPr>
          <p:cNvPr id="33" name="组合 32"/>
          <p:cNvGrpSpPr/>
          <p:nvPr/>
        </p:nvGrpSpPr>
        <p:grpSpPr>
          <a:xfrm>
            <a:off x="3743742" y="2468814"/>
            <a:ext cx="1376363" cy="1371600"/>
            <a:chOff x="1634679" y="2813601"/>
            <a:chExt cx="1376363" cy="1371600"/>
          </a:xfrm>
        </p:grpSpPr>
        <p:sp>
          <p:nvSpPr>
            <p:cNvPr id="34" name="Freeform 274"/>
            <p:cNvSpPr/>
            <p:nvPr/>
          </p:nvSpPr>
          <p:spPr bwMode="auto">
            <a:xfrm>
              <a:off x="1634679" y="2813601"/>
              <a:ext cx="1376363" cy="1371600"/>
            </a:xfrm>
            <a:custGeom>
              <a:gdLst>
                <a:gd name="T0" fmla="*/ 183 w 367"/>
                <a:gd name="T1" fmla="*/ 0 h 366"/>
                <a:gd name="T2" fmla="*/ 0 w 367"/>
                <a:gd name="T3" fmla="*/ 183 h 366"/>
                <a:gd name="T4" fmla="*/ 183 w 367"/>
                <a:gd name="T5" fmla="*/ 366 h 366"/>
                <a:gd name="T6" fmla="*/ 367 w 367"/>
                <a:gd name="T7" fmla="*/ 183 h 366"/>
                <a:gd name="T8" fmla="*/ 367 w 367"/>
                <a:gd name="T9" fmla="*/ 0 h 366"/>
                <a:gd name="T10" fmla="*/ 183 w 367"/>
                <a:gd name="T11" fmla="*/ 0 h 366"/>
              </a:gdLst>
              <a:cxnLst>
                <a:cxn ang="0">
                  <a:pos x="T0" y="T1"/>
                </a:cxn>
                <a:cxn ang="0">
                  <a:pos x="T2" y="T3"/>
                </a:cxn>
                <a:cxn ang="0">
                  <a:pos x="T4" y="T5"/>
                </a:cxn>
                <a:cxn ang="0">
                  <a:pos x="T6" y="T7"/>
                </a:cxn>
                <a:cxn ang="0">
                  <a:pos x="T8" y="T9"/>
                </a:cxn>
                <a:cxn ang="0">
                  <a:pos x="T10" y="T11"/>
                </a:cxn>
              </a:cxnLst>
              <a:rect l="0" t="0" r="r" b="b"/>
              <a:pathLst>
                <a:path w="367" h="366">
                  <a:moveTo>
                    <a:pt x="183" y="0"/>
                  </a:moveTo>
                  <a:cubicBezTo>
                    <a:pt x="82" y="0"/>
                    <a:pt x="0" y="82"/>
                    <a:pt x="0" y="183"/>
                  </a:cubicBezTo>
                  <a:cubicBezTo>
                    <a:pt x="0" y="284"/>
                    <a:pt x="82" y="366"/>
                    <a:pt x="183" y="366"/>
                  </a:cubicBezTo>
                  <a:cubicBezTo>
                    <a:pt x="285" y="366"/>
                    <a:pt x="367" y="284"/>
                    <a:pt x="367" y="183"/>
                  </a:cubicBezTo>
                  <a:cubicBezTo>
                    <a:pt x="367" y="0"/>
                    <a:pt x="367" y="0"/>
                    <a:pt x="367" y="0"/>
                  </a:cubicBezTo>
                  <a:lnTo>
                    <a:pt x="183" y="0"/>
                  </a:lnTo>
                  <a:close/>
                </a:path>
              </a:pathLst>
            </a:custGeom>
            <a:solidFill>
              <a:srgbClr val="7BC143"/>
            </a:solidFill>
            <a:ln>
              <a:noFill/>
            </a:ln>
            <a:effectLst>
              <a:reflection endPos="21000" dist="50800" dir="5400000" sy="-100000" algn="bl" rotWithShape="0"/>
            </a:effec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矩形 34"/>
            <p:cNvSpPr/>
            <p:nvPr/>
          </p:nvSpPr>
          <p:spPr>
            <a:xfrm>
              <a:off x="1846421" y="3200050"/>
              <a:ext cx="1026115" cy="707886"/>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solidFill>
                    <a:schemeClr val="bg1"/>
                  </a:solidFill>
                  <a:latin typeface="华康俪金黑W8(P)" pitchFamily="34" charset="-122"/>
                  <a:ea typeface="华康俪金黑W8(P)" pitchFamily="34" charset="-122"/>
                </a:rPr>
                <a:t>岗前业务培训</a:t>
              </a:r>
            </a:p>
          </p:txBody>
        </p:sp>
        <p:sp>
          <p:nvSpPr>
            <p:cNvPr id="36" name="TextBox 19"/>
            <p:cNvSpPr txBox="1"/>
            <p:nvPr/>
          </p:nvSpPr>
          <p:spPr>
            <a:xfrm>
              <a:off x="1846421" y="2979536"/>
              <a:ext cx="646331" cy="27699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a:solidFill>
                    <a:schemeClr val="bg1"/>
                  </a:solidFill>
                  <a:latin typeface="微软雅黑" panose="020b0503020204020204" pitchFamily="34" charset="-122"/>
                  <a:ea typeface="微软雅黑" panose="020b0503020204020204" pitchFamily="34" charset="-122"/>
                </a:rPr>
                <a:t>新员工</a:t>
              </a:r>
            </a:p>
          </p:txBody>
        </p:sp>
      </p:grpSp>
      <p:grpSp>
        <p:nvGrpSpPr>
          <p:cNvPr id="37" name="组合 36"/>
          <p:cNvGrpSpPr/>
          <p:nvPr/>
        </p:nvGrpSpPr>
        <p:grpSpPr>
          <a:xfrm>
            <a:off x="5999993" y="2468814"/>
            <a:ext cx="1376363" cy="1371600"/>
            <a:chOff x="1634679" y="2813601"/>
            <a:chExt cx="1376363" cy="1371600"/>
          </a:xfrm>
        </p:grpSpPr>
        <p:sp>
          <p:nvSpPr>
            <p:cNvPr id="38" name="Freeform 274"/>
            <p:cNvSpPr/>
            <p:nvPr/>
          </p:nvSpPr>
          <p:spPr bwMode="auto">
            <a:xfrm>
              <a:off x="1634679" y="2813601"/>
              <a:ext cx="1376363" cy="1371600"/>
            </a:xfrm>
            <a:custGeom>
              <a:gdLst>
                <a:gd name="T0" fmla="*/ 183 w 367"/>
                <a:gd name="T1" fmla="*/ 0 h 366"/>
                <a:gd name="T2" fmla="*/ 0 w 367"/>
                <a:gd name="T3" fmla="*/ 183 h 366"/>
                <a:gd name="T4" fmla="*/ 183 w 367"/>
                <a:gd name="T5" fmla="*/ 366 h 366"/>
                <a:gd name="T6" fmla="*/ 367 w 367"/>
                <a:gd name="T7" fmla="*/ 183 h 366"/>
                <a:gd name="T8" fmla="*/ 367 w 367"/>
                <a:gd name="T9" fmla="*/ 0 h 366"/>
                <a:gd name="T10" fmla="*/ 183 w 367"/>
                <a:gd name="T11" fmla="*/ 0 h 366"/>
              </a:gdLst>
              <a:cxnLst>
                <a:cxn ang="0">
                  <a:pos x="T0" y="T1"/>
                </a:cxn>
                <a:cxn ang="0">
                  <a:pos x="T2" y="T3"/>
                </a:cxn>
                <a:cxn ang="0">
                  <a:pos x="T4" y="T5"/>
                </a:cxn>
                <a:cxn ang="0">
                  <a:pos x="T6" y="T7"/>
                </a:cxn>
                <a:cxn ang="0">
                  <a:pos x="T8" y="T9"/>
                </a:cxn>
                <a:cxn ang="0">
                  <a:pos x="T10" y="T11"/>
                </a:cxn>
              </a:cxnLst>
              <a:rect l="0" t="0" r="r" b="b"/>
              <a:pathLst>
                <a:path w="367" h="366">
                  <a:moveTo>
                    <a:pt x="183" y="0"/>
                  </a:moveTo>
                  <a:cubicBezTo>
                    <a:pt x="82" y="0"/>
                    <a:pt x="0" y="82"/>
                    <a:pt x="0" y="183"/>
                  </a:cubicBezTo>
                  <a:cubicBezTo>
                    <a:pt x="0" y="284"/>
                    <a:pt x="82" y="366"/>
                    <a:pt x="183" y="366"/>
                  </a:cubicBezTo>
                  <a:cubicBezTo>
                    <a:pt x="285" y="366"/>
                    <a:pt x="367" y="284"/>
                    <a:pt x="367" y="183"/>
                  </a:cubicBezTo>
                  <a:cubicBezTo>
                    <a:pt x="367" y="0"/>
                    <a:pt x="367" y="0"/>
                    <a:pt x="367" y="0"/>
                  </a:cubicBezTo>
                  <a:lnTo>
                    <a:pt x="183" y="0"/>
                  </a:lnTo>
                  <a:close/>
                </a:path>
              </a:pathLst>
            </a:custGeom>
            <a:solidFill>
              <a:srgbClr val="0070C0"/>
            </a:solidFill>
            <a:ln>
              <a:noFill/>
            </a:ln>
            <a:effectLst>
              <a:reflection endPos="21000" dist="50800" dir="5400000" sy="-100000" algn="bl" rotWithShape="0"/>
            </a:effec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矩形 38"/>
            <p:cNvSpPr/>
            <p:nvPr/>
          </p:nvSpPr>
          <p:spPr>
            <a:xfrm>
              <a:off x="1846421" y="3200050"/>
              <a:ext cx="1026115" cy="707886"/>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solidFill>
                    <a:schemeClr val="bg1"/>
                  </a:solidFill>
                  <a:latin typeface="华康俪金黑W8(P)" pitchFamily="34" charset="-122"/>
                  <a:ea typeface="华康俪金黑W8(P)" pitchFamily="34" charset="-122"/>
                </a:rPr>
                <a:t>在职</a:t>
              </a:r>
              <a:r>
                <a:rPr lang="en-US" altLang="zh-CN" sz="2000">
                  <a:solidFill>
                    <a:schemeClr val="bg1"/>
                  </a:solidFill>
                  <a:latin typeface="华康俪金黑W8(P)" pitchFamily="34" charset="-122"/>
                  <a:ea typeface="华康俪金黑W8(P)" pitchFamily="34" charset="-122"/>
                </a:rPr>
                <a:t>/</a:t>
              </a:r>
              <a:r>
                <a:rPr lang="zh-CN" altLang="en-US" sz="2000">
                  <a:solidFill>
                    <a:schemeClr val="bg1"/>
                  </a:solidFill>
                  <a:latin typeface="华康俪金黑W8(P)" pitchFamily="34" charset="-122"/>
                  <a:ea typeface="华康俪金黑W8(P)" pitchFamily="34" charset="-122"/>
                </a:rPr>
                <a:t>岗中培训</a:t>
              </a:r>
            </a:p>
          </p:txBody>
        </p:sp>
        <p:sp>
          <p:nvSpPr>
            <p:cNvPr id="40" name="TextBox 19"/>
            <p:cNvSpPr txBox="1"/>
            <p:nvPr/>
          </p:nvSpPr>
          <p:spPr>
            <a:xfrm>
              <a:off x="1846421" y="2979536"/>
              <a:ext cx="646331" cy="27699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a:solidFill>
                    <a:schemeClr val="bg1"/>
                  </a:solidFill>
                  <a:latin typeface="微软雅黑" panose="020b0503020204020204" pitchFamily="34" charset="-122"/>
                  <a:ea typeface="微软雅黑" panose="020b0503020204020204" pitchFamily="34" charset="-122"/>
                </a:rPr>
                <a:t>老员工</a:t>
              </a:r>
            </a:p>
          </p:txBody>
        </p:sp>
      </p:grpSp>
      <p:grpSp>
        <p:nvGrpSpPr>
          <p:cNvPr id="41" name="组合 40"/>
          <p:cNvGrpSpPr/>
          <p:nvPr/>
        </p:nvGrpSpPr>
        <p:grpSpPr>
          <a:xfrm>
            <a:off x="8256243" y="2468814"/>
            <a:ext cx="1376363" cy="1371600"/>
            <a:chOff x="1634679" y="2813601"/>
            <a:chExt cx="1376363" cy="1371600"/>
          </a:xfrm>
        </p:grpSpPr>
        <p:sp>
          <p:nvSpPr>
            <p:cNvPr id="42" name="Freeform 274"/>
            <p:cNvSpPr/>
            <p:nvPr/>
          </p:nvSpPr>
          <p:spPr bwMode="auto">
            <a:xfrm>
              <a:off x="1634679" y="2813601"/>
              <a:ext cx="1376363" cy="1371600"/>
            </a:xfrm>
            <a:custGeom>
              <a:gdLst>
                <a:gd name="T0" fmla="*/ 183 w 367"/>
                <a:gd name="T1" fmla="*/ 0 h 366"/>
                <a:gd name="T2" fmla="*/ 0 w 367"/>
                <a:gd name="T3" fmla="*/ 183 h 366"/>
                <a:gd name="T4" fmla="*/ 183 w 367"/>
                <a:gd name="T5" fmla="*/ 366 h 366"/>
                <a:gd name="T6" fmla="*/ 367 w 367"/>
                <a:gd name="T7" fmla="*/ 183 h 366"/>
                <a:gd name="T8" fmla="*/ 367 w 367"/>
                <a:gd name="T9" fmla="*/ 0 h 366"/>
                <a:gd name="T10" fmla="*/ 183 w 367"/>
                <a:gd name="T11" fmla="*/ 0 h 366"/>
              </a:gdLst>
              <a:cxnLst>
                <a:cxn ang="0">
                  <a:pos x="T0" y="T1"/>
                </a:cxn>
                <a:cxn ang="0">
                  <a:pos x="T2" y="T3"/>
                </a:cxn>
                <a:cxn ang="0">
                  <a:pos x="T4" y="T5"/>
                </a:cxn>
                <a:cxn ang="0">
                  <a:pos x="T6" y="T7"/>
                </a:cxn>
                <a:cxn ang="0">
                  <a:pos x="T8" y="T9"/>
                </a:cxn>
                <a:cxn ang="0">
                  <a:pos x="T10" y="T11"/>
                </a:cxn>
              </a:cxnLst>
              <a:rect l="0" t="0" r="r" b="b"/>
              <a:pathLst>
                <a:path w="367" h="366">
                  <a:moveTo>
                    <a:pt x="183" y="0"/>
                  </a:moveTo>
                  <a:cubicBezTo>
                    <a:pt x="82" y="0"/>
                    <a:pt x="0" y="82"/>
                    <a:pt x="0" y="183"/>
                  </a:cubicBezTo>
                  <a:cubicBezTo>
                    <a:pt x="0" y="284"/>
                    <a:pt x="82" y="366"/>
                    <a:pt x="183" y="366"/>
                  </a:cubicBezTo>
                  <a:cubicBezTo>
                    <a:pt x="285" y="366"/>
                    <a:pt x="367" y="284"/>
                    <a:pt x="367" y="183"/>
                  </a:cubicBezTo>
                  <a:cubicBezTo>
                    <a:pt x="367" y="0"/>
                    <a:pt x="367" y="0"/>
                    <a:pt x="367" y="0"/>
                  </a:cubicBezTo>
                  <a:lnTo>
                    <a:pt x="183" y="0"/>
                  </a:lnTo>
                  <a:close/>
                </a:path>
              </a:pathLst>
            </a:custGeom>
            <a:solidFill>
              <a:srgbClr val="0070C0"/>
            </a:solidFill>
            <a:ln>
              <a:noFill/>
            </a:ln>
            <a:effectLst>
              <a:reflection endPos="21000" dist="50800" dir="5400000" sy="-100000" algn="bl" rotWithShape="0"/>
            </a:effec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矩形 45"/>
            <p:cNvSpPr/>
            <p:nvPr/>
          </p:nvSpPr>
          <p:spPr>
            <a:xfrm>
              <a:off x="1846421" y="3200050"/>
              <a:ext cx="1026115" cy="707886"/>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solidFill>
                    <a:schemeClr val="bg1"/>
                  </a:solidFill>
                  <a:latin typeface="华康俪金黑W8(P)" pitchFamily="34" charset="-122"/>
                  <a:ea typeface="华康俪金黑W8(P)" pitchFamily="34" charset="-122"/>
                </a:rPr>
                <a:t>转岗业务培训</a:t>
              </a:r>
            </a:p>
          </p:txBody>
        </p:sp>
        <p:sp>
          <p:nvSpPr>
            <p:cNvPr id="47" name="TextBox 19"/>
            <p:cNvSpPr txBox="1"/>
            <p:nvPr/>
          </p:nvSpPr>
          <p:spPr>
            <a:xfrm>
              <a:off x="1846421" y="2979536"/>
              <a:ext cx="646331" cy="27699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a:solidFill>
                    <a:schemeClr val="bg1"/>
                  </a:solidFill>
                  <a:latin typeface="微软雅黑" panose="020b0503020204020204" pitchFamily="34" charset="-122"/>
                  <a:ea typeface="微软雅黑" panose="020b0503020204020204" pitchFamily="34" charset="-122"/>
                </a:rPr>
                <a:t>老员工</a:t>
              </a:r>
            </a:p>
          </p:txBody>
        </p:sp>
      </p:grpSp>
      <p:sp>
        <p:nvSpPr>
          <p:cNvPr id="48" name="TextBox 6"/>
          <p:cNvSpPr txBox="1"/>
          <p:nvPr/>
        </p:nvSpPr>
        <p:spPr>
          <a:xfrm>
            <a:off x="1132167" y="4510385"/>
            <a:ext cx="2160240" cy="105259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ts val="600"/>
              </a:spcAft>
            </a:pPr>
            <a:r>
              <a:rPr lang="en-US" altLang="zh-CN" sz="1600">
                <a:solidFill>
                  <a:schemeClr val="tx1"/>
                </a:solidFill>
                <a:latin typeface="微软雅黑" panose="020b0503020204020204" pitchFamily="34" charset="-122"/>
                <a:ea typeface="微软雅黑" panose="020b0503020204020204" pitchFamily="34" charset="-122"/>
              </a:rPr>
              <a:t>HR</a:t>
            </a:r>
            <a:r>
              <a:rPr lang="zh-CN" altLang="en-US" sz="1600">
                <a:solidFill>
                  <a:schemeClr val="tx1"/>
                </a:solidFill>
                <a:latin typeface="微软雅黑" panose="020b0503020204020204" pitchFamily="34" charset="-122"/>
                <a:ea typeface="微软雅黑" panose="020b0503020204020204" pitchFamily="34" charset="-122"/>
              </a:rPr>
              <a:t>组织，企业发展历史、文化、制度、业务范围及产品等。</a:t>
            </a:r>
          </a:p>
        </p:txBody>
      </p:sp>
      <p:sp>
        <p:nvSpPr>
          <p:cNvPr id="49" name="TextBox 6"/>
          <p:cNvSpPr txBox="1"/>
          <p:nvPr/>
        </p:nvSpPr>
        <p:spPr>
          <a:xfrm>
            <a:off x="3390025" y="4514833"/>
            <a:ext cx="2160240" cy="105259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ts val="600"/>
              </a:spcAft>
            </a:pPr>
            <a:r>
              <a:rPr lang="zh-CN" altLang="en-US" sz="1600">
                <a:solidFill>
                  <a:schemeClr val="tx1"/>
                </a:solidFill>
                <a:latin typeface="微软雅黑" panose="020b0503020204020204" pitchFamily="34" charset="-122"/>
                <a:ea typeface="微软雅黑" panose="020b0503020204020204" pitchFamily="34" charset="-122"/>
              </a:rPr>
              <a:t>直线部门组织，主要是对上岗业务进行培训。</a:t>
            </a:r>
          </a:p>
        </p:txBody>
      </p:sp>
      <p:sp>
        <p:nvSpPr>
          <p:cNvPr id="50" name="TextBox 6"/>
          <p:cNvSpPr txBox="1"/>
          <p:nvPr/>
        </p:nvSpPr>
        <p:spPr>
          <a:xfrm>
            <a:off x="5647883" y="4510385"/>
            <a:ext cx="2160240" cy="105259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ts val="600"/>
              </a:spcAft>
            </a:pPr>
            <a:r>
              <a:rPr lang="zh-CN" altLang="en-US" sz="1600">
                <a:solidFill>
                  <a:schemeClr val="tx1"/>
                </a:solidFill>
                <a:latin typeface="微软雅黑" panose="020b0503020204020204" pitchFamily="34" charset="-122"/>
                <a:ea typeface="微软雅黑" panose="020b0503020204020204" pitchFamily="34" charset="-122"/>
              </a:rPr>
              <a:t>履行职责所需的态度、知识、技能或个人提升培训。</a:t>
            </a:r>
          </a:p>
        </p:txBody>
      </p:sp>
      <p:sp>
        <p:nvSpPr>
          <p:cNvPr id="51" name="TextBox 6"/>
          <p:cNvSpPr txBox="1"/>
          <p:nvPr/>
        </p:nvSpPr>
        <p:spPr>
          <a:xfrm>
            <a:off x="7905740" y="4514833"/>
            <a:ext cx="2160240" cy="105259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ts val="600"/>
              </a:spcAft>
            </a:pPr>
            <a:r>
              <a:rPr lang="zh-CN" altLang="en-US" sz="1600">
                <a:solidFill>
                  <a:schemeClr val="tx1"/>
                </a:solidFill>
                <a:latin typeface="微软雅黑" panose="020b0503020204020204" pitchFamily="34" charset="-122"/>
                <a:ea typeface="微软雅黑" panose="020b0503020204020204" pitchFamily="34" charset="-122"/>
              </a:rPr>
              <a:t>凡因工作调整转岗的员工，均应进行转岗培训。</a:t>
            </a:r>
          </a:p>
        </p:txBody>
      </p:sp>
    </p:spTree>
  </p:cSld>
  <p:clrMapOvr>
    <a:masterClrMapping/>
  </p:clrMapOvr>
  <p:transition advTm="0">
    <p:push dir="u"/>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TextBox 8"/>
          <p:cNvSpPr txBox="1"/>
          <p:nvPr/>
        </p:nvSpPr>
        <p:spPr>
          <a:xfrm>
            <a:off x="982138" y="476676"/>
            <a:ext cx="4969846"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rgbClr val="5F5E5C"/>
                </a:solidFill>
                <a:latin typeface="华康俪金黑W8(P)" pitchFamily="34" charset="-122"/>
                <a:ea typeface="华康俪金黑W8(P)" pitchFamily="34" charset="-122"/>
              </a:rPr>
              <a:t>第一节</a:t>
            </a:r>
            <a:r>
              <a:rPr lang="en-US" altLang="zh-CN" sz="2400">
                <a:solidFill>
                  <a:srgbClr val="5F5E5C"/>
                </a:solidFill>
                <a:latin typeface="华康俪金黑W8(P)" pitchFamily="34" charset="-122"/>
                <a:ea typeface="华康俪金黑W8(P)" pitchFamily="34" charset="-122"/>
              </a:rPr>
              <a:t>  </a:t>
            </a:r>
            <a:r>
              <a:rPr lang="zh-CN" altLang="en-US" sz="2400">
                <a:solidFill>
                  <a:srgbClr val="5F5E5C"/>
                </a:solidFill>
                <a:latin typeface="华康俪金黑W8(P)" pitchFamily="34" charset="-122"/>
                <a:ea typeface="华康俪金黑W8(P)" pitchFamily="34" charset="-122"/>
              </a:rPr>
              <a:t>培训的类别划分概述</a:t>
            </a:r>
          </a:p>
        </p:txBody>
      </p:sp>
      <p:sp>
        <p:nvSpPr>
          <p:cNvPr id="9" name="TextBox 6"/>
          <p:cNvSpPr txBox="1"/>
          <p:nvPr/>
        </p:nvSpPr>
        <p:spPr>
          <a:xfrm>
            <a:off x="837916" y="1268004"/>
            <a:ext cx="3745916" cy="45085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b="1">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a:t>
            </a:r>
            <a:r>
              <a:rPr lang="en-US" altLang="zh-CN" b="1">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5</a:t>
            </a:r>
            <a:r>
              <a:rPr lang="zh-CN" altLang="en-US" b="1">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）按培训内容来分：</a:t>
            </a:r>
          </a:p>
        </p:txBody>
      </p:sp>
      <p:sp>
        <p:nvSpPr>
          <p:cNvPr id="25" name="圆角矩形 4"/>
          <p:cNvSpPr>
            <a:spLocks noChangeArrowheads="1"/>
          </p:cNvSpPr>
          <p:nvPr/>
        </p:nvSpPr>
        <p:spPr bwMode="auto">
          <a:xfrm>
            <a:off x="5619243" y="3175920"/>
            <a:ext cx="936625" cy="2773363"/>
          </a:xfrm>
          <a:prstGeom prst="roundRect">
            <a:avLst>
              <a:gd name="adj" fmla="val 50000"/>
            </a:avLst>
          </a:prstGeom>
          <a:noFill/>
          <a:ln w="12700" cmpd="sng">
            <a:solidFill>
              <a:srgbClr val="FF9300"/>
            </a:solidFill>
            <a:round/>
          </a:ln>
          <a:extLst>
            <a:ext uri="{909E8E84-426E-40DD-AFC4-6F175D3DCCD1}">
              <a14:hiddenFill xmlns:a14="http://schemas.microsoft.com/office/drawing/2010/main">
                <a:solidFill>
                  <a:srgbClr val="FFFFFF"/>
                </a:solidFill>
              </a14:hiddenFill>
            </a:ext>
          </a:extLst>
        </p:spPr>
        <p:txBody>
          <a:bodyPr vert="eaVert" lIns="91429" tIns="45715" rIns="91429" bIns="45715"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zh-CN" altLang="en-US" sz="2800" b="1">
                <a:solidFill>
                  <a:srgbClr val="FF9300"/>
                </a:solidFill>
                <a:latin typeface="微软雅黑" panose="020b0503020204020204" pitchFamily="34" charset="-122"/>
                <a:ea typeface="微软雅黑" panose="020b0503020204020204" pitchFamily="34" charset="-122"/>
              </a:rPr>
              <a:t>态度培训</a:t>
            </a:r>
          </a:p>
        </p:txBody>
      </p:sp>
      <p:sp>
        <p:nvSpPr>
          <p:cNvPr id="26" name="圆角矩形 5"/>
          <p:cNvSpPr>
            <a:spLocks noChangeArrowheads="1"/>
          </p:cNvSpPr>
          <p:nvPr/>
        </p:nvSpPr>
        <p:spPr bwMode="auto">
          <a:xfrm rot="14345375">
            <a:off x="6383623" y="1816226"/>
            <a:ext cx="936625" cy="2773363"/>
          </a:xfrm>
          <a:prstGeom prst="roundRect">
            <a:avLst>
              <a:gd name="adj" fmla="val 50000"/>
            </a:avLst>
          </a:prstGeom>
          <a:noFill/>
          <a:ln w="12700" cmpd="sng">
            <a:solidFill>
              <a:srgbClr val="FF9300"/>
            </a:solidFill>
            <a:round/>
          </a:ln>
          <a:extLst>
            <a:ext uri="{909E8E84-426E-40DD-AFC4-6F175D3DCCD1}">
              <a14:hiddenFill xmlns:a14="http://schemas.microsoft.com/office/drawing/2010/main">
                <a:solidFill>
                  <a:srgbClr val="FFFFFF"/>
                </a:solidFill>
              </a14:hiddenFill>
            </a:ext>
          </a:extLst>
        </p:spPr>
        <p:txBody>
          <a:bodyPr vert="vert" lIns="91429" tIns="45715" rIns="91429" bIns="45715"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zh-CN" altLang="en-US" sz="2800" b="1">
                <a:solidFill>
                  <a:srgbClr val="FF9300"/>
                </a:solidFill>
                <a:latin typeface="微软雅黑" panose="020b0503020204020204" pitchFamily="34" charset="-122"/>
                <a:ea typeface="微软雅黑" panose="020b0503020204020204" pitchFamily="34" charset="-122"/>
              </a:rPr>
              <a:t>技能培训</a:t>
            </a:r>
          </a:p>
        </p:txBody>
      </p:sp>
      <p:sp>
        <p:nvSpPr>
          <p:cNvPr id="27" name="圆角矩形 6"/>
          <p:cNvSpPr>
            <a:spLocks noChangeArrowheads="1"/>
          </p:cNvSpPr>
          <p:nvPr/>
        </p:nvSpPr>
        <p:spPr bwMode="auto">
          <a:xfrm rot="18203060">
            <a:off x="4885023" y="1786064"/>
            <a:ext cx="935037" cy="2771775"/>
          </a:xfrm>
          <a:prstGeom prst="roundRect">
            <a:avLst>
              <a:gd name="adj" fmla="val 50000"/>
            </a:avLst>
          </a:prstGeom>
          <a:noFill/>
          <a:ln w="12700" cmpd="sng">
            <a:solidFill>
              <a:srgbClr val="FF9300"/>
            </a:solidFill>
            <a:round/>
          </a:ln>
          <a:extLst>
            <a:ext uri="{909E8E84-426E-40DD-AFC4-6F175D3DCCD1}">
              <a14:hiddenFill xmlns:a14="http://schemas.microsoft.com/office/drawing/2010/main">
                <a:solidFill>
                  <a:srgbClr val="FFFFFF"/>
                </a:solidFill>
              </a14:hiddenFill>
            </a:ext>
          </a:extLst>
        </p:spPr>
        <p:txBody>
          <a:bodyPr vert="vert" lIns="91429" tIns="45715" rIns="91429" bIns="45715"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zh-CN" altLang="en-US" sz="2800" b="1" kern="0">
                <a:solidFill>
                  <a:srgbClr val="FF9300"/>
                </a:solidFill>
                <a:latin typeface="微软雅黑" panose="020b0503020204020204" pitchFamily="34" charset="-122"/>
                <a:ea typeface="微软雅黑" panose="020b0503020204020204" pitchFamily="34" charset="-122"/>
              </a:rPr>
              <a:t>知识培训</a:t>
            </a:r>
          </a:p>
        </p:txBody>
      </p:sp>
      <p:sp>
        <p:nvSpPr>
          <p:cNvPr id="28" name="TextBox 10"/>
          <p:cNvSpPr txBox="1">
            <a:spLocks noChangeArrowheads="1"/>
          </p:cNvSpPr>
          <p:nvPr/>
        </p:nvSpPr>
        <p:spPr bwMode="auto">
          <a:xfrm>
            <a:off x="1416050" y="2199640"/>
            <a:ext cx="2571750" cy="13696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29" tIns="45715" rIns="91429" bIns="45715">
            <a:spAutoFit/>
          </a:bodyPr>
          <a:lstStyle>
            <a:defPPr>
              <a:defRPr lang="zh-CN"/>
            </a:defPPr>
            <a:lvl1pPr marL="171450" indent="-171450" algn="l" defTabSz="914400" rtl="0" eaLnBrk="1" latinLnBrk="0" hangingPunct="1">
              <a:defRPr sz="1800" kern="1200">
                <a:solidFill>
                  <a:schemeClr val="tx1"/>
                </a:solidFill>
                <a:latin typeface="Calibri"/>
                <a:ea typeface="微软雅黑" panose="020b0503020204020204" pitchFamily="34" charset="-122"/>
                <a:cs typeface="+mn-cs"/>
              </a:defRPr>
            </a:lvl1pPr>
            <a:lvl2pPr marL="742950" indent="-285750" algn="l" defTabSz="914400" rtl="0" eaLnBrk="1" latinLnBrk="0" hangingPunct="1">
              <a:defRPr sz="1800" kern="1200">
                <a:solidFill>
                  <a:schemeClr val="tx1"/>
                </a:solidFill>
                <a:latin typeface="Calibri"/>
                <a:ea typeface="微软雅黑" panose="020b0503020204020204" pitchFamily="34" charset="-122"/>
                <a:cs typeface="+mn-cs"/>
              </a:defRPr>
            </a:lvl2pPr>
            <a:lvl3pPr marL="1143000" indent="-228600" algn="l" defTabSz="914400" rtl="0" eaLnBrk="1" latinLnBrk="0" hangingPunct="1">
              <a:defRPr sz="1800" kern="1200">
                <a:solidFill>
                  <a:schemeClr val="tx1"/>
                </a:solidFill>
                <a:latin typeface="Calibri"/>
                <a:ea typeface="微软雅黑" panose="020b0503020204020204" pitchFamily="34" charset="-122"/>
                <a:cs typeface="+mn-cs"/>
              </a:defRPr>
            </a:lvl3pPr>
            <a:lvl4pPr marL="1600200" indent="-228600" algn="l" defTabSz="914400" rtl="0" eaLnBrk="1" latinLnBrk="0" hangingPunct="1">
              <a:defRPr sz="1800" kern="1200">
                <a:solidFill>
                  <a:schemeClr val="tx1"/>
                </a:solidFill>
                <a:latin typeface="Calibri"/>
                <a:ea typeface="微软雅黑" panose="020b0503020204020204" pitchFamily="34" charset="-122"/>
                <a:cs typeface="+mn-cs"/>
              </a:defRPr>
            </a:lvl4pPr>
            <a:lvl5pPr marL="2057400" indent="-228600" algn="l" defTabSz="914400" rtl="0" eaLnBrk="1" latinLnBrk="0" hangingPunct="1">
              <a:defRPr sz="1800" kern="1200">
                <a:solidFill>
                  <a:schemeClr val="tx1"/>
                </a:solidFill>
                <a:latin typeface="Calibri"/>
                <a:ea typeface="微软雅黑" panose="020b0503020204020204" pitchFamily="34" charset="-122"/>
                <a:cs typeface="+mn-cs"/>
              </a:defRPr>
            </a:lvl5pPr>
            <a:lvl6pPr marL="2514600" indent="-228600" algn="l" defTabSz="914400" rtl="0" eaLnBrk="1" fontAlgn="base" latinLnBrk="0" hangingPunct="1">
              <a:spcBef>
                <a:spcPct val="0"/>
              </a:spcBef>
              <a:spcAft>
                <a:spcPct val="0"/>
              </a:spcAft>
              <a:defRPr sz="1800" kern="1200">
                <a:solidFill>
                  <a:schemeClr val="tx1"/>
                </a:solidFill>
                <a:latin typeface="Calibri"/>
                <a:ea typeface="微软雅黑" panose="020b0503020204020204" pitchFamily="34" charset="-122"/>
                <a:cs typeface="+mn-cs"/>
              </a:defRPr>
            </a:lvl6pPr>
            <a:lvl7pPr marL="2971800" indent="-228600" algn="l" defTabSz="914400" rtl="0" eaLnBrk="1" fontAlgn="base" latinLnBrk="0" hangingPunct="1">
              <a:spcBef>
                <a:spcPct val="0"/>
              </a:spcBef>
              <a:spcAft>
                <a:spcPct val="0"/>
              </a:spcAft>
              <a:defRPr sz="1800" kern="1200">
                <a:solidFill>
                  <a:schemeClr val="tx1"/>
                </a:solidFill>
                <a:latin typeface="Calibri"/>
                <a:ea typeface="微软雅黑" panose="020b0503020204020204" pitchFamily="34" charset="-122"/>
                <a:cs typeface="+mn-cs"/>
              </a:defRPr>
            </a:lvl7pPr>
            <a:lvl8pPr marL="3429000" indent="-228600" algn="l" defTabSz="914400" rtl="0" eaLnBrk="1" fontAlgn="base" latinLnBrk="0" hangingPunct="1">
              <a:spcBef>
                <a:spcPct val="0"/>
              </a:spcBef>
              <a:spcAft>
                <a:spcPct val="0"/>
              </a:spcAft>
              <a:defRPr sz="1800" kern="1200">
                <a:solidFill>
                  <a:schemeClr val="tx1"/>
                </a:solidFill>
                <a:latin typeface="Calibri"/>
                <a:ea typeface="微软雅黑" panose="020b0503020204020204" pitchFamily="34" charset="-122"/>
                <a:cs typeface="+mn-cs"/>
              </a:defRPr>
            </a:lvl8pPr>
            <a:lvl9pPr marL="3886200" indent="-228600" algn="l" defTabSz="914400" rtl="0" eaLnBrk="1" fontAlgn="base" latinLnBrk="0" hangingPunct="1">
              <a:spcBef>
                <a:spcPct val="0"/>
              </a:spcBef>
              <a:spcAft>
                <a:spcPct val="0"/>
              </a:spcAft>
              <a:defRPr sz="1800" kern="1200">
                <a:solidFill>
                  <a:schemeClr val="tx1"/>
                </a:solidFill>
                <a:latin typeface="Calibri"/>
                <a:ea typeface="微软雅黑" panose="020b0503020204020204" pitchFamily="34" charset="-122"/>
                <a:cs typeface="+mn-cs"/>
              </a:defRPr>
            </a:lvl9pPr>
          </a:lstStyle>
          <a:p>
            <a:pPr marL="0" indent="0">
              <a:lnSpc>
                <a:spcPct val="130000"/>
              </a:lnSpc>
              <a:spcAft>
                <a:spcPts val="600"/>
              </a:spcAft>
            </a:pPr>
            <a:r>
              <a:rPr lang="zh-CN" altLang="en-US" sz="1600">
                <a:solidFill>
                  <a:schemeClr val="tx1"/>
                </a:solidFill>
                <a:latin typeface="微软雅黑" panose="020b0503020204020204" pitchFamily="34" charset="-122"/>
              </a:rPr>
              <a:t>岗位专业知识培训，使员工具备完成本职工作所必需的知识并不断学习和掌握所需的新知识。</a:t>
            </a:r>
          </a:p>
        </p:txBody>
      </p:sp>
      <p:sp>
        <p:nvSpPr>
          <p:cNvPr id="29" name="TextBox 12"/>
          <p:cNvSpPr txBox="1">
            <a:spLocks noChangeArrowheads="1"/>
          </p:cNvSpPr>
          <p:nvPr/>
        </p:nvSpPr>
        <p:spPr bwMode="auto">
          <a:xfrm>
            <a:off x="6736840" y="4647533"/>
            <a:ext cx="2455504" cy="13726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29" tIns="45715" rIns="91429" bIns="45715">
            <a:spAutoFit/>
          </a:bodyPr>
          <a:lstStyle>
            <a:defPPr>
              <a:defRPr lang="zh-CN"/>
            </a:defPPr>
            <a:lvl1pPr marL="171450" indent="-171450" algn="l" defTabSz="914400" rtl="0" eaLnBrk="1" latinLnBrk="0" hangingPunct="1">
              <a:defRPr sz="1800" kern="1200">
                <a:solidFill>
                  <a:schemeClr val="tx1"/>
                </a:solidFill>
                <a:latin typeface="Calibri"/>
                <a:ea typeface="微软雅黑" panose="020b0503020204020204" pitchFamily="34" charset="-122"/>
                <a:cs typeface="+mn-cs"/>
              </a:defRPr>
            </a:lvl1pPr>
            <a:lvl2pPr marL="742950" indent="-285750" algn="l" defTabSz="914400" rtl="0" eaLnBrk="1" latinLnBrk="0" hangingPunct="1">
              <a:defRPr sz="1800" kern="1200">
                <a:solidFill>
                  <a:schemeClr val="tx1"/>
                </a:solidFill>
                <a:latin typeface="Calibri"/>
                <a:ea typeface="微软雅黑" panose="020b0503020204020204" pitchFamily="34" charset="-122"/>
                <a:cs typeface="+mn-cs"/>
              </a:defRPr>
            </a:lvl2pPr>
            <a:lvl3pPr marL="1143000" indent="-228600" algn="l" defTabSz="914400" rtl="0" eaLnBrk="1" latinLnBrk="0" hangingPunct="1">
              <a:defRPr sz="1800" kern="1200">
                <a:solidFill>
                  <a:schemeClr val="tx1"/>
                </a:solidFill>
                <a:latin typeface="Calibri"/>
                <a:ea typeface="微软雅黑" panose="020b0503020204020204" pitchFamily="34" charset="-122"/>
                <a:cs typeface="+mn-cs"/>
              </a:defRPr>
            </a:lvl3pPr>
            <a:lvl4pPr marL="1600200" indent="-228600" algn="l" defTabSz="914400" rtl="0" eaLnBrk="1" latinLnBrk="0" hangingPunct="1">
              <a:defRPr sz="1800" kern="1200">
                <a:solidFill>
                  <a:schemeClr val="tx1"/>
                </a:solidFill>
                <a:latin typeface="Calibri"/>
                <a:ea typeface="微软雅黑" panose="020b0503020204020204" pitchFamily="34" charset="-122"/>
                <a:cs typeface="+mn-cs"/>
              </a:defRPr>
            </a:lvl4pPr>
            <a:lvl5pPr marL="2057400" indent="-228600" algn="l" defTabSz="914400" rtl="0" eaLnBrk="1" latinLnBrk="0" hangingPunct="1">
              <a:defRPr sz="1800" kern="1200">
                <a:solidFill>
                  <a:schemeClr val="tx1"/>
                </a:solidFill>
                <a:latin typeface="Calibri"/>
                <a:ea typeface="微软雅黑" panose="020b0503020204020204" pitchFamily="34" charset="-122"/>
                <a:cs typeface="+mn-cs"/>
              </a:defRPr>
            </a:lvl5pPr>
            <a:lvl6pPr marL="2514600" indent="-228600" algn="l" defTabSz="914400" rtl="0" eaLnBrk="1" fontAlgn="base" latinLnBrk="0" hangingPunct="1">
              <a:spcBef>
                <a:spcPct val="0"/>
              </a:spcBef>
              <a:spcAft>
                <a:spcPct val="0"/>
              </a:spcAft>
              <a:defRPr sz="1800" kern="1200">
                <a:solidFill>
                  <a:schemeClr val="tx1"/>
                </a:solidFill>
                <a:latin typeface="Calibri"/>
                <a:ea typeface="微软雅黑" panose="020b0503020204020204" pitchFamily="34" charset="-122"/>
                <a:cs typeface="+mn-cs"/>
              </a:defRPr>
            </a:lvl6pPr>
            <a:lvl7pPr marL="2971800" indent="-228600" algn="l" defTabSz="914400" rtl="0" eaLnBrk="1" fontAlgn="base" latinLnBrk="0" hangingPunct="1">
              <a:spcBef>
                <a:spcPct val="0"/>
              </a:spcBef>
              <a:spcAft>
                <a:spcPct val="0"/>
              </a:spcAft>
              <a:defRPr sz="1800" kern="1200">
                <a:solidFill>
                  <a:schemeClr val="tx1"/>
                </a:solidFill>
                <a:latin typeface="Calibri"/>
                <a:ea typeface="微软雅黑" panose="020b0503020204020204" pitchFamily="34" charset="-122"/>
                <a:cs typeface="+mn-cs"/>
              </a:defRPr>
            </a:lvl7pPr>
            <a:lvl8pPr marL="3429000" indent="-228600" algn="l" defTabSz="914400" rtl="0" eaLnBrk="1" fontAlgn="base" latinLnBrk="0" hangingPunct="1">
              <a:spcBef>
                <a:spcPct val="0"/>
              </a:spcBef>
              <a:spcAft>
                <a:spcPct val="0"/>
              </a:spcAft>
              <a:defRPr sz="1800" kern="1200">
                <a:solidFill>
                  <a:schemeClr val="tx1"/>
                </a:solidFill>
                <a:latin typeface="Calibri"/>
                <a:ea typeface="微软雅黑" panose="020b0503020204020204" pitchFamily="34" charset="-122"/>
                <a:cs typeface="+mn-cs"/>
              </a:defRPr>
            </a:lvl8pPr>
            <a:lvl9pPr marL="3886200" indent="-228600" algn="l" defTabSz="914400" rtl="0" eaLnBrk="1" fontAlgn="base" latinLnBrk="0" hangingPunct="1">
              <a:spcBef>
                <a:spcPct val="0"/>
              </a:spcBef>
              <a:spcAft>
                <a:spcPct val="0"/>
              </a:spcAft>
              <a:defRPr sz="1800" kern="1200">
                <a:solidFill>
                  <a:schemeClr val="tx1"/>
                </a:solidFill>
                <a:latin typeface="Calibri"/>
                <a:ea typeface="微软雅黑" panose="020b0503020204020204" pitchFamily="34" charset="-122"/>
                <a:cs typeface="+mn-cs"/>
              </a:defRPr>
            </a:lvl9pPr>
          </a:lstStyle>
          <a:p>
            <a:pPr marL="0" indent="0">
              <a:lnSpc>
                <a:spcPct val="130000"/>
              </a:lnSpc>
              <a:spcAft>
                <a:spcPts val="600"/>
              </a:spcAft>
            </a:pPr>
            <a:r>
              <a:rPr lang="zh-CN" altLang="en-US" sz="1600">
                <a:solidFill>
                  <a:schemeClr val="tx1"/>
                </a:solidFill>
                <a:latin typeface="微软雅黑" panose="020b0503020204020204" pitchFamily="34" charset="-122"/>
              </a:rPr>
              <a:t>企业文化、行为规范、人际关系、价值观、职业道德等方面的培训。提高员工的工作积极性。</a:t>
            </a:r>
          </a:p>
        </p:txBody>
      </p:sp>
      <p:sp>
        <p:nvSpPr>
          <p:cNvPr id="32" name="TextBox 13"/>
          <p:cNvSpPr txBox="1">
            <a:spLocks noChangeArrowheads="1"/>
          </p:cNvSpPr>
          <p:nvPr/>
        </p:nvSpPr>
        <p:spPr bwMode="auto">
          <a:xfrm>
            <a:off x="8564054" y="2199608"/>
            <a:ext cx="2428493" cy="13696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29" tIns="45715" rIns="91429" bIns="45715">
            <a:spAutoFit/>
          </a:bodyPr>
          <a:lstStyle>
            <a:defPPr>
              <a:defRPr lang="zh-CN"/>
            </a:defPPr>
            <a:lvl1pPr marL="171450" indent="-171450" algn="l" defTabSz="914400" rtl="0" eaLnBrk="1" latinLnBrk="0" hangingPunct="1">
              <a:defRPr sz="1800" kern="1200">
                <a:solidFill>
                  <a:schemeClr val="tx1"/>
                </a:solidFill>
                <a:latin typeface="Calibri"/>
                <a:ea typeface="微软雅黑" panose="020b0503020204020204" pitchFamily="34" charset="-122"/>
                <a:cs typeface="+mn-cs"/>
              </a:defRPr>
            </a:lvl1pPr>
            <a:lvl2pPr marL="742950" indent="-285750" algn="l" defTabSz="914400" rtl="0" eaLnBrk="1" latinLnBrk="0" hangingPunct="1">
              <a:defRPr sz="1800" kern="1200">
                <a:solidFill>
                  <a:schemeClr val="tx1"/>
                </a:solidFill>
                <a:latin typeface="Calibri"/>
                <a:ea typeface="微软雅黑" panose="020b0503020204020204" pitchFamily="34" charset="-122"/>
                <a:cs typeface="+mn-cs"/>
              </a:defRPr>
            </a:lvl2pPr>
            <a:lvl3pPr marL="1143000" indent="-228600" algn="l" defTabSz="914400" rtl="0" eaLnBrk="1" latinLnBrk="0" hangingPunct="1">
              <a:defRPr sz="1800" kern="1200">
                <a:solidFill>
                  <a:schemeClr val="tx1"/>
                </a:solidFill>
                <a:latin typeface="Calibri"/>
                <a:ea typeface="微软雅黑" panose="020b0503020204020204" pitchFamily="34" charset="-122"/>
                <a:cs typeface="+mn-cs"/>
              </a:defRPr>
            </a:lvl3pPr>
            <a:lvl4pPr marL="1600200" indent="-228600" algn="l" defTabSz="914400" rtl="0" eaLnBrk="1" latinLnBrk="0" hangingPunct="1">
              <a:defRPr sz="1800" kern="1200">
                <a:solidFill>
                  <a:schemeClr val="tx1"/>
                </a:solidFill>
                <a:latin typeface="Calibri"/>
                <a:ea typeface="微软雅黑" panose="020b0503020204020204" pitchFamily="34" charset="-122"/>
                <a:cs typeface="+mn-cs"/>
              </a:defRPr>
            </a:lvl4pPr>
            <a:lvl5pPr marL="2057400" indent="-228600" algn="l" defTabSz="914400" rtl="0" eaLnBrk="1" latinLnBrk="0" hangingPunct="1">
              <a:defRPr sz="1800" kern="1200">
                <a:solidFill>
                  <a:schemeClr val="tx1"/>
                </a:solidFill>
                <a:latin typeface="Calibri"/>
                <a:ea typeface="微软雅黑" panose="020b0503020204020204" pitchFamily="34" charset="-122"/>
                <a:cs typeface="+mn-cs"/>
              </a:defRPr>
            </a:lvl5pPr>
            <a:lvl6pPr marL="2514600" indent="-228600" algn="l" defTabSz="914400" rtl="0" eaLnBrk="1" fontAlgn="base" latinLnBrk="0" hangingPunct="1">
              <a:spcBef>
                <a:spcPct val="0"/>
              </a:spcBef>
              <a:spcAft>
                <a:spcPct val="0"/>
              </a:spcAft>
              <a:defRPr sz="1800" kern="1200">
                <a:solidFill>
                  <a:schemeClr val="tx1"/>
                </a:solidFill>
                <a:latin typeface="Calibri"/>
                <a:ea typeface="微软雅黑" panose="020b0503020204020204" pitchFamily="34" charset="-122"/>
                <a:cs typeface="+mn-cs"/>
              </a:defRPr>
            </a:lvl6pPr>
            <a:lvl7pPr marL="2971800" indent="-228600" algn="l" defTabSz="914400" rtl="0" eaLnBrk="1" fontAlgn="base" latinLnBrk="0" hangingPunct="1">
              <a:spcBef>
                <a:spcPct val="0"/>
              </a:spcBef>
              <a:spcAft>
                <a:spcPct val="0"/>
              </a:spcAft>
              <a:defRPr sz="1800" kern="1200">
                <a:solidFill>
                  <a:schemeClr val="tx1"/>
                </a:solidFill>
                <a:latin typeface="Calibri"/>
                <a:ea typeface="微软雅黑" panose="020b0503020204020204" pitchFamily="34" charset="-122"/>
                <a:cs typeface="+mn-cs"/>
              </a:defRPr>
            </a:lvl7pPr>
            <a:lvl8pPr marL="3429000" indent="-228600" algn="l" defTabSz="914400" rtl="0" eaLnBrk="1" fontAlgn="base" latinLnBrk="0" hangingPunct="1">
              <a:spcBef>
                <a:spcPct val="0"/>
              </a:spcBef>
              <a:spcAft>
                <a:spcPct val="0"/>
              </a:spcAft>
              <a:defRPr sz="1800" kern="1200">
                <a:solidFill>
                  <a:schemeClr val="tx1"/>
                </a:solidFill>
                <a:latin typeface="Calibri"/>
                <a:ea typeface="微软雅黑" panose="020b0503020204020204" pitchFamily="34" charset="-122"/>
                <a:cs typeface="+mn-cs"/>
              </a:defRPr>
            </a:lvl8pPr>
            <a:lvl9pPr marL="3886200" indent="-228600" algn="l" defTabSz="914400" rtl="0" eaLnBrk="1" fontAlgn="base" latinLnBrk="0" hangingPunct="1">
              <a:spcBef>
                <a:spcPct val="0"/>
              </a:spcBef>
              <a:spcAft>
                <a:spcPct val="0"/>
              </a:spcAft>
              <a:defRPr sz="1800" kern="1200">
                <a:solidFill>
                  <a:schemeClr val="tx1"/>
                </a:solidFill>
                <a:latin typeface="Calibri"/>
                <a:ea typeface="微软雅黑" panose="020b0503020204020204" pitchFamily="34" charset="-122"/>
                <a:cs typeface="+mn-cs"/>
              </a:defRPr>
            </a:lvl9pPr>
          </a:lstStyle>
          <a:p>
            <a:pPr marL="0" indent="0">
              <a:lnSpc>
                <a:spcPct val="130000"/>
              </a:lnSpc>
              <a:spcAft>
                <a:spcPts val="600"/>
              </a:spcAft>
            </a:pPr>
            <a:r>
              <a:rPr lang="zh-CN" altLang="en-US" sz="1600">
                <a:solidFill>
                  <a:schemeClr val="tx1"/>
                </a:solidFill>
                <a:latin typeface="微软雅黑" panose="020b0503020204020204" pitchFamily="34" charset="-122"/>
              </a:rPr>
              <a:t>岗位职责、工艺流程及相应操作规范的培训，使员工具备完成本职工作所必需的技能。</a:t>
            </a:r>
          </a:p>
        </p:txBody>
      </p:sp>
      <p:grpSp>
        <p:nvGrpSpPr>
          <p:cNvPr id="43" name="Group 9"/>
          <p:cNvGrpSpPr/>
          <p:nvPr/>
        </p:nvGrpSpPr>
        <p:grpSpPr>
          <a:xfrm>
            <a:off x="5597014" y="3172741"/>
            <a:ext cx="971550" cy="971550"/>
            <a:chExt cx="971452" cy="971452"/>
          </a:xfrm>
        </p:grpSpPr>
        <p:sp>
          <p:nvSpPr>
            <p:cNvPr id="44" name="椭圆 3"/>
            <p:cNvSpPr>
              <a:spLocks noChangeArrowheads="1"/>
            </p:cNvSpPr>
            <p:nvPr/>
          </p:nvSpPr>
          <p:spPr bwMode="auto">
            <a:xfrm>
              <a:off x="170644" y="153612"/>
              <a:ext cx="665551" cy="664227"/>
            </a:xfrm>
            <a:prstGeom prst="ellipse">
              <a:avLst/>
            </a:prstGeom>
            <a:solidFill>
              <a:srgbClr val="FF9300"/>
            </a:solidFill>
            <a:ln w="9525">
              <a:solidFill>
                <a:srgbClr val="FF9300"/>
              </a:solidFill>
              <a:round/>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rgbClr val="FFFFFF"/>
                </a:solidFill>
                <a:ea typeface="微软雅黑" panose="020b0503020204020204" pitchFamily="34" charset="-122"/>
              </a:endParaRPr>
            </a:p>
          </p:txBody>
        </p:sp>
        <p:sp>
          <p:nvSpPr>
            <p:cNvPr id="45" name="椭圆 10"/>
            <p:cNvSpPr>
              <a:spLocks noChangeArrowheads="1"/>
            </p:cNvSpPr>
            <p:nvPr/>
          </p:nvSpPr>
          <p:spPr bwMode="auto">
            <a:xfrm>
              <a:off x="0" y="0"/>
              <a:ext cx="971452" cy="971452"/>
            </a:xfrm>
            <a:prstGeom prst="ellipse">
              <a:avLst/>
            </a:prstGeom>
            <a:noFill/>
            <a:ln w="57150" cmpd="sng">
              <a:solidFill>
                <a:srgbClr val="FF9300"/>
              </a:solidFill>
              <a:round/>
            </a:ln>
            <a:extLst>
              <a:ext uri="{909E8E84-426E-40DD-AFC4-6F175D3DCCD1}">
                <a14:hiddenFill xmlns:a14="http://schemas.microsoft.com/office/drawing/2010/main">
                  <a:solidFill>
                    <a:srgbClr val="FFFFFF"/>
                  </a:solidFill>
                </a14:hiddenFill>
              </a:ext>
            </a:ex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rgbClr val="FFFFFF"/>
                </a:solidFill>
                <a:ea typeface="微软雅黑" panose="020b0503020204020204" pitchFamily="34" charset="-122"/>
              </a:endParaRPr>
            </a:p>
          </p:txBody>
        </p:sp>
      </p:grpSp>
    </p:spTree>
  </p:cSld>
  <p:clrMapOvr>
    <a:masterClrMapping/>
  </p:clrMapOvr>
  <p:transition advTm="0">
    <p:fade/>
  </p:transition>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TextBox 8"/>
          <p:cNvSpPr txBox="1"/>
          <p:nvPr/>
        </p:nvSpPr>
        <p:spPr>
          <a:xfrm>
            <a:off x="982138" y="476676"/>
            <a:ext cx="4969846"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rgbClr val="5F5E5C"/>
                </a:solidFill>
                <a:latin typeface="华康俪金黑W8(P)" pitchFamily="34" charset="-122"/>
                <a:ea typeface="华康俪金黑W8(P)" pitchFamily="34" charset="-122"/>
              </a:rPr>
              <a:t>第一节</a:t>
            </a:r>
            <a:r>
              <a:rPr lang="en-US" altLang="zh-CN" sz="2400">
                <a:solidFill>
                  <a:srgbClr val="5F5E5C"/>
                </a:solidFill>
                <a:latin typeface="华康俪金黑W8(P)" pitchFamily="34" charset="-122"/>
                <a:ea typeface="华康俪金黑W8(P)" pitchFamily="34" charset="-122"/>
              </a:rPr>
              <a:t>  </a:t>
            </a:r>
            <a:r>
              <a:rPr lang="zh-CN" altLang="en-US" sz="2400">
                <a:solidFill>
                  <a:srgbClr val="5F5E5C"/>
                </a:solidFill>
                <a:latin typeface="华康俪金黑W8(P)" pitchFamily="34" charset="-122"/>
                <a:ea typeface="华康俪金黑W8(P)" pitchFamily="34" charset="-122"/>
              </a:rPr>
              <a:t>培训的类别划分概述</a:t>
            </a:r>
          </a:p>
        </p:txBody>
      </p:sp>
      <p:grpSp>
        <p:nvGrpSpPr>
          <p:cNvPr id="2" name="组合 1"/>
          <p:cNvGrpSpPr/>
          <p:nvPr/>
        </p:nvGrpSpPr>
        <p:grpSpPr>
          <a:xfrm>
            <a:off x="623243" y="1595959"/>
            <a:ext cx="10657182" cy="3722506"/>
            <a:chOff x="626418" y="1595959"/>
            <a:chExt cx="10657182" cy="3722506"/>
          </a:xfrm>
        </p:grpSpPr>
        <p:sp>
          <p:nvSpPr>
            <p:cNvPr id="4" name="TextBox 3"/>
            <p:cNvSpPr txBox="1"/>
            <p:nvPr/>
          </p:nvSpPr>
          <p:spPr>
            <a:xfrm>
              <a:off x="4659015" y="1595959"/>
              <a:ext cx="2954655" cy="461665"/>
            </a:xfrm>
            <a:prstGeom prst="rect">
              <a:avLst/>
            </a:prstGeom>
            <a:solidFill>
              <a:srgbClr val="FF9300"/>
            </a:solidFill>
            <a:ln>
              <a:solidFill>
                <a:srgbClr val="FF9300"/>
              </a:solidFill>
            </a:ln>
          </p:spPr>
          <p:txBody>
            <a:bodyPr wrap="none" rtlCol="0" anchor="ctr">
              <a:spAutoFit/>
            </a:bodyPr>
            <a:lstStyle>
              <a:defPPr>
                <a:defRPr lang="zh-CN"/>
              </a:defPPr>
              <a:lvl1pPr marL="0" algn="l" defTabSz="914400" rtl="0" eaLnBrk="1" latinLnBrk="0" hangingPunct="1">
                <a:defRPr sz="2400" kern="1200">
                  <a:solidFill>
                    <a:srgbClr val="00B0F0"/>
                  </a:solidFill>
                  <a:latin typeface="微软雅黑" panose="020b0503020204020204" pitchFamily="34" charset="-122"/>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solidFill>
                    <a:schemeClr val="bg1"/>
                  </a:solidFill>
                </a:rPr>
                <a:t>某公司培训模块组成</a:t>
              </a:r>
            </a:p>
          </p:txBody>
        </p:sp>
        <p:sp>
          <p:nvSpPr>
            <p:cNvPr id="5" name="TextBox 5"/>
            <p:cNvSpPr txBox="1"/>
            <p:nvPr/>
          </p:nvSpPr>
          <p:spPr>
            <a:xfrm>
              <a:off x="2259137" y="2564158"/>
              <a:ext cx="1107996" cy="461665"/>
            </a:xfrm>
            <a:prstGeom prst="rect">
              <a:avLst/>
            </a:prstGeom>
            <a:solidFill>
              <a:srgbClr val="FF9300"/>
            </a:solidFill>
            <a:ln>
              <a:solidFill>
                <a:srgbClr val="FF9300"/>
              </a:solidFill>
            </a:ln>
          </p:spPr>
          <p:txBody>
            <a:bodyPr wrap="none" rtlCol="0">
              <a:spAutoFit/>
            </a:bodyPr>
            <a:lstStyle>
              <a:defPPr>
                <a:defRPr lang="zh-CN"/>
              </a:defPPr>
              <a:lvl1pPr marL="0" algn="l" defTabSz="914400" rtl="0" eaLnBrk="1" latinLnBrk="0" hangingPunct="1">
                <a:defRPr sz="2400" kern="1200">
                  <a:solidFill>
                    <a:schemeClr val="bg1"/>
                  </a:solidFill>
                  <a:latin typeface="微软雅黑" panose="020b0503020204020204" pitchFamily="34" charset="-122"/>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新人训</a:t>
              </a:r>
            </a:p>
          </p:txBody>
        </p:sp>
        <p:sp>
          <p:nvSpPr>
            <p:cNvPr id="6" name="TextBox 6"/>
            <p:cNvSpPr txBox="1"/>
            <p:nvPr/>
          </p:nvSpPr>
          <p:spPr>
            <a:xfrm>
              <a:off x="8043240" y="2573450"/>
              <a:ext cx="1107996" cy="461665"/>
            </a:xfrm>
            <a:prstGeom prst="rect">
              <a:avLst/>
            </a:prstGeom>
            <a:solidFill>
              <a:srgbClr val="FF9300"/>
            </a:solidFill>
            <a:ln>
              <a:solidFill>
                <a:srgbClr val="FF9300"/>
              </a:solidFill>
            </a:ln>
          </p:spPr>
          <p:txBody>
            <a:bodyPr wrap="none" rtlCol="0">
              <a:spAutoFit/>
            </a:bodyPr>
            <a:lstStyle>
              <a:defPPr>
                <a:defRPr lang="zh-CN"/>
              </a:defPPr>
              <a:lvl1pPr marL="0" algn="l" defTabSz="914400" rtl="0" eaLnBrk="1" latinLnBrk="0" hangingPunct="1">
                <a:defRPr sz="2400" kern="1200">
                  <a:solidFill>
                    <a:schemeClr val="bg1"/>
                  </a:solidFill>
                  <a:latin typeface="微软雅黑" panose="020b0503020204020204" pitchFamily="34" charset="-122"/>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在职训</a:t>
              </a:r>
            </a:p>
          </p:txBody>
        </p:sp>
        <p:sp>
          <p:nvSpPr>
            <p:cNvPr id="7" name="TextBox 7"/>
            <p:cNvSpPr txBox="1"/>
            <p:nvPr/>
          </p:nvSpPr>
          <p:spPr>
            <a:xfrm>
              <a:off x="626418" y="3490970"/>
              <a:ext cx="1296144" cy="646331"/>
            </a:xfrm>
            <a:prstGeom prst="rect">
              <a:avLst/>
            </a:prstGeom>
            <a:solidFill>
              <a:srgbClr val="FF9300"/>
            </a:solidFill>
            <a:ln>
              <a:solidFill>
                <a:srgbClr val="FF9300"/>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a:solidFill>
                    <a:schemeClr val="bg1"/>
                  </a:solidFill>
                  <a:latin typeface="微软雅黑" panose="020b0503020204020204" pitchFamily="34" charset="-122"/>
                  <a:ea typeface="微软雅黑" panose="020b0503020204020204" pitchFamily="34" charset="-122"/>
                </a:rPr>
                <a:t>基础的职前教育</a:t>
              </a:r>
            </a:p>
          </p:txBody>
        </p:sp>
        <p:sp>
          <p:nvSpPr>
            <p:cNvPr id="8" name="TextBox 8"/>
            <p:cNvSpPr txBox="1"/>
            <p:nvPr/>
          </p:nvSpPr>
          <p:spPr>
            <a:xfrm>
              <a:off x="3399883" y="3490970"/>
              <a:ext cx="1186973" cy="646331"/>
            </a:xfrm>
            <a:prstGeom prst="rect">
              <a:avLst/>
            </a:prstGeom>
            <a:solidFill>
              <a:srgbClr val="FF9300"/>
            </a:solidFill>
            <a:ln>
              <a:solidFill>
                <a:srgbClr val="FF9300"/>
              </a:solidFill>
            </a:ln>
          </p:spPr>
          <p:txBody>
            <a:bodyPr wrap="square" rtlCol="0">
              <a:spAutoFit/>
            </a:bodyPr>
            <a:lstStyle>
              <a:defPPr>
                <a:defRPr lang="zh-CN"/>
              </a:defPPr>
              <a:lvl1pPr marL="0" algn="ctr" defTabSz="914400" rtl="0" eaLnBrk="1" latinLnBrk="0" hangingPunct="1">
                <a:defRPr sz="1800" kern="1200">
                  <a:solidFill>
                    <a:schemeClr val="bg1"/>
                  </a:solidFill>
                  <a:latin typeface="微软雅黑" panose="020b0503020204020204" pitchFamily="34" charset="-122"/>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系统的职前教育</a:t>
              </a:r>
            </a:p>
          </p:txBody>
        </p:sp>
        <p:sp>
          <p:nvSpPr>
            <p:cNvPr id="10" name="TextBox 9"/>
            <p:cNvSpPr txBox="1"/>
            <p:nvPr/>
          </p:nvSpPr>
          <p:spPr>
            <a:xfrm>
              <a:off x="1566640" y="4841411"/>
              <a:ext cx="2262158" cy="369332"/>
            </a:xfrm>
            <a:prstGeom prst="rect">
              <a:avLst/>
            </a:prstGeom>
            <a:solidFill>
              <a:srgbClr val="FF9300"/>
            </a:solidFill>
            <a:ln>
              <a:solidFill>
                <a:srgbClr val="FF9300"/>
              </a:solidFill>
            </a:ln>
          </p:spPr>
          <p:txBody>
            <a:bodyPr wrap="square" rtlCol="0">
              <a:spAutoFit/>
            </a:bodyPr>
            <a:lstStyle>
              <a:defPPr>
                <a:defRPr lang="zh-CN"/>
              </a:defPPr>
              <a:lvl1pPr marL="0" algn="ctr" defTabSz="914400" rtl="0" eaLnBrk="1" latinLnBrk="0" hangingPunct="1">
                <a:defRPr sz="1800" kern="1200">
                  <a:solidFill>
                    <a:schemeClr val="bg1"/>
                  </a:solidFill>
                  <a:latin typeface="微软雅黑" panose="020b0503020204020204" pitchFamily="34" charset="-122"/>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各部门岗前业务培训</a:t>
              </a:r>
            </a:p>
          </p:txBody>
        </p:sp>
        <p:sp>
          <p:nvSpPr>
            <p:cNvPr id="11" name="TextBox 10"/>
            <p:cNvSpPr txBox="1"/>
            <p:nvPr/>
          </p:nvSpPr>
          <p:spPr>
            <a:xfrm>
              <a:off x="6928275" y="3509554"/>
              <a:ext cx="1186973" cy="646331"/>
            </a:xfrm>
            <a:prstGeom prst="rect">
              <a:avLst/>
            </a:prstGeom>
            <a:solidFill>
              <a:srgbClr val="FF9300"/>
            </a:solidFill>
            <a:ln>
              <a:solidFill>
                <a:srgbClr val="FF9300"/>
              </a:solidFill>
            </a:ln>
          </p:spPr>
          <p:txBody>
            <a:bodyPr wrap="square" rtlCol="0">
              <a:spAutoFit/>
            </a:bodyPr>
            <a:lstStyle>
              <a:defPPr>
                <a:defRPr lang="zh-CN"/>
              </a:defPPr>
              <a:lvl1pPr marL="0" algn="ctr" defTabSz="914400" rtl="0" eaLnBrk="1" latinLnBrk="0" hangingPunct="1">
                <a:defRPr sz="1800" kern="1200">
                  <a:solidFill>
                    <a:schemeClr val="bg1"/>
                  </a:solidFill>
                  <a:latin typeface="微软雅黑" panose="020b0503020204020204" pitchFamily="34" charset="-122"/>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主管级在职训</a:t>
              </a:r>
            </a:p>
          </p:txBody>
        </p:sp>
        <p:sp>
          <p:nvSpPr>
            <p:cNvPr id="12" name="TextBox 11"/>
            <p:cNvSpPr txBox="1"/>
            <p:nvPr/>
          </p:nvSpPr>
          <p:spPr>
            <a:xfrm>
              <a:off x="8309206" y="3490969"/>
              <a:ext cx="1606242" cy="646331"/>
            </a:xfrm>
            <a:prstGeom prst="rect">
              <a:avLst/>
            </a:prstGeom>
            <a:solidFill>
              <a:srgbClr val="FF9300"/>
            </a:solidFill>
            <a:ln>
              <a:solidFill>
                <a:srgbClr val="FF9300"/>
              </a:solidFill>
            </a:ln>
          </p:spPr>
          <p:txBody>
            <a:bodyPr wrap="square" rtlCol="0">
              <a:spAutoFit/>
            </a:bodyPr>
            <a:lstStyle>
              <a:defPPr>
                <a:defRPr lang="zh-CN"/>
              </a:defPPr>
              <a:lvl1pPr marL="0" algn="ctr" defTabSz="914400" rtl="0" eaLnBrk="1" latinLnBrk="0" hangingPunct="1">
                <a:defRPr sz="1800" kern="1200">
                  <a:solidFill>
                    <a:schemeClr val="bg1"/>
                  </a:solidFill>
                  <a:latin typeface="微软雅黑" panose="020b0503020204020204" pitchFamily="34" charset="-122"/>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普通员工公共课在职训</a:t>
              </a:r>
            </a:p>
          </p:txBody>
        </p:sp>
        <p:sp>
          <p:nvSpPr>
            <p:cNvPr id="52" name="TextBox 12"/>
            <p:cNvSpPr txBox="1"/>
            <p:nvPr/>
          </p:nvSpPr>
          <p:spPr>
            <a:xfrm>
              <a:off x="10096627" y="3509554"/>
              <a:ext cx="1186973" cy="646331"/>
            </a:xfrm>
            <a:prstGeom prst="rect">
              <a:avLst/>
            </a:prstGeom>
            <a:solidFill>
              <a:srgbClr val="FF9300"/>
            </a:solidFill>
            <a:ln>
              <a:solidFill>
                <a:srgbClr val="FF9300"/>
              </a:solidFill>
            </a:ln>
          </p:spPr>
          <p:txBody>
            <a:bodyPr wrap="square" rtlCol="0">
              <a:spAutoFit/>
            </a:bodyPr>
            <a:lstStyle>
              <a:defPPr>
                <a:defRPr lang="zh-CN"/>
              </a:defPPr>
              <a:lvl1pPr marL="0" algn="ctr" defTabSz="914400" rtl="0" eaLnBrk="1" latinLnBrk="0" hangingPunct="1">
                <a:defRPr sz="1800" kern="1200">
                  <a:solidFill>
                    <a:schemeClr val="bg1"/>
                  </a:solidFill>
                  <a:latin typeface="微软雅黑" panose="020b0503020204020204" pitchFamily="34" charset="-122"/>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各部门技能在职训</a:t>
              </a:r>
            </a:p>
          </p:txBody>
        </p:sp>
        <p:sp>
          <p:nvSpPr>
            <p:cNvPr id="53" name="TextBox 13"/>
            <p:cNvSpPr txBox="1"/>
            <p:nvPr/>
          </p:nvSpPr>
          <p:spPr>
            <a:xfrm>
              <a:off x="5885318" y="4733690"/>
              <a:ext cx="1547013" cy="584775"/>
            </a:xfrm>
            <a:prstGeom prst="rect">
              <a:avLst/>
            </a:prstGeom>
            <a:solidFill>
              <a:srgbClr val="FF9300"/>
            </a:solidFill>
            <a:ln>
              <a:solidFill>
                <a:srgbClr val="FF9300"/>
              </a:solidFill>
            </a:ln>
          </p:spPr>
          <p:txBody>
            <a:bodyPr wrap="square" rtlCol="0">
              <a:spAutoFit/>
            </a:bodyPr>
            <a:lstStyle>
              <a:defPPr>
                <a:defRPr lang="zh-CN"/>
              </a:defPPr>
              <a:lvl1pPr marL="0" algn="ctr" defTabSz="914400" rtl="0" eaLnBrk="1" latinLnBrk="0" hangingPunct="1">
                <a:defRPr sz="1800" kern="1200">
                  <a:solidFill>
                    <a:schemeClr val="bg1"/>
                  </a:solidFill>
                  <a:latin typeface="微软雅黑" panose="020b0503020204020204" pitchFamily="34" charset="-122"/>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t>新任主管（角色转换）</a:t>
              </a:r>
            </a:p>
          </p:txBody>
        </p:sp>
        <p:sp>
          <p:nvSpPr>
            <p:cNvPr id="54" name="TextBox 14"/>
            <p:cNvSpPr txBox="1"/>
            <p:nvPr/>
          </p:nvSpPr>
          <p:spPr>
            <a:xfrm>
              <a:off x="7504339" y="4733690"/>
              <a:ext cx="1547013" cy="584775"/>
            </a:xfrm>
            <a:prstGeom prst="rect">
              <a:avLst/>
            </a:prstGeom>
            <a:solidFill>
              <a:srgbClr val="FF9300"/>
            </a:solidFill>
            <a:ln>
              <a:solidFill>
                <a:srgbClr val="FF9300"/>
              </a:solidFill>
            </a:ln>
          </p:spPr>
          <p:txBody>
            <a:bodyPr wrap="square" rtlCol="0">
              <a:spAutoFit/>
            </a:bodyPr>
            <a:lstStyle>
              <a:defPPr>
                <a:defRPr lang="zh-CN"/>
              </a:defPPr>
              <a:lvl1pPr marL="0" algn="ctr" defTabSz="914400" rtl="0" eaLnBrk="1" latinLnBrk="0" hangingPunct="1">
                <a:defRPr sz="1800" kern="1200">
                  <a:solidFill>
                    <a:schemeClr val="bg1"/>
                  </a:solidFill>
                  <a:latin typeface="微软雅黑" panose="020b0503020204020204" pitchFamily="34" charset="-122"/>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t>老主管培训（管理技能）</a:t>
              </a:r>
            </a:p>
          </p:txBody>
        </p:sp>
        <p:cxnSp>
          <p:nvCxnSpPr>
            <p:cNvPr id="55" name="肘形连接符 54"/>
            <p:cNvCxnSpPr>
              <a:stCxn id="4" idx="2"/>
              <a:endCxn id="5" idx="0"/>
            </p:cNvCxnSpPr>
            <p:nvPr/>
          </p:nvCxnSpPr>
          <p:spPr>
            <a:xfrm rot="5400000">
              <a:off x="4221472" y="649287"/>
              <a:ext cx="506534" cy="3323208"/>
            </a:xfrm>
            <a:prstGeom prst="bentConnector3">
              <a:avLst/>
            </a:prstGeom>
            <a:solidFill>
              <a:srgbClr val="FF9300"/>
            </a:solidFill>
            <a:ln>
              <a:solidFill>
                <a:srgbClr val="FF9300"/>
              </a:solidFill>
            </a:ln>
          </p:spPr>
          <p:style>
            <a:lnRef idx="1">
              <a:schemeClr val="accent1"/>
            </a:lnRef>
            <a:fillRef idx="0">
              <a:schemeClr val="accent1"/>
            </a:fillRef>
            <a:effectRef idx="0">
              <a:schemeClr val="accent1"/>
            </a:effectRef>
            <a:fontRef idx="minor">
              <a:schemeClr val="tx1"/>
            </a:fontRef>
          </p:style>
        </p:cxnSp>
        <p:cxnSp>
          <p:nvCxnSpPr>
            <p:cNvPr id="56" name="肘形连接符 55"/>
            <p:cNvCxnSpPr>
              <a:stCxn id="4" idx="2"/>
              <a:endCxn id="6" idx="0"/>
            </p:cNvCxnSpPr>
            <p:nvPr/>
          </p:nvCxnSpPr>
          <p:spPr>
            <a:xfrm rot="16200000" flipH="1">
              <a:off x="7108877" y="1085089"/>
              <a:ext cx="515826" cy="2460895"/>
            </a:xfrm>
            <a:prstGeom prst="bentConnector3">
              <a:avLst/>
            </a:prstGeom>
            <a:ln>
              <a:solidFill>
                <a:srgbClr val="FF9300"/>
              </a:solidFill>
            </a:ln>
          </p:spPr>
          <p:style>
            <a:lnRef idx="1">
              <a:schemeClr val="accent1"/>
            </a:lnRef>
            <a:fillRef idx="0">
              <a:schemeClr val="accent1"/>
            </a:fillRef>
            <a:effectRef idx="0">
              <a:schemeClr val="accent1"/>
            </a:effectRef>
            <a:fontRef idx="minor">
              <a:schemeClr val="tx1"/>
            </a:fontRef>
          </p:style>
        </p:cxnSp>
        <p:cxnSp>
          <p:nvCxnSpPr>
            <p:cNvPr id="57" name="肘形连接符 56"/>
            <p:cNvCxnSpPr>
              <a:stCxn id="5" idx="2"/>
              <a:endCxn id="7" idx="0"/>
            </p:cNvCxnSpPr>
            <p:nvPr/>
          </p:nvCxnSpPr>
          <p:spPr>
            <a:xfrm rot="5400000">
              <a:off x="1811240" y="2489074"/>
              <a:ext cx="465147" cy="1538645"/>
            </a:xfrm>
            <a:prstGeom prst="bentConnector3">
              <a:avLst/>
            </a:prstGeom>
            <a:ln>
              <a:solidFill>
                <a:srgbClr val="FF9300"/>
              </a:solidFill>
            </a:ln>
          </p:spPr>
          <p:style>
            <a:lnRef idx="1">
              <a:schemeClr val="accent1"/>
            </a:lnRef>
            <a:fillRef idx="0">
              <a:schemeClr val="accent1"/>
            </a:fillRef>
            <a:effectRef idx="0">
              <a:schemeClr val="accent1"/>
            </a:effectRef>
            <a:fontRef idx="minor">
              <a:schemeClr val="tx1"/>
            </a:fontRef>
          </p:style>
        </p:cxnSp>
        <p:cxnSp>
          <p:nvCxnSpPr>
            <p:cNvPr id="58" name="肘形连接符 57"/>
            <p:cNvCxnSpPr>
              <a:stCxn id="5" idx="2"/>
              <a:endCxn id="8" idx="0"/>
            </p:cNvCxnSpPr>
            <p:nvPr/>
          </p:nvCxnSpPr>
          <p:spPr>
            <a:xfrm rot="16200000" flipH="1">
              <a:off x="3170679" y="2668278"/>
              <a:ext cx="465147" cy="1180235"/>
            </a:xfrm>
            <a:prstGeom prst="bentConnector3">
              <a:avLst/>
            </a:prstGeom>
            <a:ln>
              <a:solidFill>
                <a:srgbClr val="FF9300"/>
              </a:solidFill>
            </a:ln>
          </p:spPr>
          <p:style>
            <a:lnRef idx="1">
              <a:schemeClr val="accent1"/>
            </a:lnRef>
            <a:fillRef idx="0">
              <a:schemeClr val="accent1"/>
            </a:fillRef>
            <a:effectRef idx="0">
              <a:schemeClr val="accent1"/>
            </a:effectRef>
            <a:fontRef idx="minor">
              <a:schemeClr val="tx1"/>
            </a:fontRef>
          </p:style>
        </p:cxnSp>
        <p:cxnSp>
          <p:nvCxnSpPr>
            <p:cNvPr id="59" name="肘形连接符 58"/>
            <p:cNvCxnSpPr>
              <a:stCxn id="7" idx="2"/>
              <a:endCxn id="10" idx="0"/>
            </p:cNvCxnSpPr>
            <p:nvPr/>
          </p:nvCxnSpPr>
          <p:spPr>
            <a:xfrm rot="16200000" flipH="1">
              <a:off x="1634049" y="3777741"/>
              <a:ext cx="704110" cy="1423229"/>
            </a:xfrm>
            <a:prstGeom prst="bentConnector3">
              <a:avLst/>
            </a:prstGeom>
            <a:ln>
              <a:solidFill>
                <a:srgbClr val="FF9300"/>
              </a:solidFill>
            </a:ln>
          </p:spPr>
          <p:style>
            <a:lnRef idx="1">
              <a:schemeClr val="accent1"/>
            </a:lnRef>
            <a:fillRef idx="0">
              <a:schemeClr val="accent1"/>
            </a:fillRef>
            <a:effectRef idx="0">
              <a:schemeClr val="accent1"/>
            </a:effectRef>
            <a:fontRef idx="minor">
              <a:schemeClr val="tx1"/>
            </a:fontRef>
          </p:style>
        </p:cxnSp>
        <p:cxnSp>
          <p:nvCxnSpPr>
            <p:cNvPr id="60" name="肘形连接符 59"/>
            <p:cNvCxnSpPr>
              <a:stCxn id="8" idx="2"/>
              <a:endCxn id="10" idx="0"/>
            </p:cNvCxnSpPr>
            <p:nvPr/>
          </p:nvCxnSpPr>
          <p:spPr>
            <a:xfrm rot="5400000">
              <a:off x="2993490" y="3841531"/>
              <a:ext cx="704110" cy="1295651"/>
            </a:xfrm>
            <a:prstGeom prst="bentConnector3">
              <a:avLst/>
            </a:prstGeom>
            <a:solidFill>
              <a:srgbClr val="FF9300"/>
            </a:solidFill>
            <a:ln>
              <a:solidFill>
                <a:srgbClr val="FF9300"/>
              </a:solidFill>
            </a:ln>
          </p:spPr>
          <p:style>
            <a:lnRef idx="1">
              <a:schemeClr val="accent1"/>
            </a:lnRef>
            <a:fillRef idx="0">
              <a:schemeClr val="accent1"/>
            </a:fillRef>
            <a:effectRef idx="0">
              <a:schemeClr val="accent1"/>
            </a:effectRef>
            <a:fontRef idx="minor">
              <a:schemeClr val="tx1"/>
            </a:fontRef>
          </p:style>
        </p:cxnSp>
        <p:cxnSp>
          <p:nvCxnSpPr>
            <p:cNvPr id="61" name="肘形连接符 60"/>
            <p:cNvCxnSpPr>
              <a:stCxn id="6" idx="2"/>
              <a:endCxn id="11" idx="0"/>
            </p:cNvCxnSpPr>
            <p:nvPr/>
          </p:nvCxnSpPr>
          <p:spPr>
            <a:xfrm rot="5400000">
              <a:off x="7822281" y="2734596"/>
              <a:ext cx="474439" cy="1075476"/>
            </a:xfrm>
            <a:prstGeom prst="bentConnector3">
              <a:avLst/>
            </a:prstGeom>
            <a:ln>
              <a:solidFill>
                <a:srgbClr val="FF9300"/>
              </a:solidFill>
            </a:ln>
          </p:spPr>
          <p:style>
            <a:lnRef idx="1">
              <a:schemeClr val="accent1"/>
            </a:lnRef>
            <a:fillRef idx="0">
              <a:schemeClr val="accent1"/>
            </a:fillRef>
            <a:effectRef idx="0">
              <a:schemeClr val="accent1"/>
            </a:effectRef>
            <a:fontRef idx="minor">
              <a:schemeClr val="tx1"/>
            </a:fontRef>
          </p:style>
        </p:cxnSp>
        <p:cxnSp>
          <p:nvCxnSpPr>
            <p:cNvPr id="62" name="肘形连接符 61"/>
            <p:cNvCxnSpPr>
              <a:stCxn id="6" idx="2"/>
              <a:endCxn id="12" idx="0"/>
            </p:cNvCxnSpPr>
            <p:nvPr/>
          </p:nvCxnSpPr>
          <p:spPr>
            <a:xfrm rot="16200000" flipH="1">
              <a:off x="8626855" y="3005497"/>
              <a:ext cx="455854" cy="515089"/>
            </a:xfrm>
            <a:prstGeom prst="bentConnector3">
              <a:avLst/>
            </a:prstGeom>
            <a:ln>
              <a:solidFill>
                <a:srgbClr val="FF9300"/>
              </a:solidFill>
            </a:ln>
          </p:spPr>
          <p:style>
            <a:lnRef idx="1">
              <a:schemeClr val="accent1"/>
            </a:lnRef>
            <a:fillRef idx="0">
              <a:schemeClr val="accent1"/>
            </a:fillRef>
            <a:effectRef idx="0">
              <a:schemeClr val="accent1"/>
            </a:effectRef>
            <a:fontRef idx="minor">
              <a:schemeClr val="tx1"/>
            </a:fontRef>
          </p:style>
        </p:cxnSp>
        <p:cxnSp>
          <p:nvCxnSpPr>
            <p:cNvPr id="63" name="肘形连接符 62"/>
            <p:cNvCxnSpPr>
              <a:stCxn id="6" idx="2"/>
              <a:endCxn id="52" idx="0"/>
            </p:cNvCxnSpPr>
            <p:nvPr/>
          </p:nvCxnSpPr>
          <p:spPr>
            <a:xfrm rot="16200000" flipH="1">
              <a:off x="9406457" y="2225896"/>
              <a:ext cx="474439" cy="2092876"/>
            </a:xfrm>
            <a:prstGeom prst="bentConnector3">
              <a:avLst/>
            </a:prstGeom>
            <a:ln>
              <a:solidFill>
                <a:srgbClr val="FF9300"/>
              </a:solidFill>
            </a:ln>
          </p:spPr>
          <p:style>
            <a:lnRef idx="1">
              <a:schemeClr val="accent1"/>
            </a:lnRef>
            <a:fillRef idx="0">
              <a:schemeClr val="accent1"/>
            </a:fillRef>
            <a:effectRef idx="0">
              <a:schemeClr val="accent1"/>
            </a:effectRef>
            <a:fontRef idx="minor">
              <a:schemeClr val="tx1"/>
            </a:fontRef>
          </p:style>
        </p:cxnSp>
        <p:cxnSp>
          <p:nvCxnSpPr>
            <p:cNvPr id="64" name="肘形连接符 63"/>
            <p:cNvCxnSpPr>
              <a:stCxn id="11" idx="2"/>
              <a:endCxn id="54" idx="0"/>
            </p:cNvCxnSpPr>
            <p:nvPr/>
          </p:nvCxnSpPr>
          <p:spPr>
            <a:xfrm rot="16200000" flipH="1">
              <a:off x="7610902" y="4066745"/>
              <a:ext cx="577805" cy="756084"/>
            </a:xfrm>
            <a:prstGeom prst="bentConnector3">
              <a:avLst/>
            </a:prstGeom>
            <a:solidFill>
              <a:srgbClr val="FF9300"/>
            </a:solidFill>
            <a:ln>
              <a:solidFill>
                <a:srgbClr val="FF9300"/>
              </a:solidFill>
            </a:ln>
          </p:spPr>
          <p:style>
            <a:lnRef idx="1">
              <a:schemeClr val="accent1"/>
            </a:lnRef>
            <a:fillRef idx="0">
              <a:schemeClr val="accent1"/>
            </a:fillRef>
            <a:effectRef idx="0">
              <a:schemeClr val="accent1"/>
            </a:effectRef>
            <a:fontRef idx="minor">
              <a:schemeClr val="tx1"/>
            </a:fontRef>
          </p:style>
        </p:cxnSp>
        <p:cxnSp>
          <p:nvCxnSpPr>
            <p:cNvPr id="65" name="肘形连接符 64"/>
            <p:cNvCxnSpPr>
              <a:stCxn id="11" idx="2"/>
              <a:endCxn id="53" idx="0"/>
            </p:cNvCxnSpPr>
            <p:nvPr/>
          </p:nvCxnSpPr>
          <p:spPr>
            <a:xfrm rot="5400000">
              <a:off x="6801392" y="4013319"/>
              <a:ext cx="577805" cy="862937"/>
            </a:xfrm>
            <a:prstGeom prst="bentConnector3">
              <a:avLst/>
            </a:prstGeom>
            <a:ln>
              <a:solidFill>
                <a:srgbClr val="FF9300"/>
              </a:solidFill>
            </a:ln>
          </p:spPr>
          <p:style>
            <a:lnRef idx="1">
              <a:schemeClr val="accent1"/>
            </a:lnRef>
            <a:fillRef idx="0">
              <a:schemeClr val="accent1"/>
            </a:fillRef>
            <a:effectRef idx="0">
              <a:schemeClr val="accent1"/>
            </a:effectRef>
            <a:fontRef idx="minor">
              <a:schemeClr val="tx1"/>
            </a:fontRef>
          </p:style>
        </p:cxnSp>
        <p:sp>
          <p:nvSpPr>
            <p:cNvPr id="66" name="TextBox 23"/>
            <p:cNvSpPr txBox="1"/>
            <p:nvPr/>
          </p:nvSpPr>
          <p:spPr>
            <a:xfrm>
              <a:off x="5128075" y="3509554"/>
              <a:ext cx="1186973" cy="369332"/>
            </a:xfrm>
            <a:prstGeom prst="rect">
              <a:avLst/>
            </a:prstGeom>
            <a:solidFill>
              <a:srgbClr val="FF9300"/>
            </a:solidFill>
            <a:ln>
              <a:solidFill>
                <a:srgbClr val="FF9300"/>
              </a:solidFill>
            </a:ln>
          </p:spPr>
          <p:txBody>
            <a:bodyPr wrap="square" rtlCol="0">
              <a:spAutoFit/>
            </a:bodyPr>
            <a:lstStyle>
              <a:defPPr>
                <a:defRPr lang="zh-CN"/>
              </a:defPPr>
              <a:lvl1pPr marL="0" algn="ctr" defTabSz="914400" rtl="0" eaLnBrk="1" latinLnBrk="0" hangingPunct="1">
                <a:defRPr sz="1800" kern="1200">
                  <a:solidFill>
                    <a:schemeClr val="bg1"/>
                  </a:solidFill>
                  <a:latin typeface="微软雅黑" panose="020b0503020204020204" pitchFamily="34" charset="-122"/>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高层管理</a:t>
              </a:r>
            </a:p>
          </p:txBody>
        </p:sp>
        <p:cxnSp>
          <p:nvCxnSpPr>
            <p:cNvPr id="67" name="肘形连接符 66"/>
            <p:cNvCxnSpPr>
              <a:stCxn id="6" idx="2"/>
              <a:endCxn id="66" idx="0"/>
            </p:cNvCxnSpPr>
            <p:nvPr/>
          </p:nvCxnSpPr>
          <p:spPr>
            <a:xfrm rot="5400000">
              <a:off x="6922181" y="1834496"/>
              <a:ext cx="474439" cy="2875676"/>
            </a:xfrm>
            <a:prstGeom prst="bentConnector3">
              <a:avLst/>
            </a:prstGeom>
            <a:solidFill>
              <a:srgbClr val="FF9300"/>
            </a:solidFill>
            <a:ln>
              <a:solidFill>
                <a:srgbClr val="FF9300"/>
              </a:solidFill>
            </a:ln>
          </p:spPr>
          <p:style>
            <a:lnRef idx="1">
              <a:schemeClr val="accent1"/>
            </a:lnRef>
            <a:fillRef idx="0">
              <a:schemeClr val="accent1"/>
            </a:fillRef>
            <a:effectRef idx="0">
              <a:schemeClr val="accent1"/>
            </a:effectRef>
            <a:fontRef idx="minor">
              <a:schemeClr val="tx1"/>
            </a:fontRef>
          </p:style>
        </p:cxnSp>
      </p:grpSp>
      <p:sp>
        <p:nvSpPr>
          <p:cNvPr id="13" name="文本框 12"/>
          <p:cNvSpPr txBox="1"/>
          <p:nvPr/>
        </p:nvSpPr>
        <p:spPr>
          <a:xfrm>
            <a:off x="1156335" y="1217930"/>
            <a:ext cx="2240280" cy="368300"/>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solidFill>
                  <a:schemeClr val="tx1"/>
                </a:solidFill>
                <a:latin typeface="微软雅黑" panose="020b0503020204020204" pitchFamily="34" charset="-122"/>
                <a:ea typeface="微软雅黑" panose="020b0503020204020204" pitchFamily="34" charset="-122"/>
                <a:sym typeface="+mn-ea"/>
              </a:rPr>
              <a:t>培训模块的模型案例</a:t>
            </a:r>
          </a:p>
        </p:txBody>
      </p:sp>
    </p:spTree>
  </p:cSld>
  <p:clrMapOvr>
    <a:masterClrMapping/>
  </p:clrMapOvr>
  <p:transition advTm="0">
    <p:fade/>
  </p:transition>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https://d.book118.com/518125024016006036</a:t>
            </a:r>
          </a:p>
        </p:txBody>
      </p:sp>
    </p:spTree>
  </p:cSld>
  <p:clrMapOvr>
    <a:masterClrMapping/>
  </p:clrMapOvr>
  <p:transition/>
  <p:timing/>
</p:sld>
</file>

<file path=ppt/tags/tag1.xml><?xml version="1.0" encoding="utf-8"?>
<p:tagLst xmlns:p="http://schemas.openxmlformats.org/presentationml/2006/main">
  <p:tag name="KSO_WM_UNIT_TABLE_BEAUTIFY" val="smartTable{230597e1-93bd-440b-8840-604a42088552}"/>
  <p:tag name="TABLE_ENDDRAG_ORIGIN_RECT" val="743*280"/>
  <p:tag name="TABLE_ENDDRAG_RECT" val="78*185*743*280"/>
</p:tagLst>
</file>

<file path=ppt/tags/tag2.xml><?xml version="1.0" encoding="utf-8"?>
<p:tagLst xmlns:p="http://schemas.openxmlformats.org/presentationml/2006/main">
  <p:tag name="KSO_WM_UNIT_TABLE_BEAUTIFY" val="smartTable{cf4c285e-e145-4380-be07-4433f30eb24c}"/>
</p:tagLst>
</file>

<file path=ppt/tags/tag3.xml><?xml version="1.0" encoding="utf-8"?>
<p:tagLst xmlns:p="http://schemas.openxmlformats.org/presentationml/2006/main">
  <p:tag name="KSO_WM_UNIT_TABLE_BEAUTIFY" val="smartTable{02e938d3-5a6e-43d7-adf0-1cd822736a76}"/>
</p:tagLst>
</file>

<file path=ppt/tags/tag4.xml><?xml version="1.0" encoding="utf-8"?>
<p:tagLst xmlns:p="http://schemas.openxmlformats.org/presentationml/2006/main">
  <p:tag name="KSO_WM_UNIT_TABLE_BEAUTIFY" val="smartTable{b9b74832-6660-4abf-8193-415a15d34c78}"/>
</p:tagLst>
</file>

<file path=ppt/tags/tag5.xml><?xml version="1.0" encoding="utf-8"?>
<p:tagLst xmlns:p="http://schemas.openxmlformats.org/presentationml/2006/main">
  <p:tag name="KSO_WM_UNIT_TABLE_BEAUTIFY" val="smartTable{c1eb80df-93aa-4bc1-b38f-0459c2ecd8eb}"/>
</p:tagLst>
</file>

<file path=ppt/tags/tag6.xml><?xml version="1.0" encoding="utf-8"?>
<p:tagLst xmlns:p="http://schemas.openxmlformats.org/presentationml/2006/main">
  <p:tag name="KSO_WM_UNIT_TABLE_BEAUTIFY" val="smartTable{be02d3e3-406f-4bda-9ab4-ee45c814afab}"/>
</p:tagLst>
</file>

<file path=ppt/tags/tag7.xml><?xml version="1.0" encoding="utf-8"?>
<p:tagLst xmlns:p="http://schemas.openxmlformats.org/presentationml/2006/main">
  <p:tag name="KSO_WM_UNIT_TABLE_BEAUTIFY" val="smartTable{a32df44c-bcac-4b10-9eba-21edb80f8045}"/>
</p:tagLst>
</file>

<file path=ppt/tags/tag8.xml><?xml version="1.0" encoding="utf-8"?>
<p:tagLst xmlns:p="http://schemas.openxmlformats.org/presentationml/2006/main">
  <p:tag name="KSO_WM_UNIT_TABLE_BEAUTIFY" val="smartTable{d16abae0-af35-47cd-8fbd-28a0179fe653}"/>
  <p:tag name="TABLE_ENDDRAG_ORIGIN_RECT" val="746*332"/>
  <p:tag name="TABLE_ENDDRAG_RECT" val="105*99*746*332"/>
</p:tagLst>
</file>

<file path=ppt/tags/tag9.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宋体"/>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宋体"/>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Lst>
    <a:ext uri="{05A4C25C-085E-4340-85A3-A5531E510DB2}">
      <thm15:themeFamily xmlns:thm15="http://schemas.microsoft.com/office/thememl/2012/main" xmlns=""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252</Paragraphs>
  <Slides>36</Slides>
  <Notes>31</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36</vt:i4>
      </vt:variant>
    </vt:vector>
  </HeadingPairs>
  <TitlesOfParts>
    <vt:vector baseType="lpstr" size="47">
      <vt:lpstr>Arial</vt:lpstr>
      <vt:lpstr>Calibri</vt:lpstr>
      <vt:lpstr>宋体</vt:lpstr>
      <vt:lpstr>微软雅黑</vt:lpstr>
      <vt:lpstr>Arial Unicode MS</vt:lpstr>
      <vt:lpstr>专业字体设计服务/WWW.ZTSGC.COM/</vt:lpstr>
      <vt:lpstr>华康俪金黑W8(P)</vt:lpstr>
      <vt:lpstr>Wingdings</vt:lpstr>
      <vt:lpstr>思源黑体 CN Bold</vt:lpstr>
      <vt:lpstr>Tahoma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2024-09-15T06:17:00.858</cp:lastPrinted>
  <dcterms:created xsi:type="dcterms:W3CDTF">2024-09-14T22:17:00Z</dcterms:created>
  <dcterms:modified xsi:type="dcterms:W3CDTF">2024-09-14T22:17:03Z</dcterms:modified>
</cp:coreProperties>
</file>