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26E3A1-4B00-49E2-B805-3BBCEE919A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823C27-BF46-442C-A6AF-A3E3D66357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64454F-6885-4843-86B9-5E5BC7F719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9207F5-E612-46F0-9C85-2D4EB0D5F1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EAE7B67-24CA-416C-A0CB-9C80E1B485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DD6F55-A010-4089-8517-45D3EB6477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11668F0-D9F2-4F1C-86FB-DE50440CA2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841E21-568B-47EC-B784-BF0585B19F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CA96D5-BA72-4CD6-A0D0-55416B02E3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9F1CE5-C02A-4E22-8185-796C0BC3F9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2663E0-25B0-4200-A424-B482B7F820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8126036023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交通土建工程全面解析\n## 1.交通土建工程的基本概念与重要性\n### 1.1交通土建工程的定义与涵盖范围\n### 1.2交通土建工程在交通运输领域的作用\n### 1.3交通土建工程对国家经济发展的影响\n## 2.交通土建工程的主要类型及其特点\n### 2.1道路工程的基本概念与分类\n### 2.2桥梁工程的基本概念与分类\n### 2.3隧道工程的基本概念与分类\n## 3.交通土建工程的设计与施工技术\n### 3.1道路工程的设计与施工技术\n### 3.2桥梁工程的设计与施工技术\n### 3.3隧道工程的设计与施工技术\n## 4.交通土建工程的质量控制与验收标准\n### 4.1交通土建工程的质量控制方法\n### 4.2交通土建工程的验收标准与程序\n### 4.3交通土建工程的质量问题与防治措施\n## 5.交通土建工程的养护与管理\n### 5.1交通土建工程的养护内容与方法\n### 5.2交通土建工程的管理体制与机制\n### 5.3交通土建工程的可持续发展策略\n## 6.交通土建工程的未来发展趋势与挑战\n### 6.1交通土建工程的技术创新与发展方向\n### 6.2交通土建工程的政策法规与市场需求\n### 6.3交通土建工程的未来发展挑战与机遇\n&quot;,&quot;templateId&quot;:&quot;o5uw7qdih7bi3drcb1jn4cqo9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7900"/>
              <a:t>交通土建工程全面解析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9955"/>
            <a:ext cx="375424" cy="646331"/>
          </a:xfrm>
        </p:spPr>
        <p:txBody>
          <a:bodyPr/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614571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6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交通土建工程的基本概念与重要性</a:t>
            </a:r>
            <a:endParaRPr/>
          </a:p>
        </p:txBody>
      </p:sp>
      <p:sp>
        <p:nvSpPr>
          <p:cNvPr id="6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95" name="组合 9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996217" y="2144759"/>
            <a:ext cx="10199566" cy="4458640"/>
            <a:chOff x="996217" y="2144759"/>
            <a:chExt cx="10199566" cy="4458640"/>
          </a:xfrm>
        </p:grpSpPr>
        <p:grpSp>
          <p:nvGrpSpPr>
            <p:cNvPr id="96" name="组合 95"/>
            <p:cNvGrpSpPr/>
            <p:nvPr/>
          </p:nvGrpSpPr>
          <p:grpSpPr>
            <a:xfrm>
              <a:off x="996217" y="2144759"/>
              <a:ext cx="2880000" cy="4458640"/>
              <a:chOff x="996217" y="2144759"/>
              <a:chExt cx="2880000" cy="4458640"/>
            </a:xfrm>
          </p:grpSpPr>
          <p:sp>
            <p:nvSpPr>
              <p:cNvPr id="97" name="椭圆 10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996217" y="2144759"/>
                <a:ext cx="2880000" cy="288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交通土建工程是指与交通运输相关的土木工程项目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176217" y="5561464"/>
                <a:ext cx="2520000" cy="10419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包括道路、桥梁、隧道等基础设施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涉及到工程设计、施工、养护和管理等方面</a:t>
                </a:r>
                <a:endParaRPr/>
              </a:p>
            </p:txBody>
          </p:sp>
          <p:sp>
            <p:nvSpPr>
              <p:cNvPr id="99" name="Tencent"/>
              <p:cNvSpPr/>
              <p:nvPr/>
            </p:nvSpPr>
            <p:spPr>
              <a:xfrm>
                <a:off x="2185187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1"/>
                    </a:solidFill>
                    <a:latin typeface="+mj-ea"/>
                    <a:ea typeface="+mj-ea"/>
                  </a:rPr>
                  <a:t>01</a:t>
                </a:r>
                <a:endParaRPr/>
              </a:p>
            </p:txBody>
          </p:sp>
        </p:grpSp>
        <p:grpSp>
          <p:nvGrpSpPr>
            <p:cNvPr id="100" name="组合 99"/>
            <p:cNvGrpSpPr/>
            <p:nvPr/>
          </p:nvGrpSpPr>
          <p:grpSpPr>
            <a:xfrm>
              <a:off x="4656000" y="2144759"/>
              <a:ext cx="2880000" cy="4458640"/>
              <a:chOff x="4656000" y="2144759"/>
              <a:chExt cx="2880000" cy="4458640"/>
            </a:xfrm>
          </p:grpSpPr>
          <p:sp>
            <p:nvSpPr>
              <p:cNvPr id="101" name="椭圆 11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4656000" y="2144759"/>
                <a:ext cx="2880000" cy="288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涵盖范围广泛，涉及到国家经济发展和民生福祉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0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836000" y="5561464"/>
                <a:ext cx="2520000" cy="10419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为社会提供便捷的交通运输服务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促进地区间的经济交流和人员流动</a:t>
                </a:r>
                <a:endParaRPr/>
              </a:p>
            </p:txBody>
          </p:sp>
          <p:sp>
            <p:nvSpPr>
              <p:cNvPr id="103" name="Tencent"/>
              <p:cNvSpPr/>
              <p:nvPr/>
            </p:nvSpPr>
            <p:spPr>
              <a:xfrm>
                <a:off x="5844970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2"/>
                    </a:solidFill>
                    <a:latin typeface="+mj-ea"/>
                    <a:ea typeface="+mj-ea"/>
                  </a:rPr>
                  <a:t>02</a:t>
                </a:r>
                <a:endParaRPr/>
              </a:p>
            </p:txBody>
          </p:sp>
        </p:grpSp>
        <p:grpSp>
          <p:nvGrpSpPr>
            <p:cNvPr id="104" name="组合 103"/>
            <p:cNvGrpSpPr/>
            <p:nvPr/>
          </p:nvGrpSpPr>
          <p:grpSpPr>
            <a:xfrm>
              <a:off x="8315783" y="2144759"/>
              <a:ext cx="2880000" cy="4458640"/>
              <a:chOff x="8315783" y="2144759"/>
              <a:chExt cx="2880000" cy="4458640"/>
            </a:xfrm>
          </p:grpSpPr>
          <p:sp>
            <p:nvSpPr>
              <p:cNvPr id="105" name="椭圆 12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8315783" y="2144759"/>
                <a:ext cx="2880000" cy="2880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交通土建工程的发展水平是一个国家综合国力的重要体现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0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495783" y="5561464"/>
                <a:ext cx="2520000" cy="10419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反映了一个国家的科技实力和建设水平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对国家经济发展和社会进步具有重要作用</a:t>
                </a:r>
                <a:endParaRPr/>
              </a:p>
            </p:txBody>
          </p:sp>
          <p:sp>
            <p:nvSpPr>
              <p:cNvPr id="107" name="Tencent"/>
              <p:cNvSpPr/>
              <p:nvPr/>
            </p:nvSpPr>
            <p:spPr>
              <a:xfrm>
                <a:off x="9504753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3"/>
                    </a:solidFill>
                    <a:latin typeface="+mj-ea"/>
                    <a:ea typeface="+mj-ea"/>
                  </a:rPr>
                  <a:t>03</a:t>
                </a:r>
                <a:endParaRPr/>
              </a:p>
            </p:txBody>
          </p:sp>
        </p:grpSp>
      </p:grpSp>
      <p:sp>
        <p:nvSpPr>
          <p:cNvPr id="108" name="Tencent" descr="{&quot;isTemplate&quot;:true,&quot;type&quot;:&quot;title&quot;,&quot;canOmit&quot;:false,&quot;range&quot;:0}"/>
          <p:cNvSpPr txBox="1"/>
          <p:nvPr/>
        </p:nvSpPr>
        <p:spPr>
          <a:xfrm>
            <a:off x="753805" y="643889"/>
            <a:ext cx="106997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交通土建工程的定义与涵盖范围</a:t>
            </a:r>
            <a:endParaRPr lang="en-US" sz="36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0" name="组合 109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11" name="组合 110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11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交通土建工程是交通运输领域的基础设施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1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为交通运输提供必要的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通道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场所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保障交通运输的安全和顺畅</a:t>
                </a:r>
                <a:endParaRPr/>
              </a:p>
            </p:txBody>
          </p:sp>
        </p:grpSp>
        <p:grpSp>
          <p:nvGrpSpPr>
            <p:cNvPr id="114" name="组合 113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11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交通土建工程的发展直接影响交通运输的效率和成本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高质量的交通土建工程可以提高交通运输效率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降低交通运输成本，提高经济效益</a:t>
                </a:r>
                <a:endParaRPr/>
              </a:p>
            </p:txBody>
          </p:sp>
        </p:grpSp>
        <p:grpSp>
          <p:nvGrpSpPr>
            <p:cNvPr id="117" name="组合 116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11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交通土建工程对于实现可持续发展具有重要意义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1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有利于减少交通拥堵和环境污染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促进绿色出行和低碳经济的发展</a:t>
                </a:r>
                <a:endParaRPr/>
              </a:p>
            </p:txBody>
          </p:sp>
        </p:grpSp>
      </p:grpSp>
      <p:sp>
        <p:nvSpPr>
          <p:cNvPr id="12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交通土建工程在交通运输领域的作用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22" name="组合 12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23" name="组合 122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24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2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交通土建工程是基础设施建设的重要组成部分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2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对于拉动国家经济增长具有重要作用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为国家经济发展提供有力的支持</a:t>
                </a:r>
                <a:endParaRPr/>
              </a:p>
            </p:txBody>
          </p:sp>
          <p:pic>
            <p:nvPicPr>
              <p:cNvPr id="12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28" name="组合 127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29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3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交通土建工程的发展可以提高国家整体实力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增强国家在国际竞争中的优势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提高国家的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国际地位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影响力</a:t>
                </a:r>
                <a:endParaRPr/>
              </a:p>
            </p:txBody>
          </p:sp>
          <p:pic>
            <p:nvPicPr>
              <p:cNvPr id="132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33" name="组合 132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34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3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交通土建工程对于实现区域协调发展具有重要意义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有利于促进地区间的经济交流和人员流动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缩小地区差距，实现共同富裕</a:t>
                </a:r>
                <a:endParaRPr/>
              </a:p>
            </p:txBody>
          </p:sp>
          <p:pic>
            <p:nvPicPr>
              <p:cNvPr id="137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交通土建工程对国家经济发展的影响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40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交通土建工程的主要类型及其特点</a:t>
            </a:r>
            <a:endParaRPr/>
          </a:p>
        </p:txBody>
      </p:sp>
      <p:sp>
        <p:nvSpPr>
          <p:cNvPr id="141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cxnSp>
        <p:nvCxnSpPr>
          <p:cNvPr id="143" name="Connector 2"/>
          <p:cNvCxnSpPr/>
          <p:nvPr/>
        </p:nvCxnSpPr>
        <p:spPr>
          <a:xfrm flipH="1">
            <a:off x="1209188" y="1653698"/>
            <a:ext cx="0" cy="5250485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45" name="Group 7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2152036" y="1278744"/>
            <a:ext cx="9189734" cy="5185757"/>
            <a:chOff x="2152036" y="1278744"/>
            <a:chExt cx="9189734" cy="5185757"/>
          </a:xfrm>
        </p:grpSpPr>
        <p:grpSp>
          <p:nvGrpSpPr>
            <p:cNvPr id="146" name="Group 701"/>
            <p:cNvGrpSpPr/>
            <p:nvPr/>
          </p:nvGrpSpPr>
          <p:grpSpPr>
            <a:xfrm>
              <a:off x="2152036" y="1278744"/>
              <a:ext cx="9189734" cy="1690603"/>
              <a:chOff x="2152036" y="1278765"/>
              <a:chExt cx="9189734" cy="1690603"/>
            </a:xfrm>
          </p:grpSpPr>
          <p:sp>
            <p:nvSpPr>
              <p:cNvPr id="147" name="AutoShape 5"/>
              <p:cNvSpPr/>
              <p:nvPr/>
            </p:nvSpPr>
            <p:spPr>
              <a:xfrm>
                <a:off x="2152036" y="1308906"/>
                <a:ext cx="9189734" cy="644550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8" name="TextBox 11" descr="{&quot;isTemplate&quot;:true,&quot;type&quot;:&quot;title&quot;,&quot;canOmit&quot;:false,&quot;range&quot;:0}"/>
              <p:cNvSpPr txBox="1"/>
              <p:nvPr/>
            </p:nvSpPr>
            <p:spPr>
              <a:xfrm>
                <a:off x="2373184" y="1278765"/>
                <a:ext cx="7156450" cy="698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道路工程是指与道路交通相关的土木工程项目</a:t>
                </a:r>
                <a:endParaRPr/>
              </a:p>
            </p:txBody>
          </p:sp>
          <p:sp>
            <p:nvSpPr>
              <p:cNvPr id="149" name="TextBox 12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2272823" y="2048316"/>
                <a:ext cx="8972550" cy="921052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包括城市道路、公路、乡村道路等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涉及到道路设计、施工、养护和管理等方面</a:t>
                </a:r>
                <a:endParaRPr/>
              </a:p>
            </p:txBody>
          </p:sp>
        </p:grpSp>
        <p:grpSp>
          <p:nvGrpSpPr>
            <p:cNvPr id="150" name="Group 706"/>
            <p:cNvGrpSpPr/>
            <p:nvPr/>
          </p:nvGrpSpPr>
          <p:grpSpPr>
            <a:xfrm>
              <a:off x="2152036" y="3040683"/>
              <a:ext cx="9189734" cy="1665398"/>
              <a:chOff x="2152036" y="3040683"/>
              <a:chExt cx="9189734" cy="1665398"/>
            </a:xfrm>
          </p:grpSpPr>
          <p:sp>
            <p:nvSpPr>
              <p:cNvPr id="151" name="AutoShape 7"/>
              <p:cNvSpPr/>
              <p:nvPr/>
            </p:nvSpPr>
            <p:spPr>
              <a:xfrm>
                <a:off x="2152036" y="3067327"/>
                <a:ext cx="9189734" cy="644550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2" name="TextBox 13" descr="{&quot;isTemplate&quot;:true,&quot;type&quot;:&quot;title&quot;,&quot;canOmit&quot;:false,&quot;range&quot;:0}"/>
              <p:cNvSpPr txBox="1"/>
              <p:nvPr/>
            </p:nvSpPr>
            <p:spPr>
              <a:xfrm>
                <a:off x="2393609" y="3040683"/>
                <a:ext cx="7156450" cy="698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道路工程的分类主要包括按功能和行政等级分类</a:t>
                </a:r>
                <a:endParaRPr/>
              </a:p>
            </p:txBody>
          </p:sp>
          <p:sp>
            <p:nvSpPr>
              <p:cNvPr id="153" name="TextBox 1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2272823" y="3785029"/>
                <a:ext cx="8947150" cy="921052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按功能分类：主干道、次干道、支路、人行道等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按行政等级分类：国道、省道、县道、乡道等</a:t>
                </a:r>
                <a:endParaRPr/>
              </a:p>
            </p:txBody>
          </p:sp>
        </p:grpSp>
        <p:grpSp>
          <p:nvGrpSpPr>
            <p:cNvPr id="154" name="Group 711"/>
            <p:cNvGrpSpPr/>
            <p:nvPr/>
          </p:nvGrpSpPr>
          <p:grpSpPr>
            <a:xfrm>
              <a:off x="2152036" y="4805681"/>
              <a:ext cx="9189734" cy="1658820"/>
              <a:chOff x="2152036" y="4805681"/>
              <a:chExt cx="9189734" cy="1658820"/>
            </a:xfrm>
          </p:grpSpPr>
          <p:sp>
            <p:nvSpPr>
              <p:cNvPr id="155" name="AutoShape 9"/>
              <p:cNvSpPr/>
              <p:nvPr/>
            </p:nvSpPr>
            <p:spPr>
              <a:xfrm>
                <a:off x="2152036" y="4825747"/>
                <a:ext cx="9189734" cy="644550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6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2430185" y="4805681"/>
                <a:ext cx="7156450" cy="698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道路工程的特点包括多样性、复杂性和地域性</a:t>
                </a:r>
                <a:endParaRPr/>
              </a:p>
            </p:txBody>
          </p:sp>
          <p:sp>
            <p:nvSpPr>
              <p:cNvPr id="157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2291111" y="5543449"/>
                <a:ext cx="8915400" cy="921052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涉及到不同的道路类型、结构和材料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需要考虑地形、气候、地质等多种因素</a:t>
                </a:r>
                <a:endParaRPr/>
              </a:p>
            </p:txBody>
          </p:sp>
        </p:grpSp>
      </p:grpSp>
      <p:sp>
        <p:nvSpPr>
          <p:cNvPr id="15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9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道路工程的基本概念与分类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cxnSp>
        <p:nvCxnSpPr>
          <p:cNvPr id="162" name="Connector 2"/>
          <p:cNvCxnSpPr/>
          <p:nvPr/>
        </p:nvCxnSpPr>
        <p:spPr>
          <a:xfrm flipH="1">
            <a:off x="1209188" y="1653698"/>
            <a:ext cx="0" cy="5250485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3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64" name="Group 7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2152036" y="1278744"/>
            <a:ext cx="9189734" cy="5185757"/>
            <a:chOff x="2152036" y="1278744"/>
            <a:chExt cx="9189734" cy="5185757"/>
          </a:xfrm>
        </p:grpSpPr>
        <p:grpSp>
          <p:nvGrpSpPr>
            <p:cNvPr id="165" name="Group 701"/>
            <p:cNvGrpSpPr/>
            <p:nvPr/>
          </p:nvGrpSpPr>
          <p:grpSpPr>
            <a:xfrm>
              <a:off x="2152036" y="1278744"/>
              <a:ext cx="9189734" cy="1690603"/>
              <a:chOff x="2152036" y="1278765"/>
              <a:chExt cx="9189734" cy="1690603"/>
            </a:xfrm>
          </p:grpSpPr>
          <p:sp>
            <p:nvSpPr>
              <p:cNvPr id="166" name="AutoShape 5"/>
              <p:cNvSpPr/>
              <p:nvPr/>
            </p:nvSpPr>
            <p:spPr>
              <a:xfrm>
                <a:off x="2152036" y="1308906"/>
                <a:ext cx="9189734" cy="644550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7" name="TextBox 11" descr="{&quot;isTemplate&quot;:true,&quot;type&quot;:&quot;title&quot;,&quot;canOmit&quot;:false,&quot;range&quot;:0}"/>
              <p:cNvSpPr txBox="1"/>
              <p:nvPr/>
            </p:nvSpPr>
            <p:spPr>
              <a:xfrm>
                <a:off x="2373184" y="1278765"/>
                <a:ext cx="7156450" cy="698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桥梁工程是指与桥梁建设相关的土木工程项目</a:t>
                </a:r>
                <a:endParaRPr/>
              </a:p>
            </p:txBody>
          </p:sp>
          <p:sp>
            <p:nvSpPr>
              <p:cNvPr id="168" name="TextBox 12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2272823" y="2048316"/>
                <a:ext cx="8972550" cy="921052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包括桥梁的设计、施工、养护和管理等方面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涉及到桥梁的类型、结构、材料等方面</a:t>
                </a:r>
                <a:endParaRPr/>
              </a:p>
            </p:txBody>
          </p:sp>
        </p:grpSp>
        <p:grpSp>
          <p:nvGrpSpPr>
            <p:cNvPr id="169" name="Group 706"/>
            <p:cNvGrpSpPr/>
            <p:nvPr/>
          </p:nvGrpSpPr>
          <p:grpSpPr>
            <a:xfrm>
              <a:off x="2152036" y="3040683"/>
              <a:ext cx="9189734" cy="1665398"/>
              <a:chOff x="2152036" y="3040683"/>
              <a:chExt cx="9189734" cy="1665398"/>
            </a:xfrm>
          </p:grpSpPr>
          <p:sp>
            <p:nvSpPr>
              <p:cNvPr id="170" name="AutoShape 7"/>
              <p:cNvSpPr/>
              <p:nvPr/>
            </p:nvSpPr>
            <p:spPr>
              <a:xfrm>
                <a:off x="2152036" y="3067327"/>
                <a:ext cx="9189734" cy="644550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1" name="TextBox 13" descr="{&quot;isTemplate&quot;:true,&quot;type&quot;:&quot;title&quot;,&quot;canOmit&quot;:false,&quot;range&quot;:0}"/>
              <p:cNvSpPr txBox="1"/>
              <p:nvPr/>
            </p:nvSpPr>
            <p:spPr>
              <a:xfrm>
                <a:off x="2393609" y="3040683"/>
                <a:ext cx="7156450" cy="698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桥梁工程的分类主要包括按用途和结构类型分类</a:t>
                </a:r>
                <a:endParaRPr/>
              </a:p>
            </p:txBody>
          </p:sp>
          <p:sp>
            <p:nvSpPr>
              <p:cNvPr id="172" name="TextBox 1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2272823" y="3785029"/>
                <a:ext cx="8947150" cy="921052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按用途分类：公路桥、铁路桥、市政桥、特种桥等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按结构类型分类：梁桥、拱桥、悬索桥、刚构桥等</a:t>
                </a:r>
                <a:endParaRPr/>
              </a:p>
            </p:txBody>
          </p:sp>
        </p:grpSp>
        <p:grpSp>
          <p:nvGrpSpPr>
            <p:cNvPr id="173" name="Group 711"/>
            <p:cNvGrpSpPr/>
            <p:nvPr/>
          </p:nvGrpSpPr>
          <p:grpSpPr>
            <a:xfrm>
              <a:off x="2152036" y="4805681"/>
              <a:ext cx="9189734" cy="1658820"/>
              <a:chOff x="2152036" y="4805681"/>
              <a:chExt cx="9189734" cy="1658820"/>
            </a:xfrm>
          </p:grpSpPr>
          <p:sp>
            <p:nvSpPr>
              <p:cNvPr id="174" name="AutoShape 9"/>
              <p:cNvSpPr/>
              <p:nvPr/>
            </p:nvSpPr>
            <p:spPr>
              <a:xfrm>
                <a:off x="2152036" y="4825747"/>
                <a:ext cx="9189734" cy="644550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5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2430185" y="4805681"/>
                <a:ext cx="7156450" cy="698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桥梁工程的特点包括技术性、艺术性和环保性</a:t>
                </a:r>
                <a:endParaRPr/>
              </a:p>
            </p:txBody>
          </p:sp>
          <p:sp>
            <p:nvSpPr>
              <p:cNvPr id="176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2291111" y="5543449"/>
                <a:ext cx="8915400" cy="921052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涉及到结构力学、材料科学、施工技术等多种学科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需要考虑桥梁的美观、安全和环保等因素</a:t>
                </a:r>
                <a:endParaRPr/>
              </a:p>
            </p:txBody>
          </p:sp>
        </p:grpSp>
      </p:grpSp>
      <p:sp>
        <p:nvSpPr>
          <p:cNvPr id="177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8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桥梁工程的基本概念与分类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1" name="组合 18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82" name="组合 181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18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隧道工程是指与隧道建设相关的土木工程项目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包括隧道的规划、设计、施工、养护和管理等方面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涉及到隧道的类型、结构、材料等方面</a:t>
                </a:r>
                <a:endParaRPr/>
              </a:p>
            </p:txBody>
          </p:sp>
        </p:grpSp>
        <p:grpSp>
          <p:nvGrpSpPr>
            <p:cNvPr id="185" name="组合 184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18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隧道工程的分类主要包括按用途和结构类型分类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按用途分类：交通隧道、水工隧道、市政隧道等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按结构类型分类：矩形隧道、圆形隧道、马蹄形隧道等</a:t>
                </a:r>
                <a:endParaRPr/>
              </a:p>
            </p:txBody>
          </p:sp>
        </p:grpSp>
        <p:grpSp>
          <p:nvGrpSpPr>
            <p:cNvPr id="188" name="组合 187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18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隧道工程的特点包括隐蔽性、复杂性和安全性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涉及到地下工程、地质学、结构力学等多种学科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需要考虑隧道的稳定性、安全性和施工难度等因素</a:t>
                </a:r>
                <a:endParaRPr/>
              </a:p>
            </p:txBody>
          </p:sp>
        </p:grpSp>
      </p:grpSp>
      <p:sp>
        <p:nvSpPr>
          <p:cNvPr id="19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隧道工程的基本概念与分类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交通土建工程的设计与施工技术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1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2" name="组合 11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道路工程设计主要包括路线设计、结构设计和附属设施设计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路线设计：确定道路的方向、长度、宽度等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结构设计：确定道路的基层、面层、路基等结构形式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附属设施设计：确定道路的交通标志、信号灯、照明等设施</a:t>
                </a:r>
                <a:endParaRPr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道路工程施工技术主要包括土方开挖、路基处理、路面施工等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土方开挖：采用合理的开挖方法和设备，确保施工安全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路基处理：对地基进行加固、改良，提高道路的承载能力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路面施工：采用合适的路面材料和施工方法，保证道路的质量和性能</a:t>
                </a:r>
                <a:endParaRPr/>
              </a:p>
            </p:txBody>
          </p:sp>
        </p:grpSp>
      </p:grpSp>
      <p:sp>
        <p:nvSpPr>
          <p:cNvPr id="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道路工程的设计与施工技术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" name="组合 19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1" name="组合 20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桥梁工程设计主要包括桥梁结构、桥梁施工和桥梁检测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桥梁结构设计：确定桥梁的类型、跨径、梁高等结构参数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桥梁施工设计：确定桥梁的施工方法、施工顺序、施工工艺等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桥梁检测：对桥梁的结构、材料、性能等进行检测和评估</a:t>
                </a:r>
                <a:endParaRPr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桥梁工程施工技术主要包括支架搭建、钢筋制作与安装、混凝土浇筑与养护等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支架搭建：采用合适的支架材料和结构形式，确保施工安全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钢筋制作与安装：严格按照设计要求进行钢筋的制作和安装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混凝土浇筑与养护：采用合适的混凝土配合比和养护方法，保证桥梁的质量和性能</a:t>
                </a:r>
                <a:endParaRPr/>
              </a:p>
            </p:txBody>
          </p: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桥梁工程的设计与施工技术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9" name="组合 28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30" name="组合 29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3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隧道工程设计主要包括隧道结构、隧道施工和隧道安全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隧道结构设计：确定隧道的类型、断面、支护结构等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隧道施工设计：确定隧道的施工方法、施工顺序、施工工艺等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隧道安全设计：确保隧道在建设、运营过程中的安全性能</a:t>
                </a:r>
                <a:endParaRPr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3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隧道工程施工技术主要包括隧道开挖、支护施工、衬砌施工等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隧道开挖：采用合理的开挖方法和设备，确保施工安全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支护施工：对隧道周边地层进行加固、支护，保证隧道的稳定性和安全性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衬砌施工：采用合适的衬砌材料和施工方法，保证隧道的质量和性能</a:t>
                </a:r>
                <a:endParaRPr/>
              </a:p>
            </p:txBody>
          </p:sp>
        </p:grpSp>
      </p:grpSp>
      <p:sp>
        <p:nvSpPr>
          <p:cNvPr id="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隧道工程的设计与施工技术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https://d.book118.com/518126036023006040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yellow">
      <a:dk1>
        <a:srgbClr val="000000"/>
      </a:dk1>
      <a:lt1>
        <a:srgbClr val="FFFFFF"/>
      </a:lt1>
      <a:dk2>
        <a:srgbClr val="291F0E"/>
      </a:dk2>
      <a:lt2>
        <a:srgbClr val="FEFCE6"/>
      </a:lt2>
      <a:accent1>
        <a:srgbClr val="F1D25B"/>
      </a:accent1>
      <a:accent2>
        <a:srgbClr val="ECE497"/>
      </a:accent2>
      <a:accent3>
        <a:srgbClr val="E1A823"/>
      </a:accent3>
      <a:accent4>
        <a:srgbClr val="D58F17"/>
      </a:accent4>
      <a:accent5>
        <a:srgbClr val="C7E7D8"/>
      </a:accent5>
      <a:accent6>
        <a:srgbClr val="90C8A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交通土建工程全面解析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2024-09-18T09:10:16.285</cp:lastPrinted>
  <dcterms:created xsi:type="dcterms:W3CDTF">2024-09-18T01:10:16Z</dcterms:created>
  <dcterms:modified xsi:type="dcterms:W3CDTF">2024-09-18T01:10:18Z</dcterms:modified>
</cp:coreProperties>
</file>