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3C038-4E99-46E8-BA94-B14C97CC1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CE4C8A-07DE-4750-9227-078F88846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E1A42-6587-4457-A889-3AE02DB6C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8A408A-B02A-42EB-BA34-27C950D44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17CEA7-6814-49CD-B0DA-9FE486898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F52E77-2D82-47F0-B3B8-DF50D2362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005FD7-72B7-4DC2-93DD-326357FDC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6ABF08-2614-41EB-87BD-26AFF51A8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A61C52-9A6E-4472-BE91-2D60BA5EC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37A425-E80D-43AA-8486-7621ED5E7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5D082-DE3A-4B13-838C-FD9872F65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13006203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《降钙素原》PPT课件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降钙素原简介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降钙素原的检测方法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降钙素原的临床应用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降钙素原与其它生物标志物的比较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降钙素原研究的未来展望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降钙素原简介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降钙素原（PCT）是一种蛋白质，由甲状腺髓质细胞合成和分泌。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89" r="1289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5425" b="5425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6461" b="646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PCT具有激素样作用，可以降低血浆中游离钙离子的浓度，从而降低血钙水平。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PCT的半衰期较短，约20-30分钟，在体内不易蓄积。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PCT的主要生物学作用是调节血钙水平，维持血钙平衡。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PCT可以抑制破骨细胞活性，减少骨盐溶解，抑制骨重吸收，从而降低血钙水平。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PCT还可以抑制肾小管对钙离子的重吸收，增加尿钙排泄，进一步降低血钙水平。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生物学作用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3792" y="5100246"/>
            <a:ext cx="2129328" cy="105859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903120" y="4747383"/>
            <a:ext cx="2129328" cy="1411454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31337" y="4276897"/>
            <a:ext cx="2129328" cy="18819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9554" y="3884827"/>
            <a:ext cx="2129328" cy="227401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29409" y="3083528"/>
            <a:ext cx="2020315" cy="195429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血清钙离子浓度：血钙离子浓度是调节PCT分泌的主要因素，血钙离子浓度升高时刺激PCT分泌，反之则抑制分泌。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953810" y="2847749"/>
            <a:ext cx="2020315" cy="169353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甲状旁腺激素（PTH）：PTH可以刺激PCT的分泌，同时PCT也可以抑制PTH的分泌。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084989" y="2360581"/>
            <a:ext cx="2020315" cy="16930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1,25-二羟维生素D3：它可以促进PCT的合成和分泌。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213633" y="1985955"/>
            <a:ext cx="2020315" cy="1755963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细胞因子：一些细胞因子如IL-6、TNF-α等也可以刺激PCT的分泌。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287769" y="3409229"/>
            <a:ext cx="2129328" cy="274960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9635014" y="1550861"/>
            <a:ext cx="1434751" cy="1532668"/>
            <a:chOff x="9635014" y="1550861"/>
            <a:chExt cx="1434751" cy="1532668"/>
          </a:xfrm>
        </p:grpSpPr>
        <p:sp>
          <p:nvSpPr>
            <p:cNvPr id="12" name="Freeform 12"/>
            <p:cNvSpPr/>
            <p:nvPr/>
          </p:nvSpPr>
          <p:spPr>
            <a:xfrm>
              <a:off x="9635014" y="1550861"/>
              <a:ext cx="1434751" cy="1532668"/>
            </a:xfrm>
            <a:custGeom>
              <a:rect l="l" t="t" r="r" b="b"/>
              <a:pathLst>
                <a:path w="1537251" h="1642176">
                  <a:moveTo>
                    <a:pt x="0" y="0"/>
                  </a:moveTo>
                  <a:lnTo>
                    <a:pt x="1537251" y="0"/>
                  </a:lnTo>
                  <a:lnTo>
                    <a:pt x="1537251" y="1537251"/>
                  </a:lnTo>
                  <a:lnTo>
                    <a:pt x="829482" y="1537251"/>
                  </a:lnTo>
                  <a:lnTo>
                    <a:pt x="768625" y="1642176"/>
                  </a:lnTo>
                  <a:lnTo>
                    <a:pt x="707769" y="1537251"/>
                  </a:lnTo>
                  <a:lnTo>
                    <a:pt x="0" y="1537251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773792" y="5255209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868368" y="514412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2448" y="489705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24802" y="4725914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88882" y="4351581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18" name="Freeform 18"/>
          <p:cNvSpPr/>
          <p:nvPr/>
        </p:nvSpPr>
        <p:spPr>
          <a:xfrm>
            <a:off x="9940806" y="1901329"/>
            <a:ext cx="823253" cy="823253"/>
          </a:xfrm>
          <a:custGeom>
            <a:rect l="l" t="t" r="r" b="b"/>
            <a:pathLst>
              <a:path w="304800" h="304800">
                <a:moveTo>
                  <a:pt x="137160" y="274320"/>
                </a:moveTo>
                <a:lnTo>
                  <a:pt x="137160" y="167640"/>
                </a:lnTo>
                <a:lnTo>
                  <a:pt x="0" y="30480"/>
                </a:lnTo>
                <a:lnTo>
                  <a:pt x="0" y="0"/>
                </a:lnTo>
                <a:lnTo>
                  <a:pt x="304800" y="0"/>
                </a:lnTo>
                <a:lnTo>
                  <a:pt x="304800" y="30480"/>
                </a:lnTo>
                <a:lnTo>
                  <a:pt x="167640" y="167640"/>
                </a:lnTo>
                <a:lnTo>
                  <a:pt x="167640" y="274320"/>
                </a:lnTo>
                <a:lnTo>
                  <a:pt x="243840" y="289560"/>
                </a:lnTo>
                <a:lnTo>
                  <a:pt x="243840" y="304800"/>
                </a:lnTo>
                <a:lnTo>
                  <a:pt x="60960" y="304800"/>
                </a:lnTo>
                <a:lnTo>
                  <a:pt x="60960" y="289560"/>
                </a:lnTo>
                <a:lnTo>
                  <a:pt x="137160" y="274320"/>
                </a:lnTo>
                <a:close/>
                <a:moveTo>
                  <a:pt x="167640" y="121920"/>
                </a:moveTo>
                <a:cubicBezTo>
                  <a:pt x="184471" y="121920"/>
                  <a:pt x="198120" y="108271"/>
                  <a:pt x="198120" y="91440"/>
                </a:cubicBezTo>
                <a:cubicBezTo>
                  <a:pt x="198120" y="74609"/>
                  <a:pt x="184471" y="60960"/>
                  <a:pt x="167640" y="60960"/>
                </a:cubicBezTo>
                <a:lnTo>
                  <a:pt x="167640" y="60960"/>
                </a:lnTo>
                <a:cubicBezTo>
                  <a:pt x="150809" y="60960"/>
                  <a:pt x="137160" y="74609"/>
                  <a:pt x="137160" y="91440"/>
                </a:cubicBezTo>
                <a:cubicBezTo>
                  <a:pt x="137160" y="108271"/>
                  <a:pt x="150809" y="121920"/>
                  <a:pt x="167640" y="121920"/>
                </a:cubicBezTo>
                <a:lnTo>
                  <a:pt x="16764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分泌调节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降钙素原的检测方法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利用放射性核素标记的降钙素原抗体，检测血浆中的降钙素原浓度。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灵敏度高，特异性强，可进行动态检测。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需要特殊的仪器设备和专业人员操作，且存在放射性污染的风险。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放射免疫分析法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利用酶标记的降钙素原抗体与血浆中的降钙素原结合，通过酶促反应显色，测量吸光度值，计算降钙素原浓度。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操作简便，灵敏度高，可进行批量检测。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可能会受到其他物质的干扰，导致假阳性结果。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酶联免疫吸附试验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电化学发光法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利用电化学发光技术标记的降钙素原抗体与血浆中的降钙素原结合，通过电化学发光反应，测量发光强度，计算降钙素原浓度。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灵敏度高，特异性强，操作简便，可进行自动化检测。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仪器设备较为昂贵，且需要定期校准和维护。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利用化学发光技术标记的降钙素原抗体与血浆中的降钙素原结合，通过化学发光反应，测量发光强度，计算降钙素原浓度。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灵敏度高，特异性强，操作简便，可进行自动化检测。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可能会受到其他物质的干扰，导致假阳性结果。同时，试剂成本较高，且需要特殊的仪器设备。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化学发光法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降钙素原的临床应用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https://d.book118.com/518130062034006025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2024-09-01T19:16:21.548</cp:lastPrinted>
  <dcterms:created xsi:type="dcterms:W3CDTF">2024-09-01T11:16:21Z</dcterms:created>
  <dcterms:modified xsi:type="dcterms:W3CDTF">2024-09-01T11:16:23Z</dcterms:modified>
</cp:coreProperties>
</file>