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RDPUB+LMRDIA+MicrosoftYaHei-Bold"/>
      <p:regular r:id="rId19"/>
    </p:embeddedFont>
    <p:embeddedFont>
      <p:font typeface="JVLLPU+WDUELI+ArialMT"/>
      <p:regular r:id="rId20"/>
    </p:embeddedFont>
    <p:embeddedFont>
      <p:font typeface="KPQAVN+MS-UIGothic"/>
      <p:regular r:id="rId21"/>
    </p:embeddedFont>
    <p:embeddedFont>
      <p:font typeface="IJRJOO+MHSNIE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FA4AF-055F-4132-9AB9-F2F40C0F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2CE84-200C-468F-A1A2-225CAEED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ABF03-C6B6-4ADF-80E7-1EE0729B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4C689-AFC0-4C39-839E-A5BC80B3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F66EC-EB6A-42AC-989F-8BD5F4AAB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45065-BC01-4192-86FF-54B041CB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EFCE7-A9C0-496C-961C-1D56247DE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07EBB-2FF0-4EC6-95D8-17C7FAC2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96EB6-DD4C-4F19-BC9D-BE746124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3E195-5184-408C-994C-4F2D771CA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EB376-5666-427A-8101-5D101261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112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73835" y="1756011"/>
            <a:ext cx="10622350" cy="2608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New</a:t>
            </a:r>
            <a:r>
              <a:rPr sz="5150" spc="249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5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Goal</a:t>
            </a:r>
            <a:r>
              <a:rPr sz="5150" spc="237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9th</a:t>
            </a:r>
            <a:r>
              <a:rPr sz="5150" spc="256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Grade</a:t>
            </a:r>
            <a:r>
              <a:rPr sz="5150" spc="247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English</a:t>
            </a:r>
          </a:p>
          <a:p>
            <a:pPr marL="394334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5150" spc="252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Full</a:t>
            </a:r>
            <a:r>
              <a:rPr sz="5150" spc="237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5150" spc="252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Courseware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7148"/>
            <a:ext cx="2837525" cy="782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JVLLPU+WDUELI+ArialMT"/>
                <a:cs typeface="JVLLPU+WDUEL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2400" spc="114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Overview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5788"/>
            <a:ext cx="4528202" cy="13303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JVLLPU+WDUELI+ArialMT"/>
                <a:cs typeface="JVLLPU+WDUEL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Explanation</a:t>
            </a:r>
            <a:r>
              <a:rPr sz="2400" spc="1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of</a:t>
            </a:r>
            <a:r>
              <a:rPr sz="2400" spc="114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language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knowledge</a:t>
            </a:r>
            <a:r>
              <a:rPr sz="2400" spc="114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points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3068"/>
            <a:ext cx="5730669" cy="24277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JVLLPU+WDUELI+ArialMT"/>
                <a:cs typeface="JVLLPU+WDUEL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Reading</a:t>
            </a:r>
            <a:r>
              <a:rPr sz="2400" spc="11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2400" spc="11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Listening</a:t>
            </a:r>
            <a:r>
              <a:rPr sz="2400" spc="116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Training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JVLLPU+WDUELI+ArialMT"/>
                <a:cs typeface="JVLLPU+WDUEL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Oral</a:t>
            </a:r>
            <a:r>
              <a:rPr sz="2400" spc="1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2400" spc="116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Writing</a:t>
            </a:r>
            <a:r>
              <a:rPr sz="2400" spc="116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Practice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JVLLPU+WDUELI+ArialMT"/>
                <a:cs typeface="JVLLPU+WDUEL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Cultural</a:t>
            </a:r>
            <a:r>
              <a:rPr sz="2400" spc="1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2400" spc="116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Background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Knowledge</a:t>
            </a:r>
            <a:r>
              <a:rPr sz="2400" spc="114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4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Expansion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59AE93"/>
                </a:solidFill>
                <a:latin typeface="KPQAVN+MS-UIGothic"/>
                <a:cs typeface="KPQAVN+MS-UIGothic"/>
              </a:rPr>
              <a:t>目</a:t>
            </a:r>
            <a:r>
              <a:rPr sz="92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89536"/>
            <a:ext cx="5665748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5150" spc="252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Overview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59512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Theme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5908537" cy="10395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JVLLPU+WDUELI+ArialMT"/>
                <a:cs typeface="JVLLPU+WDUELI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Theme: The unit's theme revolves around exploring</a:t>
            </a:r>
          </a:p>
          <a:p>
            <a:pPr marL="203200" marR="0">
              <a:lnSpc>
                <a:spcPts val="1562"/>
              </a:lnSpc>
              <a:spcBef>
                <a:spcPts val="60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different cultures, understanding diverse perspectives,</a:t>
            </a:r>
          </a:p>
          <a:p>
            <a:pPr marL="2032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and developing cultural competency skills.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59512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Theme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4370"/>
            <a:ext cx="1235181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Objectives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393855"/>
            <a:ext cx="7030493" cy="4910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FFFF"/>
                </a:solidFill>
                <a:latin typeface="JVLLPU+WDUELI+ArialMT"/>
                <a:cs typeface="JVLLPU+WDUELI+ArialMT"/>
              </a:rPr>
              <a:t>•</a:t>
            </a:r>
            <a:r>
              <a:rPr sz="1550" spc="66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Develop reading, writing, listening, and speaking skills in English.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15645"/>
            <a:ext cx="7184528" cy="7106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FFFF"/>
                </a:solidFill>
                <a:latin typeface="JVLLPU+WDUELI+ArialMT"/>
                <a:cs typeface="JVLLPU+WDUELI+ArialMT"/>
              </a:rPr>
              <a:t>•</a:t>
            </a:r>
            <a:r>
              <a:rPr sz="1550" spc="66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Build knowledge and understanding of different cultures and their</a:t>
            </a:r>
          </a:p>
          <a:p>
            <a:pPr marL="203200" marR="0">
              <a:lnSpc>
                <a:spcPts val="1562"/>
              </a:lnSpc>
              <a:spcBef>
                <a:spcPts val="17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perspectives.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59512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Theme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655563"/>
            <a:ext cx="2652278" cy="8541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JVLLPU+WDUELI+ArialMT"/>
                <a:cs typeface="JVLLPU+WDUELI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Analyze and evaluate</a:t>
            </a:r>
          </a:p>
          <a:p>
            <a:pPr marL="203200" marR="0">
              <a:lnSpc>
                <a:spcPts val="1406"/>
              </a:lnSpc>
              <a:spcBef>
                <a:spcPts val="22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various texts and media</a:t>
            </a:r>
          </a:p>
          <a:p>
            <a:pPr marL="203200" marR="0">
              <a:lnSpc>
                <a:spcPts val="1406"/>
              </a:lnSpc>
              <a:spcBef>
                <a:spcPts val="21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related to the unit theme.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587233"/>
            <a:ext cx="2737659" cy="4428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JVLLPU+WDUELI+ArialMT"/>
                <a:cs typeface="JVLLPU+WDUELI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Foster empathy, tolerance,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00769" y="4797786"/>
            <a:ext cx="2327507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and respect for diversity.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75820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Overview</a:t>
            </a:r>
            <a:r>
              <a:rPr sz="3000" spc="139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of</a:t>
            </a:r>
            <a:r>
              <a:rPr sz="3000" spc="14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Structure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6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Content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7635"/>
            <a:ext cx="2049337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The unit</a:t>
            </a:r>
            <a:r>
              <a:rPr sz="1500" spc="-15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 </a:t>
            </a: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consists of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five main sections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7635"/>
            <a:ext cx="1990672" cy="1032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2.</a:t>
            </a:r>
            <a:r>
              <a:rPr sz="1500" spc="1061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 </a:t>
            </a: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Understanding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Diversity</a:t>
            </a:r>
            <a:r>
              <a:rPr sz="1500" spc="964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 </a:t>
            </a: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through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Literature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4480"/>
            <a:ext cx="1992962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1.</a:t>
            </a:r>
            <a:r>
              <a:rPr sz="1500" spc="436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 </a:t>
            </a: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Introduction</a:t>
            </a:r>
            <a:r>
              <a:rPr sz="1500" spc="444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 </a:t>
            </a: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to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Cultural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753120"/>
            <a:ext cx="1435354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Competency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75820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Overview</a:t>
            </a:r>
            <a:r>
              <a:rPr sz="3000" spc="139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of</a:t>
            </a:r>
            <a:r>
              <a:rPr sz="3000" spc="14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Structure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6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Content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8369" y="4352945"/>
            <a:ext cx="2975634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3. Exploring Culture through</a:t>
            </a:r>
          </a:p>
          <a:p>
            <a:pPr marL="100774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Media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33645" y="4352945"/>
            <a:ext cx="2331640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4. Developing Cultural</a:t>
            </a:r>
          </a:p>
          <a:p>
            <a:pPr marL="18415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Competency Skills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7409" y="4352945"/>
            <a:ext cx="3071572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5. Reflecting on Learning and</a:t>
            </a:r>
          </a:p>
          <a:p>
            <a:pPr marL="99821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JRJOO+MHSNIE+MicrosoftYaHei"/>
                <a:cs typeface="IJRJOO+MHSNIE+MicrosoftYaHei"/>
              </a:rPr>
              <a:t>Growth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75820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Overview</a:t>
            </a:r>
            <a:r>
              <a:rPr sz="3000" spc="139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of</a:t>
            </a:r>
            <a:r>
              <a:rPr sz="3000" spc="14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Unit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Structure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6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Content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32946"/>
            <a:ext cx="4920049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Each section includes reading, writing, listening, and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1941556"/>
            <a:ext cx="4743006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speaking activities that are designed to develop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students' language skills and cultural competency.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3928471"/>
            <a:ext cx="5227630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The unit also includes assessments, such as quizzes,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tests, and projects, to evaluate students' understanding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and progress.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1091328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Suggestions</a:t>
            </a:r>
            <a:r>
              <a:rPr sz="3000" spc="139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on</a:t>
            </a:r>
            <a:r>
              <a:rPr sz="3000" spc="13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learning</a:t>
            </a:r>
            <a:r>
              <a:rPr sz="3000" spc="142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methods</a:t>
            </a:r>
            <a:r>
              <a:rPr sz="3000" spc="13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techniques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1459" y="1428477"/>
            <a:ext cx="4182457" cy="878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3413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Active</a:t>
            </a:r>
            <a:r>
              <a:rPr sz="2300" spc="12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Learning</a:t>
            </a:r>
          </a:p>
          <a:p>
            <a:pPr marL="0" marR="0">
              <a:lnSpc>
                <a:spcPts val="1069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RDPUB+LMRDIA+MicrosoftYaHei-Bold"/>
                <a:cs typeface="ERDPUB+LMRDI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96229" y="1920260"/>
            <a:ext cx="6705933" cy="1170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Encourage students to actively participate in class discussions,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group activities, and role-plays to enhance their comprehension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and retention of the content.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167107"/>
            <a:ext cx="5295378" cy="878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04925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Multimedia</a:t>
            </a:r>
            <a:r>
              <a:rPr sz="2300" spc="1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Resources</a:t>
            </a:r>
          </a:p>
          <a:p>
            <a:pPr marL="0" marR="0">
              <a:lnSpc>
                <a:spcPts val="1069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RDPUB+LMRDIA+MicrosoftYaHei-Bold"/>
                <a:cs typeface="ERDPUB+LMRDIA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658890"/>
            <a:ext cx="6137089" cy="1170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Utilize a variety of multimedia resources such as videos,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podcasts, and interactive websites to engage students and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provide diverse perspectives.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05736"/>
            <a:ext cx="5311102" cy="878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809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Collaborative</a:t>
            </a:r>
            <a:r>
              <a:rPr sz="2300" spc="12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Learning</a:t>
            </a:r>
          </a:p>
          <a:p>
            <a:pPr marL="0" marR="0">
              <a:lnSpc>
                <a:spcPts val="1069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RDPUB+LMRDIA+MicrosoftYaHei-Bold"/>
                <a:cs typeface="ERDPUB+LMRDIA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55490" y="5398155"/>
            <a:ext cx="6417181" cy="1170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Promote collaborative learning through group projects, peer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reviews, and partner activities that foster teamwork and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communication skills.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1091328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Suggestions</a:t>
            </a:r>
            <a:r>
              <a:rPr sz="3000" spc="139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on</a:t>
            </a:r>
            <a:r>
              <a:rPr sz="3000" spc="13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learning</a:t>
            </a:r>
            <a:r>
              <a:rPr sz="3000" spc="142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methods</a:t>
            </a:r>
            <a:r>
              <a:rPr sz="3000" spc="13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and</a:t>
            </a:r>
            <a:r>
              <a:rPr sz="3000" spc="14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techniques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63757"/>
            <a:ext cx="3157318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Reflective</a:t>
            </a:r>
            <a:r>
              <a:rPr sz="2300" spc="121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Practice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21580"/>
            <a:ext cx="7503367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651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Encourage students to reflect on their learning and growth throughout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the unit by providing opportunities for self-assessment and reflection.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8041"/>
            <a:ext cx="4361167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Differentiated</a:t>
            </a:r>
            <a:r>
              <a:rPr sz="2300" spc="12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Instruction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4280"/>
            <a:ext cx="7589718" cy="1170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651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Accommodate diverse learning needs by providing differentiated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instruction, such as adjusting the pace of instruction, offering alternative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assessments, and providing additional support and resources.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89536"/>
            <a:ext cx="9247047" cy="26087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Explanation</a:t>
            </a:r>
            <a:r>
              <a:rPr sz="5150" spc="253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4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of</a:t>
            </a:r>
            <a:r>
              <a:rPr sz="5150" spc="241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language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15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knowledge</a:t>
            </a:r>
            <a:r>
              <a:rPr sz="5150" spc="252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5150" spc="10">
                <a:solidFill>
                  <a:srgbClr val="00AF57"/>
                </a:solidFill>
                <a:latin typeface="ERDPUB+LMRDIA+MicrosoftYaHei-Bold"/>
                <a:cs typeface="ERDPUB+LMRDIA+MicrosoftYaHei-Bold"/>
              </a:rPr>
              <a:t>points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5212647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Vocabulary</a:t>
            </a:r>
            <a:r>
              <a:rPr sz="3000" spc="143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explanation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1719" y="1460227"/>
            <a:ext cx="2106104" cy="1167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Vocabulary</a:t>
            </a:r>
          </a:p>
          <a:p>
            <a:pPr marL="0" marR="0">
              <a:lnSpc>
                <a:spcPts val="2396"/>
              </a:lnSpc>
              <a:spcBef>
                <a:spcPts val="903"/>
              </a:spcBef>
              <a:spcAft>
                <a:spcPct val="0"/>
              </a:spcAft>
            </a:pP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Building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7109" y="1460227"/>
            <a:ext cx="12681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Word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2825" y="1460227"/>
            <a:ext cx="2060444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Contextual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17109" y="1885677"/>
            <a:ext cx="2429002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Relationships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32825" y="1885677"/>
            <a:ext cx="2652137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Understanding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061719" y="2509881"/>
            <a:ext cx="3125674" cy="1670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This section introduces new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words and phrases that are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essential for understanding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unit's themes and texts. Students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will learn the meanings,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3304" y="2509881"/>
            <a:ext cx="2464758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Students will deepen their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91880" y="2509881"/>
            <a:ext cx="2354649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Vocabulary words will be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803140" y="2818491"/>
            <a:ext cx="3232507" cy="1978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understanding of vocabulary by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exploring word relationships, such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as synonyms, antonyms, and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homophones. This will help them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expand their word choice and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improve their writing.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641715" y="2818491"/>
            <a:ext cx="3039118" cy="1670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presented in context through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authentic texts, such as articles,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stories, and videos, to help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students understand how words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are used in real-life situations.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061719" y="4052931"/>
            <a:ext cx="2959823" cy="10530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pronunciations, and usage of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these words in context through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engaging activities.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80867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Grammar</a:t>
            </a:r>
            <a:r>
              <a:rPr sz="3000" spc="138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30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explanation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1719" y="1460227"/>
            <a:ext cx="2722270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Grammar</a:t>
            </a:r>
            <a:r>
              <a:rPr sz="2300" spc="1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Rules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7109" y="1460227"/>
            <a:ext cx="1831708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Grammar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2825" y="1460227"/>
            <a:ext cx="2197161" cy="1167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Grammar</a:t>
            </a:r>
            <a:r>
              <a:rPr sz="2300" spc="1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 </a:t>
            </a:r>
            <a:r>
              <a:rPr sz="230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in</a:t>
            </a:r>
          </a:p>
          <a:p>
            <a:pPr marL="0" marR="0">
              <a:lnSpc>
                <a:spcPts val="2396"/>
              </a:lnSpc>
              <a:spcBef>
                <a:spcPts val="903"/>
              </a:spcBef>
              <a:spcAft>
                <a:spcPct val="0"/>
              </a:spcAft>
            </a:pPr>
            <a:r>
              <a:rPr sz="2300" spc="15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Context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17109" y="1885677"/>
            <a:ext cx="214078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59AE93"/>
                </a:solidFill>
                <a:latin typeface="ERDPUB+LMRDIA+MicrosoftYaHei-Bold"/>
                <a:cs typeface="ERDPUB+LMRDIA+MicrosoftYaHei-Bold"/>
              </a:rPr>
              <a:t>Application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12519" y="2509881"/>
            <a:ext cx="2428853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This section will provide a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03140" y="2509881"/>
            <a:ext cx="2826539" cy="2596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Students will apply their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grammar knowledge through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various activities, such as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grammar exercises, sentence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building, and error correction.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This will help them develop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accuracy and fluency in their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writing.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41715" y="2509881"/>
            <a:ext cx="3171962" cy="1670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Grammar rules and concepts will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be taught within the context of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authentic texts to help students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understand how grammar is used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in real-life communication.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61719" y="2818491"/>
            <a:ext cx="3217489" cy="1978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comprehensive overview of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grammar rules and structures that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students need to master at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9th grade level. It will cover topics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such as verb tenses, sentence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JRJOO+MHSNIE+MicrosoftYaHei"/>
                <a:cs typeface="IJRJOO+MHSNIE+MicrosoftYaHei"/>
              </a:rPr>
              <a:t>structure, and punctuation.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https://d.book118.com/518131127070006042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ERDPUB+LMRDIA+MicrosoftYaHei-Bold</vt:lpstr>
      <vt:lpstr>JVLLPU+WDUELI+ArialMT</vt:lpstr>
      <vt:lpstr>Times New Roman</vt:lpstr>
      <vt:lpstr>KPQAVN+MS-UIGothic</vt:lpstr>
      <vt:lpstr>SimSun</vt:lpstr>
      <vt:lpstr>IJRJOO+MHSNIE+MicrosoftYaHei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2024-09-21T16:42:48.717</cp:lastPrinted>
  <dcterms:created xsi:type="dcterms:W3CDTF">2024-09-21T08:42:48Z</dcterms:created>
  <dcterms:modified xsi:type="dcterms:W3CDTF">2024-09-21T08:42:49Z</dcterms:modified>
</cp:coreProperties>
</file>