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1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42E4E-BD22-4D98-9E28-BA1A2B5FC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B9732-AD26-43F9-9BA1-B8FD636D1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291AB-C8B3-4D91-AA1A-4128C56F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D633C-EF42-4E42-92DE-6D28B7E10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C184C-F900-4430-80B0-AF90D160E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79DBB-A032-48D3-AD3A-DF5BE89A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0E4D6-ACFB-4F76-A2E6-315A5E693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02F14-30F2-43B3-92BD-3E8D2B38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D5F12-6CA7-418D-9DF7-455CD46A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07685-F063-491C-9C26-CC6B3878D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5A093-5D1B-44B0-9EAB-881D5141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08" r:id="rId2"/>
    <p:sldLayoutId id="2147485409" r:id="rId3"/>
    <p:sldLayoutId id="2147485410" r:id="rId4"/>
    <p:sldLayoutId id="2147485411" r:id="rId5"/>
    <p:sldLayoutId id="2147485412" r:id="rId6"/>
    <p:sldLayoutId id="2147485413" r:id="rId7"/>
    <p:sldLayoutId id="2147485414" r:id="rId8"/>
    <p:sldLayoutId id="2147485415" r:id="rId9"/>
    <p:sldLayoutId id="2147485416" r:id="rId10"/>
    <p:sldLayoutId id="214748541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tags" Target="../tags/tag131.xml" /><Relationship Id="rId3" Type="http://schemas.openxmlformats.org/officeDocument/2006/relationships/tags" Target="../tags/tag105.xml" /><Relationship Id="rId30" Type="http://schemas.openxmlformats.org/officeDocument/2006/relationships/tags" Target="../tags/tag132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2014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/>
          <a:lstStyle/>
          <a:p>
            <a:r>
              <a:rPr lang="zh-CN" altLang="en-US"/>
              <a:t>处方审核常见问题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处方审核基本要求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处方审核常见问题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处方审核问题产生原因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处方审核问题改进措施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处方审核基本要求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处方审核的定义</a:t>
            </a:r>
            <a:endParaRPr lang="zh-CN" altLang="en-US"/>
          </a:p>
        </p:txBody>
      </p:sp>
      <p:sp>
        <p:nvSpPr>
          <p:cNvPr id="1048936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处方审核是指对医生开具的处方进行审查，以确保其符合医疗规范和患者需求。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处方审核是医疗过程中不可或缺的一环，对于保障患者健康具有重要意义。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处方审核的目的是保障患者的用药安全，提高医疗服务质量。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处方审核包括对处方的药品、剂量、用法、适应症等方面的审查。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处方审核的重要性</a:t>
            </a:r>
            <a:endParaRPr lang="zh-CN" altLang="en-US"/>
          </a:p>
        </p:txBody>
      </p:sp>
      <p:sp>
        <p:nvSpPr>
          <p:cNvPr id="1049014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提高医疗质量：通过审核处方，可以及时发现和纠正不合理用药情况，提高医疗质量。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确保患者用药安全：通过审核处方，可以避免药物相互作用、剂量错误等问题，保障患者用药安全。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控制医疗费用：通过审核处方，可以避免不必要的药物浪费，降低医疗费用。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遵守法律法规：通过审核处方，可以确保医疗机构和医务人员遵守相关法律法规，降低法律风险。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处方审核的基本原则</a:t>
            </a:r>
            <a:endParaRPr lang="zh-CN" altLang="en-US"/>
          </a:p>
        </p:txBody>
      </p:sp>
      <p:sp>
        <p:nvSpPr>
          <p:cNvPr id="1049064" name="对角圆角矩形 15"/>
          <p:cNvSpPr/>
          <p:nvPr>
            <p:custDataLst>
              <p:tags r:id="rId2"/>
            </p:custDataLst>
          </p:nvPr>
        </p:nvSpPr>
        <p:spPr>
          <a:xfrm>
            <a:off x="1161831" y="3435788"/>
            <a:ext cx="9862767" cy="73897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6"/>
          <p:cNvSpPr/>
          <p:nvPr>
            <p:custDataLst>
              <p:tags r:id="rId3"/>
            </p:custDataLst>
          </p:nvPr>
        </p:nvSpPr>
        <p:spPr>
          <a:xfrm>
            <a:off x="1161831" y="3301123"/>
            <a:ext cx="533609" cy="50917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7"/>
          <p:cNvSpPr/>
          <p:nvPr>
            <p:custDataLst>
              <p:tags r:id="rId4"/>
            </p:custDataLst>
          </p:nvPr>
        </p:nvSpPr>
        <p:spPr>
          <a:xfrm>
            <a:off x="1695799" y="3301793"/>
            <a:ext cx="80397" cy="13399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5"/>
            </p:custDataLst>
          </p:nvPr>
        </p:nvSpPr>
        <p:spPr>
          <a:xfrm>
            <a:off x="1730637" y="3445837"/>
            <a:ext cx="9035912" cy="72625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安全性：处方必须保证患者的用药安全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2"/>
          <p:cNvSpPr/>
          <p:nvPr>
            <p:custDataLst>
              <p:tags r:id="rId6"/>
            </p:custDataLst>
          </p:nvPr>
        </p:nvSpPr>
        <p:spPr>
          <a:xfrm>
            <a:off x="1161831" y="1360214"/>
            <a:ext cx="9862767" cy="73897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53"/>
          <p:cNvSpPr/>
          <p:nvPr>
            <p:custDataLst>
              <p:tags r:id="rId7"/>
            </p:custDataLst>
          </p:nvPr>
        </p:nvSpPr>
        <p:spPr>
          <a:xfrm>
            <a:off x="1161831" y="1225550"/>
            <a:ext cx="533609" cy="50917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54"/>
          <p:cNvSpPr/>
          <p:nvPr>
            <p:custDataLst>
              <p:tags r:id="rId8"/>
            </p:custDataLst>
          </p:nvPr>
        </p:nvSpPr>
        <p:spPr>
          <a:xfrm>
            <a:off x="1695799" y="1226220"/>
            <a:ext cx="80397" cy="13399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56"/>
          <p:cNvSpPr txBox="1"/>
          <p:nvPr>
            <p:custDataLst>
              <p:tags r:id="rId9"/>
            </p:custDataLst>
          </p:nvPr>
        </p:nvSpPr>
        <p:spPr>
          <a:xfrm>
            <a:off x="1730637" y="1363564"/>
            <a:ext cx="9035912" cy="72625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合法性：处方必须符合国家法律法规和医疗政策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"/>
          <p:cNvSpPr/>
          <p:nvPr>
            <p:custDataLst>
              <p:tags r:id="rId10"/>
            </p:custDataLst>
          </p:nvPr>
        </p:nvSpPr>
        <p:spPr>
          <a:xfrm>
            <a:off x="1161831" y="2398001"/>
            <a:ext cx="9862767" cy="73897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6"/>
          <p:cNvSpPr/>
          <p:nvPr>
            <p:custDataLst>
              <p:tags r:id="rId11"/>
            </p:custDataLst>
          </p:nvPr>
        </p:nvSpPr>
        <p:spPr>
          <a:xfrm>
            <a:off x="1161831" y="2263337"/>
            <a:ext cx="533609" cy="50917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7"/>
          <p:cNvSpPr/>
          <p:nvPr>
            <p:custDataLst>
              <p:tags r:id="rId12"/>
            </p:custDataLst>
          </p:nvPr>
        </p:nvSpPr>
        <p:spPr>
          <a:xfrm>
            <a:off x="1695799" y="2264007"/>
            <a:ext cx="80397" cy="13399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8"/>
          <p:cNvSpPr txBox="1"/>
          <p:nvPr>
            <p:custDataLst>
              <p:tags r:id="rId13"/>
            </p:custDataLst>
          </p:nvPr>
        </p:nvSpPr>
        <p:spPr>
          <a:xfrm>
            <a:off x="1730637" y="2408051"/>
            <a:ext cx="9035912" cy="72625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规范性：处方必须符合医疗规范和诊疗常规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9"/>
          <p:cNvSpPr/>
          <p:nvPr>
            <p:custDataLst>
              <p:tags r:id="rId14"/>
            </p:custDataLst>
          </p:nvPr>
        </p:nvSpPr>
        <p:spPr>
          <a:xfrm>
            <a:off x="1161831" y="4473574"/>
            <a:ext cx="9862767" cy="73897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0"/>
          <p:cNvSpPr/>
          <p:nvPr>
            <p:custDataLst>
              <p:tags r:id="rId15"/>
            </p:custDataLst>
          </p:nvPr>
        </p:nvSpPr>
        <p:spPr>
          <a:xfrm>
            <a:off x="1161831" y="4338910"/>
            <a:ext cx="533609" cy="50917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1"/>
          <p:cNvSpPr/>
          <p:nvPr>
            <p:custDataLst>
              <p:tags r:id="rId16"/>
            </p:custDataLst>
          </p:nvPr>
        </p:nvSpPr>
        <p:spPr>
          <a:xfrm>
            <a:off x="1695799" y="4339580"/>
            <a:ext cx="80397" cy="13399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12"/>
          <p:cNvSpPr txBox="1"/>
          <p:nvPr>
            <p:custDataLst>
              <p:tags r:id="rId17"/>
            </p:custDataLst>
          </p:nvPr>
        </p:nvSpPr>
        <p:spPr>
          <a:xfrm>
            <a:off x="1730637" y="4483624"/>
            <a:ext cx="9035912" cy="72625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有效性：处方必须能够达到预期的治疗效果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14"/>
          <p:cNvSpPr/>
          <p:nvPr>
            <p:custDataLst>
              <p:tags r:id="rId18"/>
            </p:custDataLst>
          </p:nvPr>
        </p:nvSpPr>
        <p:spPr>
          <a:xfrm>
            <a:off x="1161831" y="5511361"/>
            <a:ext cx="9862767" cy="73897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8"/>
          <p:cNvSpPr/>
          <p:nvPr>
            <p:custDataLst>
              <p:tags r:id="rId19"/>
            </p:custDataLst>
          </p:nvPr>
        </p:nvSpPr>
        <p:spPr>
          <a:xfrm>
            <a:off x="1161831" y="5376697"/>
            <a:ext cx="533609" cy="50917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9"/>
          <p:cNvSpPr/>
          <p:nvPr>
            <p:custDataLst>
              <p:tags r:id="rId20"/>
            </p:custDataLst>
          </p:nvPr>
        </p:nvSpPr>
        <p:spPr>
          <a:xfrm>
            <a:off x="1695799" y="5377367"/>
            <a:ext cx="80397" cy="13399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20"/>
          <p:cNvSpPr txBox="1"/>
          <p:nvPr>
            <p:custDataLst>
              <p:tags r:id="rId21"/>
            </p:custDataLst>
          </p:nvPr>
        </p:nvSpPr>
        <p:spPr>
          <a:xfrm>
            <a:off x="1730637" y="5521411"/>
            <a:ext cx="9035912" cy="72625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经济性：处方必须考虑患者的经济承受能力，避免过度医疗和浪费资源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处方审核常见问题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处方书写不规范</a:t>
            </a:r>
            <a:endParaRPr lang="zh-CN" altLang="en-US"/>
          </a:p>
        </p:txBody>
      </p:sp>
      <p:sp>
        <p:nvSpPr>
          <p:cNvPr id="104920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44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4"/>
          <p:cNvSpPr/>
          <p:nvPr>
            <p:custDataLst>
              <p:tags r:id="rId3"/>
            </p:custDataLst>
          </p:nvPr>
        </p:nvSpPr>
        <p:spPr>
          <a:xfrm>
            <a:off x="708532" y="4225105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5"/>
          <p:cNvSpPr txBox="1"/>
          <p:nvPr>
            <p:custDataLst>
              <p:tags r:id="rId4"/>
            </p:custDataLst>
          </p:nvPr>
        </p:nvSpPr>
        <p:spPr>
          <a:xfrm>
            <a:off x="1001903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处方格式不符合要求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4330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矩形 57"/>
          <p:cNvSpPr/>
          <p:nvPr>
            <p:custDataLst>
              <p:tags r:id="rId6"/>
            </p:custDataLst>
          </p:nvPr>
        </p:nvSpPr>
        <p:spPr>
          <a:xfrm>
            <a:off x="4356319" y="4225105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58"/>
          <p:cNvSpPr txBox="1"/>
          <p:nvPr>
            <p:custDataLst>
              <p:tags r:id="rId7"/>
            </p:custDataLst>
          </p:nvPr>
        </p:nvSpPr>
        <p:spPr>
          <a:xfrm>
            <a:off x="4649690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处方内容不完整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1493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61"/>
          <p:cNvSpPr/>
          <p:nvPr>
            <p:custDataLst>
              <p:tags r:id="rId9"/>
            </p:custDataLst>
          </p:nvPr>
        </p:nvSpPr>
        <p:spPr>
          <a:xfrm>
            <a:off x="8004106" y="4225105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62"/>
          <p:cNvSpPr txBox="1"/>
          <p:nvPr>
            <p:custDataLst>
              <p:tags r:id="rId10"/>
            </p:custDataLst>
          </p:nvPr>
        </p:nvSpPr>
        <p:spPr>
          <a:xfrm>
            <a:off x="8297476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处方审核不严格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187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4" name="矩形 65"/>
          <p:cNvSpPr/>
          <p:nvPr>
            <p:custDataLst>
              <p:tags r:id="rId12"/>
            </p:custDataLst>
          </p:nvPr>
        </p:nvSpPr>
        <p:spPr>
          <a:xfrm>
            <a:off x="694800" y="1763910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66"/>
          <p:cNvSpPr txBox="1"/>
          <p:nvPr>
            <p:custDataLst>
              <p:tags r:id="rId13"/>
            </p:custDataLst>
          </p:nvPr>
        </p:nvSpPr>
        <p:spPr>
          <a:xfrm>
            <a:off x="988171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药品名称书写错误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29974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69"/>
          <p:cNvSpPr/>
          <p:nvPr>
            <p:custDataLst>
              <p:tags r:id="rId15"/>
            </p:custDataLst>
          </p:nvPr>
        </p:nvSpPr>
        <p:spPr>
          <a:xfrm>
            <a:off x="4341962" y="1763910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70"/>
          <p:cNvSpPr txBox="1"/>
          <p:nvPr>
            <p:custDataLst>
              <p:tags r:id="rId16"/>
            </p:custDataLst>
          </p:nvPr>
        </p:nvSpPr>
        <p:spPr>
          <a:xfrm>
            <a:off x="4635333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剂量书写不规范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77760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73"/>
          <p:cNvSpPr/>
          <p:nvPr>
            <p:custDataLst>
              <p:tags r:id="rId18"/>
            </p:custDataLst>
          </p:nvPr>
        </p:nvSpPr>
        <p:spPr>
          <a:xfrm>
            <a:off x="7989749" y="1763910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74"/>
          <p:cNvSpPr txBox="1"/>
          <p:nvPr>
            <p:custDataLst>
              <p:tags r:id="rId19"/>
            </p:custDataLst>
          </p:nvPr>
        </p:nvSpPr>
        <p:spPr>
          <a:xfrm>
            <a:off x="8283120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给药方式书写错误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药物剂量不准确</a:t>
            </a:r>
            <a:endParaRPr lang="zh-CN" altLang="en-US"/>
          </a:p>
        </p:txBody>
      </p:sp>
      <p:sp>
        <p:nvSpPr>
          <p:cNvPr id="1049274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药物剂量不准确可能导致患者药物中毒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药物剂量过大可能导致患者出现不良反应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药物剂量过小可能无法达到治疗效果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药物剂量不准确可能影响患者的治疗效果和预后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给药途径不合理</a:t>
            </a:r>
            <a:endParaRPr lang="zh-CN" altLang="en-US"/>
          </a:p>
        </p:txBody>
      </p:sp>
      <p:sp>
        <p:nvSpPr>
          <p:cNvPr id="1049340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29900"/>
            <a:ext cx="3204836" cy="167350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39"/>
          <p:cNvSpPr/>
          <p:nvPr>
            <p:custDataLst>
              <p:tags r:id="rId3"/>
            </p:custDataLst>
          </p:nvPr>
        </p:nvSpPr>
        <p:spPr>
          <a:xfrm>
            <a:off x="698588" y="1830531"/>
            <a:ext cx="3204836" cy="16735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4"/>
            </p:custDataLst>
          </p:nvPr>
        </p:nvSpPr>
        <p:spPr>
          <a:xfrm>
            <a:off x="884182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口服给药：药物吸收慢，起效时间长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100"/>
          <p:cNvSpPr/>
          <p:nvPr>
            <p:custDataLst>
              <p:tags r:id="rId5"/>
            </p:custDataLst>
          </p:nvPr>
        </p:nvSpPr>
        <p:spPr>
          <a:xfrm rot="204112">
            <a:off x="4488758" y="1829900"/>
            <a:ext cx="3204836" cy="167350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01"/>
          <p:cNvSpPr/>
          <p:nvPr>
            <p:custDataLst>
              <p:tags r:id="rId6"/>
            </p:custDataLst>
          </p:nvPr>
        </p:nvSpPr>
        <p:spPr>
          <a:xfrm>
            <a:off x="4492545" y="1830531"/>
            <a:ext cx="3204836" cy="167350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7"/>
            </p:custDataLst>
          </p:nvPr>
        </p:nvSpPr>
        <p:spPr>
          <a:xfrm>
            <a:off x="4678771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注射给药：药物吸收快，但可能引起疼痛和过敏反应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2" name="矩形 122"/>
          <p:cNvSpPr/>
          <p:nvPr>
            <p:custDataLst>
              <p:tags r:id="rId8"/>
            </p:custDataLst>
          </p:nvPr>
        </p:nvSpPr>
        <p:spPr>
          <a:xfrm rot="204112">
            <a:off x="8282715" y="1829900"/>
            <a:ext cx="3204836" cy="167350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23"/>
          <p:cNvSpPr/>
          <p:nvPr>
            <p:custDataLst>
              <p:tags r:id="rId9"/>
            </p:custDataLst>
          </p:nvPr>
        </p:nvSpPr>
        <p:spPr>
          <a:xfrm>
            <a:off x="8286503" y="1830531"/>
            <a:ext cx="3204836" cy="167350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0"/>
            </p:custDataLst>
          </p:nvPr>
        </p:nvSpPr>
        <p:spPr>
          <a:xfrm>
            <a:off x="8471466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吸入给药：药物直接进入肺部，起效快但可能引起呼吸道刺激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8" name="矩形 89"/>
          <p:cNvSpPr/>
          <p:nvPr>
            <p:custDataLst>
              <p:tags r:id="rId11"/>
            </p:custDataLst>
          </p:nvPr>
        </p:nvSpPr>
        <p:spPr>
          <a:xfrm rot="204112">
            <a:off x="2591779" y="3971813"/>
            <a:ext cx="3204836" cy="167350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90"/>
          <p:cNvSpPr/>
          <p:nvPr>
            <p:custDataLst>
              <p:tags r:id="rId12"/>
            </p:custDataLst>
          </p:nvPr>
        </p:nvSpPr>
        <p:spPr>
          <a:xfrm>
            <a:off x="2595566" y="3972444"/>
            <a:ext cx="3204836" cy="16735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13"/>
            </p:custDataLst>
          </p:nvPr>
        </p:nvSpPr>
        <p:spPr>
          <a:xfrm>
            <a:off x="2781161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外用药物：药物直接作用于皮肤或黏膜，但可能引起皮肤刺激或过敏反应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4" name="矩形 111"/>
          <p:cNvSpPr/>
          <p:nvPr>
            <p:custDataLst>
              <p:tags r:id="rId14"/>
            </p:custDataLst>
          </p:nvPr>
        </p:nvSpPr>
        <p:spPr>
          <a:xfrm rot="204112">
            <a:off x="6385736" y="3971813"/>
            <a:ext cx="3204836" cy="167350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12"/>
          <p:cNvSpPr/>
          <p:nvPr>
            <p:custDataLst>
              <p:tags r:id="rId15"/>
            </p:custDataLst>
          </p:nvPr>
        </p:nvSpPr>
        <p:spPr>
          <a:xfrm>
            <a:off x="6389524" y="3972444"/>
            <a:ext cx="3204836" cy="167350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68" name="TextBox 2"/>
          <p:cNvSpPr txBox="1"/>
          <p:nvPr>
            <p:custDataLst>
              <p:tags r:id="rId16"/>
            </p:custDataLst>
          </p:nvPr>
        </p:nvSpPr>
        <p:spPr>
          <a:xfrm>
            <a:off x="6575750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给药途径选择不当：可能导致药物吸收不良、疗效降低或副作用增加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药物配伍禁忌</a:t>
            </a:r>
            <a:endParaRPr lang="zh-CN" altLang="en-US"/>
          </a:p>
        </p:txBody>
      </p:sp>
      <p:sp>
        <p:nvSpPr>
          <p:cNvPr id="1049404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药物相互作用：不同药物之间的相互作用可能导致不良反应或疗效降低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药物剂量：药物剂量过大或过小都可能影响疗效或产生不良反应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药物适应症：药物适应症不当可能导致疗效降低或产生不良反应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药物禁忌症：药物禁忌症是指某些药物在某些情况下不能使用，否则可能导致不良反应或疗效降低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重复用药问题</a:t>
            </a:r>
            <a:endParaRPr lang="zh-CN" altLang="en-US"/>
          </a:p>
        </p:txBody>
      </p:sp>
      <p:sp>
        <p:nvSpPr>
          <p:cNvPr id="1049462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定义：同一种药物在处方中出现两次或以上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8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原因：医生疏忽、患者要求、药物相互作用等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4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危害：增加药物副作用、影响疗效、增加医疗费用等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0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解决方法：加强医生培训、提高患者教育、加强处方审核等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https://d.book118.com/518132014057006026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处方审核常见问题</vt:lpstr>
      <vt:lpstr>目录</vt:lpstr>
      <vt:lpstr>添加章节标题</vt:lpstr>
      <vt:lpstr>处方审核基本要求</vt:lpstr>
      <vt:lpstr>PowerPoint Presentation</vt:lpstr>
      <vt:lpstr>处方审核的定义</vt:lpstr>
      <vt:lpstr>处方审核的重要性</vt:lpstr>
      <vt:lpstr>处方审核的基本原则</vt:lpstr>
      <vt:lpstr>处方审核常见问题</vt:lpstr>
      <vt:lpstr>PowerPoint Presentation</vt:lpstr>
      <vt:lpstr>处方书写不规范</vt:lpstr>
      <vt:lpstr>药物剂量不准确</vt:lpstr>
      <vt:lpstr>给药途径不合理</vt:lpstr>
      <vt:lpstr>药物配伍禁忌</vt:lpstr>
      <vt:lpstr>重复用药问题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2024-09-03T16:20:22.063</cp:lastPrinted>
  <dcterms:created xsi:type="dcterms:W3CDTF">2024-09-03T08:20:22Z</dcterms:created>
  <dcterms:modified xsi:type="dcterms:W3CDTF">2024-09-03T08:20:24Z</dcterms:modified>
</cp:coreProperties>
</file>