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oleObject"/>
  <Default Extension="emf" ContentType="image/x-emf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0" r:id="rId2"/>
    <p:sldMasterId id="2147483684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5" r:id="rId23"/>
  </p:sldIdLst>
  <p:sldSz cx="9144000" cy="51435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emf" /><Relationship Id="rId2" Type="http://schemas.openxmlformats.org/officeDocument/2006/relationships/image" Target="../media/image5.e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e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e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TargetMode="Internal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TargetMode="Internal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7699F3-8730-454A-BB15-29CE1EB95A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33FDA7-E65D-4E1E-8C54-7521EE076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BBB98B-ACA0-493D-8FF7-24572EED1B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DBC06C-6358-4018-BEE1-AB3132AE1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6CB51B-7C00-4D02-B66C-6A46283B2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D3BCB4-AA5E-48B7-9428-983D6D9CE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77CFAE-43EC-41C7-999F-C1D530AE9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0F9E68-1229-4B04-B108-2EC2644D7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984FB9-8B99-463C-93F4-8454A6986F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FC6483-C0B9-446F-A128-C0FDE91A3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DD733-7CF5-493E-92C3-B0D89D083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章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1790700"/>
            <a:ext cx="9144000" cy="1381125"/>
          </a:xfrm>
          <a:prstGeom prst="rect">
            <a:avLst/>
          </a:prstGeom>
          <a:solidFill>
            <a:srgbClr val="00A1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0" y="1790700"/>
            <a:ext cx="9144000" cy="13811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ctr">
              <a:defRPr sz="330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350174" y="1916832"/>
            <a:ext cx="735006" cy="2412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模板：</a:t>
            </a:r>
            <a:r>
              <a:rPr lang="en-US" altLang="zh-CN" sz="100">
                <a:solidFill>
                  <a:schemeClr val="bg1"/>
                </a:solidFill>
              </a:rPr>
              <a:t>www.1ppt.com/moban/                  PPT</a:t>
            </a:r>
            <a:r>
              <a:rPr lang="zh-CN" altLang="en-US" sz="100">
                <a:solidFill>
                  <a:schemeClr val="bg1"/>
                </a:solidFill>
              </a:rPr>
              <a:t>素材：</a:t>
            </a:r>
            <a:r>
              <a:rPr lang="en-US" altLang="zh-CN" sz="100">
                <a:solidFill>
                  <a:schemeClr val="bg1"/>
                </a:solidFill>
              </a:rPr>
              <a:t>www.1ppt.com/sucai/</a:t>
            </a:r>
          </a:p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背景：</a:t>
            </a:r>
            <a:r>
              <a:rPr lang="en-US" altLang="zh-CN" sz="100">
                <a:solidFill>
                  <a:schemeClr val="bg1"/>
                </a:solidFill>
              </a:rPr>
              <a:t>www.1ppt.com/beijing/                   PPT</a:t>
            </a:r>
            <a:r>
              <a:rPr lang="zh-CN" altLang="en-US" sz="100">
                <a:solidFill>
                  <a:schemeClr val="bg1"/>
                </a:solidFill>
              </a:rPr>
              <a:t>图表：</a:t>
            </a:r>
            <a:r>
              <a:rPr lang="en-US" altLang="zh-CN" sz="100">
                <a:solidFill>
                  <a:schemeClr val="bg1"/>
                </a:solidFill>
              </a:rPr>
              <a:t>www.1ppt.com/tubiao/      </a:t>
            </a:r>
          </a:p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下载：</a:t>
            </a:r>
            <a:r>
              <a:rPr lang="en-US" altLang="zh-CN" sz="100">
                <a:solidFill>
                  <a:schemeClr val="bg1"/>
                </a:solidFill>
              </a:rPr>
              <a:t>www.1ppt.com/xiazai/                     PPT</a:t>
            </a:r>
            <a:r>
              <a:rPr lang="zh-CN" altLang="en-US" sz="100">
                <a:solidFill>
                  <a:schemeClr val="bg1"/>
                </a:solidFill>
              </a:rPr>
              <a:t>教程： </a:t>
            </a:r>
            <a:r>
              <a:rPr lang="en-US" altLang="zh-CN" sz="100">
                <a:solidFill>
                  <a:schemeClr val="bg1"/>
                </a:solidFill>
              </a:rPr>
              <a:t>www.1ppt.com/powerpoint/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资料下载：</a:t>
            </a:r>
            <a:r>
              <a:rPr lang="en-US" altLang="zh-CN" sz="100">
                <a:solidFill>
                  <a:schemeClr val="bg1"/>
                </a:solidFill>
              </a:rPr>
              <a:t>www.1ppt.com/ziliao/                   </a:t>
            </a:r>
            <a:r>
              <a:rPr lang="zh-CN" altLang="en-US" sz="100">
                <a:solidFill>
                  <a:schemeClr val="bg1"/>
                </a:solidFill>
              </a:rPr>
              <a:t>个人简历：</a:t>
            </a:r>
            <a:r>
              <a:rPr lang="en-US" altLang="zh-CN" sz="100">
                <a:solidFill>
                  <a:schemeClr val="bg1"/>
                </a:solidFill>
              </a:rPr>
              <a:t>www.1ppt.com/jianli/       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试卷下载：</a:t>
            </a:r>
            <a:r>
              <a:rPr lang="en-US" altLang="zh-CN" sz="100">
                <a:solidFill>
                  <a:schemeClr val="bg1"/>
                </a:solidFill>
              </a:rPr>
              <a:t>www.1ppt.com/shiti/                     </a:t>
            </a:r>
            <a:r>
              <a:rPr lang="zh-CN" altLang="en-US" sz="100">
                <a:solidFill>
                  <a:schemeClr val="bg1"/>
                </a:solidFill>
              </a:rPr>
              <a:t>教案下载：</a:t>
            </a:r>
            <a:r>
              <a:rPr lang="en-US" altLang="zh-CN" sz="100">
                <a:solidFill>
                  <a:schemeClr val="bg1"/>
                </a:solidFill>
              </a:rPr>
              <a:t>www.1ppt.com/jiaoan/         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手抄报：</a:t>
            </a:r>
            <a:r>
              <a:rPr lang="en-US" altLang="zh-CN" sz="100">
                <a:solidFill>
                  <a:schemeClr val="bg1"/>
                </a:solidFill>
              </a:rPr>
              <a:t>www.1ppt.com/shouchaobao/          PPT</a:t>
            </a:r>
            <a:r>
              <a:rPr lang="zh-CN" altLang="en-US" sz="100">
                <a:solidFill>
                  <a:schemeClr val="bg1"/>
                </a:solidFill>
              </a:rPr>
              <a:t>课件：</a:t>
            </a:r>
            <a:r>
              <a:rPr lang="en-US" altLang="zh-CN" sz="100">
                <a:solidFill>
                  <a:schemeClr val="bg1"/>
                </a:solidFill>
              </a:rPr>
              <a:t>www.1ppt.com/kejian/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语文课件：</a:t>
            </a:r>
            <a:r>
              <a:rPr lang="en-US" altLang="zh-CN" sz="100">
                <a:solidFill>
                  <a:schemeClr val="bg1"/>
                </a:solidFill>
              </a:rPr>
              <a:t>www.1ppt.com/kejian/yuwen/    </a:t>
            </a:r>
            <a:r>
              <a:rPr lang="zh-CN" altLang="en-US" sz="100">
                <a:solidFill>
                  <a:schemeClr val="bg1"/>
                </a:solidFill>
              </a:rPr>
              <a:t>数学课件：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www.1ppt.com/kejian/shuxue/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英语课件：</a:t>
            </a:r>
            <a:r>
              <a:rPr lang="en-US" altLang="zh-CN" sz="100">
                <a:solidFill>
                  <a:schemeClr val="bg1"/>
                </a:solidFill>
              </a:rPr>
              <a:t>www.1ppt.com/kejian/yingyu/    </a:t>
            </a:r>
            <a:r>
              <a:rPr lang="zh-CN" altLang="en-US" sz="100">
                <a:solidFill>
                  <a:schemeClr val="bg1"/>
                </a:solidFill>
              </a:rPr>
              <a:t>美术课件：</a:t>
            </a:r>
            <a:r>
              <a:rPr lang="en-US" altLang="zh-CN" sz="100">
                <a:solidFill>
                  <a:schemeClr val="bg1"/>
                </a:solidFill>
              </a:rPr>
              <a:t>www.1ppt.com/kejian/meishu/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科学课件：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www.1ppt.com/kejian/kexue/     </a:t>
            </a:r>
            <a:r>
              <a:rPr lang="zh-CN" altLang="en-US" sz="100">
                <a:solidFill>
                  <a:schemeClr val="bg1"/>
                </a:solidFill>
              </a:rPr>
              <a:t>物理课件：</a:t>
            </a:r>
            <a:r>
              <a:rPr lang="en-US" altLang="zh-CN" sz="100">
                <a:solidFill>
                  <a:schemeClr val="bg1"/>
                </a:solidFill>
              </a:rPr>
              <a:t>www.1ppt.com/kejian/wuli/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化学课件：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www.1ppt.com/kejian/huaxue/  </a:t>
            </a:r>
            <a:r>
              <a:rPr lang="zh-CN" altLang="en-US" sz="100">
                <a:solidFill>
                  <a:schemeClr val="bg1"/>
                </a:solidFill>
              </a:rPr>
              <a:t>生物课件：</a:t>
            </a:r>
            <a:r>
              <a:rPr lang="en-US" altLang="zh-CN" sz="100">
                <a:solidFill>
                  <a:schemeClr val="bg1"/>
                </a:solidFill>
              </a:rPr>
              <a:t>www.1ppt.com/kejian/shengwu/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地理课件：</a:t>
            </a:r>
            <a:r>
              <a:rPr lang="en-US" altLang="zh-CN" sz="100">
                <a:solidFill>
                  <a:schemeClr val="bg1"/>
                </a:solidFill>
              </a:rPr>
              <a:t>www.1ppt.com/kejian/dili/          </a:t>
            </a:r>
            <a:r>
              <a:rPr lang="zh-CN" altLang="en-US" sz="100">
                <a:solidFill>
                  <a:schemeClr val="bg1"/>
                </a:solidFill>
              </a:rPr>
              <a:t>历史课件：</a:t>
            </a:r>
            <a:r>
              <a:rPr lang="en-US" altLang="zh-CN" sz="100">
                <a:solidFill>
                  <a:schemeClr val="bg1"/>
                </a:solidFill>
              </a:rPr>
              <a:t>www.1ppt.com/kejian/lishi/ 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栏目一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同侧圆角矩形 6">
            <a:hlinkClick r:id="rId1" action="ppaction://hlinksldjump" tooltip="点击进入"/>
          </p:cNvPr>
          <p:cNvSpPr/>
          <p:nvPr userDrawn="1"/>
        </p:nvSpPr>
        <p:spPr>
          <a:xfrm>
            <a:off x="2131471" y="352409"/>
            <a:ext cx="1367032" cy="323433"/>
          </a:xfrm>
          <a:prstGeom prst="round2Same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lin ang="54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知识要点基础练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栏目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同侧圆角矩形 7">
            <a:hlinkClick action="ppaction://noaction"/>
          </p:cNvPr>
          <p:cNvSpPr/>
          <p:nvPr userDrawn="1"/>
        </p:nvSpPr>
        <p:spPr>
          <a:xfrm>
            <a:off x="4233767" y="352408"/>
            <a:ext cx="1367032" cy="323433"/>
          </a:xfrm>
          <a:prstGeom prst="round2Same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lin ang="54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综合能力提升练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同侧圆角矩形 9">
            <a:hlinkClick r:id="rId1" action="ppaction://hlinksldjump" tooltip="点击进入"/>
          </p:cNvPr>
          <p:cNvSpPr/>
          <p:nvPr userDrawn="1"/>
        </p:nvSpPr>
        <p:spPr>
          <a:xfrm>
            <a:off x="6259666" y="352408"/>
            <a:ext cx="1367032" cy="323433"/>
          </a:xfrm>
          <a:prstGeom prst="round2Same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lin ang="54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拓展探究突破练</a:t>
            </a:r>
            <a:endParaRPr lang="zh-CN" altLang="en-US" sz="12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栏目四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3B61F3-DABD-4D26-8DF9-C03C8A069B9B}" type="datetimeFigureOut">
              <a:rPr lang="zh-CN" altLang="en-US" smtClean="0"/>
              <a:t>2020/8/2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9070B1-5320-4AD1-9F6B-8453A41EDF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3B61F3-DABD-4D26-8DF9-C03C8A069B9B}" type="datetimeFigureOut">
              <a:rPr lang="zh-CN" altLang="en-US" smtClean="0"/>
              <a:t>2020/8/2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9070B1-5320-4AD1-9F6B-8453A41EDF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49058" y="0"/>
            <a:ext cx="6829425" cy="350535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52551"/>
            <a:ext cx="7886700" cy="3280172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3B61F3-DABD-4D26-8DF9-C03C8A069B9B}" type="datetimeFigureOut">
              <a:rPr lang="zh-CN" altLang="en-US" smtClean="0"/>
              <a:t>2020/8/2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9070B1-5320-4AD1-9F6B-8453A41EDF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3B61F3-DABD-4D26-8DF9-C03C8A069B9B}" type="datetimeFigureOut">
              <a:rPr lang="zh-CN" altLang="en-US" smtClean="0"/>
              <a:t>2020/8/2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9070B1-5320-4AD1-9F6B-8453A41EDF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24E43-9FDC-4DD7-9FD8-7FD118643844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00A4B-5924-491B-8416-F290CA0B094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132654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6A5BE-C0E0-45AF-90BC-EA1DDE756582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2E366-1E86-4BBB-8328-E7725029F88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882084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67652-7DDB-48D2-BC5A-2AEC4F771BF5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55F1F-E8A0-43BE-92E3-68ABD46B3B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2177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72E23-975E-4A47-9CF7-A713DE32961E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C2AD7-14E8-480D-816A-F6206EFF04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037896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98966-DC0C-442D-85CB-9AC05042E458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4E5D3-5A2E-4DE5-8556-3BCB63E365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108358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078C4-22F4-4E9C-B6D9-7BCC0DBAE158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31876-19FD-4930-B64E-C2E05BE4E75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712941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4B806-DA94-4359-A850-2823B60E2F2B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2C562-C633-41E3-9AC8-DDFA39FA524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74087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D9B15-8873-4D07-BBC4-E13080124369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A4EED-C426-4570-8366-46A01E0E63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736696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E5D51-13B8-42FA-AF28-24659E56DDB1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E0537-EEBA-4BAD-BD9B-C98E6040E0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190925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0269F-0823-48FA-905A-9C621C15E3CE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17D37-6239-4EB4-BA2E-2A6D743113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888768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5F918-D31C-4EC9-93A1-AE7F9B09D873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F923A-F1AE-405F-AF03-19E6B025F9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42617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" Target="../slides/slide2.xml" TargetMode="Internal" /><Relationship Id="rId12" Type="http://schemas.openxmlformats.org/officeDocument/2006/relationships/slide" Target="../slides/slide6.xml" TargetMode="Internal" /><Relationship Id="rId13" Type="http://schemas.openxmlformats.org/officeDocument/2006/relationships/slide" Target="../slides/slide8.xml" TargetMode="Internal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10" Type="http://schemas.openxmlformats.org/officeDocument/2006/relationships/slideLayout" Target="../slideLayouts/slideLayout31.xml" /><Relationship Id="rId11" Type="http://schemas.openxmlformats.org/officeDocument/2006/relationships/slideLayout" Target="../slideLayouts/slideLayout32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3.xml" /><Relationship Id="rId3" Type="http://schemas.openxmlformats.org/officeDocument/2006/relationships/slideLayout" Target="../slideLayouts/slideLayout24.xml" /><Relationship Id="rId4" Type="http://schemas.openxmlformats.org/officeDocument/2006/relationships/slideLayout" Target="../slideLayouts/slideLayout25.xml" /><Relationship Id="rId5" Type="http://schemas.openxmlformats.org/officeDocument/2006/relationships/slideLayout" Target="../slideLayouts/slideLayout26.xml" /><Relationship Id="rId6" Type="http://schemas.openxmlformats.org/officeDocument/2006/relationships/slideLayout" Target="../slideLayouts/slideLayout27.xml" /><Relationship Id="rId7" Type="http://schemas.openxmlformats.org/officeDocument/2006/relationships/slideLayout" Target="../slideLayouts/slideLayout28.xml" /><Relationship Id="rId8" Type="http://schemas.openxmlformats.org/officeDocument/2006/relationships/slideLayout" Target="../slideLayouts/slideLayout29.xml" /><Relationship Id="rId9" Type="http://schemas.openxmlformats.org/officeDocument/2006/relationships/slideLayout" Target="../slideLayouts/slideLayout3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1849058" y="350535"/>
            <a:ext cx="6272543" cy="331005"/>
          </a:xfrm>
          <a:prstGeom prst="rect">
            <a:avLst/>
          </a:prstGeom>
          <a:solidFill>
            <a:srgbClr val="00A1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/>
          </a:p>
        </p:txBody>
      </p:sp>
      <p:sp>
        <p:nvSpPr>
          <p:cNvPr id="8" name="矩形 7"/>
          <p:cNvSpPr/>
          <p:nvPr/>
        </p:nvSpPr>
        <p:spPr>
          <a:xfrm>
            <a:off x="0" y="5053785"/>
            <a:ext cx="9157036" cy="96190"/>
          </a:xfrm>
          <a:prstGeom prst="rect">
            <a:avLst/>
          </a:prstGeom>
          <a:solidFill>
            <a:srgbClr val="02B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/>
          </a:p>
        </p:txBody>
      </p:sp>
      <p:sp>
        <p:nvSpPr>
          <p:cNvPr id="9" name="矩形 8"/>
          <p:cNvSpPr/>
          <p:nvPr/>
        </p:nvSpPr>
        <p:spPr>
          <a:xfrm>
            <a:off x="8172400" y="350535"/>
            <a:ext cx="971600" cy="331005"/>
          </a:xfrm>
          <a:prstGeom prst="rect">
            <a:avLst/>
          </a:prstGeom>
          <a:solidFill>
            <a:srgbClr val="00A1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>
              <a:solidFill>
                <a:srgbClr val="FFC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" y="0"/>
            <a:ext cx="1817694" cy="681540"/>
          </a:xfrm>
          <a:prstGeom prst="rect">
            <a:avLst/>
          </a:prstGeom>
          <a:solidFill>
            <a:srgbClr val="00A1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>
                <a:latin typeface="黑体" panose="02010600030101010101" pitchFamily="2" charset="-122"/>
                <a:ea typeface="黑体" panose="02010600030101010101" pitchFamily="2" charset="-122"/>
              </a:rPr>
              <a:t>第四章</a:t>
            </a:r>
          </a:p>
        </p:txBody>
      </p:sp>
      <p:sp>
        <p:nvSpPr>
          <p:cNvPr id="12" name="同侧圆角矩形 11">
            <a:hlinkClick r:id="rId11" action="ppaction://hlinksldjump" tooltip="点击进入"/>
          </p:cNvPr>
          <p:cNvSpPr/>
          <p:nvPr/>
        </p:nvSpPr>
        <p:spPr>
          <a:xfrm>
            <a:off x="2124980" y="364298"/>
            <a:ext cx="1367032" cy="294030"/>
          </a:xfrm>
          <a:prstGeom prst="round2SameRect">
            <a:avLst/>
          </a:prstGeom>
          <a:gradFill flip="none" rotWithShape="1">
            <a:gsLst>
              <a:gs pos="0">
                <a:srgbClr val="17B7FF"/>
              </a:gs>
              <a:gs pos="100000">
                <a:srgbClr val="00A1E9"/>
              </a:gs>
            </a:gsLst>
            <a:lin ang="5400000" scaled="1"/>
          </a:gradFill>
          <a:ln>
            <a:solidFill>
              <a:srgbClr val="00A1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知识要点基础练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灯片编号占位符 3"/>
          <p:cNvSpPr txBox="1"/>
          <p:nvPr/>
        </p:nvSpPr>
        <p:spPr>
          <a:xfrm>
            <a:off x="8226106" y="368538"/>
            <a:ext cx="917895" cy="30075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C000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-</a:t>
            </a:r>
            <a:fld id="{4BF17FCF-D4DA-449D-A468-DDB7E43619E6}" type="slidenum">
              <a:rPr lang="zh-CN" altLang="en-US" smtClean="0">
                <a:solidFill>
                  <a:schemeClr val="bg1">
                    <a:lumMod val="95000"/>
                  </a:schemeClr>
                </a:solidFill>
              </a:rPr>
              <a:pPr algn="ctr"/>
              <a:t>‹#›</a:t>
            </a:fld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-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同侧圆角矩形 17">
            <a:hlinkClick r:id="rId12" action="ppaction://hlinksldjump" tooltip="点击进入"/>
          </p:cNvPr>
          <p:cNvSpPr/>
          <p:nvPr/>
        </p:nvSpPr>
        <p:spPr>
          <a:xfrm>
            <a:off x="4231894" y="364298"/>
            <a:ext cx="1367032" cy="294030"/>
          </a:xfrm>
          <a:prstGeom prst="round2SameRect">
            <a:avLst/>
          </a:prstGeom>
          <a:gradFill flip="none" rotWithShape="1">
            <a:gsLst>
              <a:gs pos="0">
                <a:srgbClr val="17B7FF"/>
              </a:gs>
              <a:gs pos="100000">
                <a:srgbClr val="00A1E9"/>
              </a:gs>
            </a:gsLst>
            <a:lin ang="5400000" scaled="1"/>
          </a:gradFill>
          <a:ln>
            <a:solidFill>
              <a:srgbClr val="00A1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综合能力提升练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同侧圆角矩形 18">
            <a:hlinkClick r:id="rId13" action="ppaction://hlinksldjump" tooltip="点击进入"/>
          </p:cNvPr>
          <p:cNvSpPr/>
          <p:nvPr/>
        </p:nvSpPr>
        <p:spPr>
          <a:xfrm>
            <a:off x="6256921" y="364298"/>
            <a:ext cx="1367032" cy="294030"/>
          </a:xfrm>
          <a:prstGeom prst="round2SameRect">
            <a:avLst/>
          </a:prstGeom>
          <a:gradFill flip="none" rotWithShape="1">
            <a:gsLst>
              <a:gs pos="0">
                <a:srgbClr val="17B7FF"/>
              </a:gs>
              <a:gs pos="100000">
                <a:srgbClr val="00A1E9"/>
              </a:gs>
            </a:gsLst>
            <a:lin ang="5400000" scaled="1"/>
          </a:gradFill>
          <a:ln>
            <a:solidFill>
              <a:srgbClr val="00A1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拓展探究突破练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1871855" y="5757"/>
            <a:ext cx="6829425" cy="350535"/>
          </a:xfrm>
          <a:prstGeom prst="rect">
            <a:avLst/>
          </a:prstGeom>
        </p:spPr>
        <p:txBody>
          <a:bodyPr lIns="68580" tIns="34290" rIns="68580" bIns="3429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zh-CN" sz="20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5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4</a:t>
            </a:r>
            <a:r>
              <a:rPr lang="en-US" altLang="zh-CN" sz="1500" b="1" i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.</a:t>
            </a:r>
            <a:r>
              <a:rPr lang="en-US" altLang="zh-CN" sz="15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1</a:t>
            </a:r>
            <a:r>
              <a:rPr lang="zh-CN" altLang="zh-CN" sz="1500" b="1" i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　</a:t>
            </a:r>
            <a:r>
              <a:rPr lang="zh-CN" altLang="zh-CN" sz="15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函</a:t>
            </a:r>
            <a:r>
              <a:rPr lang="zh-CN" altLang="zh-CN" sz="1500" b="1" i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　</a:t>
            </a:r>
            <a:r>
              <a:rPr lang="zh-CN" altLang="zh-CN" sz="15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zh-CN" altLang="zh-CN" sz="1500" b="1" i="0" kern="1200" smtClean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457200" rtl="0" eaLnBrk="1" fontAlgn="auto" latinLnBrk="0" hangingPunct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fld id="{25CE5599-AC41-4E22-AB91-608E784EDBC3}" type="datetimeFigureOut">
              <a:rPr lang="zh-CN" altLang="en-US"/>
              <a:pPr>
                <a:defRPr/>
              </a:pPr>
              <a:t>2023/5/4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457200" rtl="0" eaLnBrk="1" fontAlgn="auto" latinLnBrk="0" hangingPunct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457200" rtl="0" eaLnBrk="1" fontAlgn="auto" latinLnBrk="0" hangingPunct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fld id="{6234D30C-1D22-4643-AE67-47772D4F54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package" Target="../embeddings/Microsoft_Word___1.docx" TargetMode="Internal" /><Relationship Id="rId3" Type="http://schemas.openxmlformats.org/officeDocument/2006/relationships/image" Target="../media/image1.emf" /><Relationship Id="rId4" Type="http://schemas.openxmlformats.org/officeDocument/2006/relationships/oleObject" Target="../embeddings/oleObject1.bin" /><Relationship Id="rId5" Type="http://schemas.openxmlformats.org/officeDocument/2006/relationships/vmlDrawing" Target="../drawings/vmlDrawing1.v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package" Target="../embeddings/Microsoft_Word___2.docx" TargetMode="Internal" /><Relationship Id="rId4" Type="http://schemas.openxmlformats.org/officeDocument/2006/relationships/oleObject" Target="../embeddings/oleObject2.bin" /><Relationship Id="rId5" Type="http://schemas.openxmlformats.org/officeDocument/2006/relationships/image" Target="../media/image3.emf" /><Relationship Id="rId6" Type="http://schemas.openxmlformats.org/officeDocument/2006/relationships/vmlDrawing" Target="../drawings/vmlDrawing2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package" Target="../embeddings/Microsoft_Word___3.docx" TargetMode="Internal" /><Relationship Id="rId3" Type="http://schemas.openxmlformats.org/officeDocument/2006/relationships/oleObject" Target="../embeddings/oleObject3.bin" /><Relationship Id="rId4" Type="http://schemas.openxmlformats.org/officeDocument/2006/relationships/image" Target="../media/image4.emf" /><Relationship Id="rId5" Type="http://schemas.openxmlformats.org/officeDocument/2006/relationships/package" Target="../embeddings/Microsoft_Word___4.docx" TargetMode="Internal" /><Relationship Id="rId6" Type="http://schemas.openxmlformats.org/officeDocument/2006/relationships/oleObject" Target="../embeddings/oleObject4.bin" /><Relationship Id="rId7" Type="http://schemas.openxmlformats.org/officeDocument/2006/relationships/image" Target="../media/image5.emf" /><Relationship Id="rId8" Type="http://schemas.openxmlformats.org/officeDocument/2006/relationships/vmlDrawing" Target="../drawings/vmlDrawing3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package" Target="../embeddings/Microsoft_Word___5.docx" TargetMode="Internal" /><Relationship Id="rId3" Type="http://schemas.openxmlformats.org/officeDocument/2006/relationships/oleObject" Target="../embeddings/oleObject5.bin" /><Relationship Id="rId4" Type="http://schemas.openxmlformats.org/officeDocument/2006/relationships/image" Target="../media/image7.emf" /><Relationship Id="rId5" Type="http://schemas.openxmlformats.org/officeDocument/2006/relationships/vmlDrawing" Target="../drawings/vmlDrawing4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package" Target="../embeddings/Microsoft_Word___6.docx" TargetMode="Internal" /><Relationship Id="rId3" Type="http://schemas.openxmlformats.org/officeDocument/2006/relationships/oleObject" Target="../embeddings/oleObject6.bin" /><Relationship Id="rId4" Type="http://schemas.openxmlformats.org/officeDocument/2006/relationships/image" Target="../media/image8.emf" /><Relationship Id="rId5" Type="http://schemas.openxmlformats.org/officeDocument/2006/relationships/vmlDrawing" Target="../drawings/vmlDrawing5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0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3.png" /><Relationship Id="rId6" Type="http://schemas.openxmlformats.org/officeDocument/2006/relationships/image" Target="../media/image1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image" Target="../media/image13.png" /><Relationship Id="rId3" Type="http://schemas.openxmlformats.org/officeDocument/2006/relationships/image" Target="../media/image12.png" /><Relationship Id="rId4" Type="http://schemas.openxmlformats.org/officeDocument/2006/relationships/image" Target="../media/image17.png" /><Relationship Id="rId5" Type="http://schemas.openxmlformats.org/officeDocument/2006/relationships/oleObject" Target="../embeddings/oleObject7.bin" TargetMode="Internal" /><Relationship Id="rId6" Type="http://schemas.openxmlformats.org/officeDocument/2006/relationships/image" Target="../media/image18.png" /><Relationship Id="rId7" Type="http://schemas.openxmlformats.org/officeDocument/2006/relationships/vmlDrawing" Target="../drawings/vmlDrawing6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3.png" /><Relationship Id="rId3" Type="http://schemas.openxmlformats.org/officeDocument/2006/relationships/image" Target="../media/image17.png" /><Relationship Id="rId4" Type="http://schemas.openxmlformats.org/officeDocument/2006/relationships/image" Target="../media/image1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0.png" /><Relationship Id="rId3" Type="http://schemas.openxmlformats.org/officeDocument/2006/relationships/image" Target="../media/image13.png" /><Relationship Id="rId4" Type="http://schemas.openxmlformats.org/officeDocument/2006/relationships/image" Target="../media/image19.png" /><Relationship Id="rId5" Type="http://schemas.openxmlformats.org/officeDocument/2006/relationships/image" Target="../media/image1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20.png" /><Relationship Id="rId3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21.png" /><Relationship Id="rId3" Type="http://schemas.openxmlformats.org/officeDocument/2006/relationships/image" Target="../media/image13.png" /><Relationship Id="rId4" Type="http://schemas.openxmlformats.org/officeDocument/2006/relationships/image" Target="../media/image19.png" /><Relationship Id="rId5" Type="http://schemas.openxmlformats.org/officeDocument/2006/relationships/image" Target="../media/image15.png" /><Relationship Id="rId6" Type="http://schemas.openxmlformats.org/officeDocument/2006/relationships/image" Target="../media/image17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3.png" /><Relationship Id="rId3" Type="http://schemas.openxmlformats.org/officeDocument/2006/relationships/image" Target="../media/image17.png" /><Relationship Id="rId4" Type="http://schemas.openxmlformats.org/officeDocument/2006/relationships/image" Target="../media/image1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image" Target="../media/image13.png" /><Relationship Id="rId3" Type="http://schemas.openxmlformats.org/officeDocument/2006/relationships/image" Target="../media/image17.png" /><Relationship Id="rId4" Type="http://schemas.openxmlformats.org/officeDocument/2006/relationships/oleObject" Target="../embeddings/oleObject8.bin" TargetMode="Internal" /><Relationship Id="rId5" Type="http://schemas.openxmlformats.org/officeDocument/2006/relationships/image" Target="../media/image22.wmf" /><Relationship Id="rId6" Type="http://schemas.openxmlformats.org/officeDocument/2006/relationships/image" Target="../media/image12.png" /><Relationship Id="rId7" Type="http://schemas.openxmlformats.org/officeDocument/2006/relationships/vmlDrawing" Target="../drawings/vmlDrawing7.v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23.png" /><Relationship Id="rId3" Type="http://schemas.openxmlformats.org/officeDocument/2006/relationships/image" Target="../media/image24.wmf" /><Relationship Id="rId4" Type="http://schemas.openxmlformats.org/officeDocument/2006/relationships/image" Target="../media/image13.png" /><Relationship Id="rId5" Type="http://schemas.openxmlformats.org/officeDocument/2006/relationships/image" Target="../media/image15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13507413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4EFF5A5-DF77-4597-A831-4792FB0D8C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91541"/>
            <a:ext cx="9144000" cy="1381125"/>
          </a:xfrm>
        </p:spPr>
        <p:txBody>
          <a:bodyPr/>
          <a:lstStyle/>
          <a:p>
            <a:r>
              <a:rPr lang="zh-CN" altLang="zh-CN" sz="5400" smtClean="0"/>
              <a:t>函</a:t>
            </a:r>
            <a:r>
              <a:rPr lang="zh-CN" altLang="zh-CN" sz="5400" i="1"/>
              <a:t>　</a:t>
            </a:r>
            <a:r>
              <a:rPr lang="zh-CN" altLang="zh-CN" sz="5400"/>
              <a:t>数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954772"/>
            <a:ext cx="9144000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700"/>
              <a:t>第四章</a:t>
            </a:r>
            <a:r>
              <a:rPr lang="zh-CN" altLang="zh-CN" sz="2700" i="1"/>
              <a:t>　</a:t>
            </a:r>
            <a:r>
              <a:rPr lang="zh-CN" altLang="zh-CN" sz="2700"/>
              <a:t>一次函数</a:t>
            </a:r>
            <a:endParaRPr lang="zh-CN" altLang="en-US" sz="2700"/>
          </a:p>
        </p:txBody>
      </p:sp>
      <p:sp>
        <p:nvSpPr>
          <p:cNvPr id="4" name="矩形 3"/>
          <p:cNvSpPr/>
          <p:nvPr/>
        </p:nvSpPr>
        <p:spPr>
          <a:xfrm>
            <a:off x="10061" y="4236497"/>
            <a:ext cx="9133939" cy="420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685524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E86917C-F548-47B8-84B4-E1C357944670}"/>
              </a:ext>
            </a:extLst>
          </p:cNvPr>
          <p:cNvSpPr>
            <a:spLocks noChangeAspect="1"/>
          </p:cNvSpPr>
          <p:nvPr/>
        </p:nvSpPr>
        <p:spPr>
          <a:xfrm>
            <a:off x="285750" y="1730470"/>
            <a:ext cx="8572500" cy="1923681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zh-CN" altLang="zh-CN" sz="1700">
                <a:solidFill>
                  <a:srgbClr val="FF00FF"/>
                </a:solidFill>
                <a:latin typeface="Arial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知识点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zh-CN" altLang="zh-CN" sz="1700">
                <a:solidFill>
                  <a:srgbClr val="FF00FF"/>
                </a:solidFill>
                <a:latin typeface="Arial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函数的概念及函数的表示方法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下列两个变量之间不存在函数关系的是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圆的面积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某地一天的温度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某班学生的身高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与学生的学号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正数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的平方根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与这个正数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AF0FCF96-5DD8-4BB6-B97C-74F60E35ED46}"/>
              </a:ext>
            </a:extLst>
          </p:cNvPr>
          <p:cNvSpPr/>
          <p:nvPr/>
        </p:nvSpPr>
        <p:spPr>
          <a:xfrm>
            <a:off x="4215962" y="2113834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6CAF6CAF-8FA0-4E69-A283-BE9D5C39CEB3}"/>
              </a:ext>
            </a:extLst>
          </p:cNvPr>
          <p:cNvSpPr>
            <a:spLocks noChangeAspect="1"/>
          </p:cNvSpPr>
          <p:nvPr/>
        </p:nvSpPr>
        <p:spPr>
          <a:xfrm>
            <a:off x="410441" y="1124131"/>
            <a:ext cx="8572500" cy="69711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教材母题变式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下表反映的是某地区的用电量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千瓦时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与应交电费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之间的关系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下列说法不正确的是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EEDE5A0C-1321-494B-9E6D-57C597110B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907527"/>
              </p:ext>
            </p:extLst>
          </p:nvPr>
        </p:nvGraphicFramePr>
        <p:xfrm>
          <a:off x="-751609" y="2035797"/>
          <a:ext cx="6096000" cy="107190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Document" r:id="rId2" imgW="3837004" imgH="675716" progId="Word.Document.12">
                  <p:embed/>
                </p:oleObj>
              </mc:Choice>
              <mc:Fallback>
                <p:oleObj name="Document" r:id="rId2" imgW="3837004" imgH="675716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-751609" y="2035797"/>
                        <a:ext cx="6096000" cy="10719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09B9A00-B5D6-4169-9492-021CF996D2D6}"/>
              </a:ext>
            </a:extLst>
          </p:cNvPr>
          <p:cNvSpPr>
            <a:spLocks noChangeAspect="1"/>
          </p:cNvSpPr>
          <p:nvPr/>
        </p:nvSpPr>
        <p:spPr>
          <a:xfrm>
            <a:off x="692944" y="2945997"/>
            <a:ext cx="8572500" cy="132497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altLang="zh-CN" sz="1700" i="1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都是变量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且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是自变量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的函数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用电量每增加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千瓦时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电费增加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若用电量为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千瓦时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则应交电费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US" altLang="zh-CN" sz="1700" i="1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不是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的函数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61D097E0-B7B6-4F93-9495-94B5C59403E2}"/>
              </a:ext>
            </a:extLst>
          </p:cNvPr>
          <p:cNvSpPr/>
          <p:nvPr/>
        </p:nvSpPr>
        <p:spPr>
          <a:xfrm>
            <a:off x="2505803" y="1502577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</p:spTree>
    <p:extLst>
      <p:ext uri="{BB962C8B-B14F-4D97-AF65-F5344CB8AC3E}">
        <p14:creationId xmlns:p14="http://schemas.microsoft.com/office/powerpoint/2010/main" val="27954949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265A003-F4F4-4B61-8C95-45B1319C85C5}"/>
              </a:ext>
            </a:extLst>
          </p:cNvPr>
          <p:cNvSpPr>
            <a:spLocks noChangeAspect="1"/>
          </p:cNvSpPr>
          <p:nvPr/>
        </p:nvSpPr>
        <p:spPr>
          <a:xfrm>
            <a:off x="568037" y="1267135"/>
            <a:ext cx="4264629" cy="3831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改编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如图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能表示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的函数的是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pic>
        <p:nvPicPr>
          <p:cNvPr id="3" name="19ZKSK724.EPS" descr="id:2147496187;FounderCES">
            <a:extLst>
              <a:ext uri="{FF2B5EF4-FFF2-40B4-BE49-F238E27FC236}">
                <a16:creationId xmlns="" xmlns:a16="http://schemas.microsoft.com/office/drawing/2014/main" id="{7738A159-57DF-407C-A7F5-22543DBE0AA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361" y="1688335"/>
            <a:ext cx="3835997" cy="1122593"/>
          </a:xfrm>
          <a:prstGeom prst="rect">
            <a:avLst/>
          </a:prstGeom>
        </p:spPr>
      </p:pic>
      <p:graphicFrame>
        <p:nvGraphicFramePr>
          <p:cNvPr id="4" name="对象 3">
            <a:extLst>
              <a:ext uri="{FF2B5EF4-FFF2-40B4-BE49-F238E27FC236}">
                <a16:creationId xmlns="" xmlns:a16="http://schemas.microsoft.com/office/drawing/2014/main" id="{4E1957A4-7920-4E51-A606-605BF13A8E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5151742"/>
              </p:ext>
            </p:extLst>
          </p:nvPr>
        </p:nvGraphicFramePr>
        <p:xfrm>
          <a:off x="786245" y="3065469"/>
          <a:ext cx="6096000" cy="128124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Document" r:id="rId3" imgW="3837004" imgH="807686" progId="Word.Document.12">
                  <p:embed/>
                </p:oleObj>
              </mc:Choice>
              <mc:Fallback>
                <p:oleObj name="Document" r:id="rId3" imgW="3837004" imgH="807686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86245" y="3065469"/>
                        <a:ext cx="6096000" cy="12812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B3FE7E2-C108-4330-94DA-3B0F92C12342}"/>
              </a:ext>
            </a:extLst>
          </p:cNvPr>
          <p:cNvSpPr/>
          <p:nvPr/>
        </p:nvSpPr>
        <p:spPr>
          <a:xfrm>
            <a:off x="4215962" y="1295884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A71CDD1-550D-4AAD-8868-F846ED0A94EE}"/>
              </a:ext>
            </a:extLst>
          </p:cNvPr>
          <p:cNvSpPr/>
          <p:nvPr/>
        </p:nvSpPr>
        <p:spPr>
          <a:xfrm>
            <a:off x="5431304" y="3320495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</p:spTree>
    <p:extLst>
      <p:ext uri="{BB962C8B-B14F-4D97-AF65-F5344CB8AC3E}">
        <p14:creationId xmlns:p14="http://schemas.microsoft.com/office/powerpoint/2010/main" val="1470634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AABF6D3C-0B96-4CCD-B505-F6AB1D4670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739877"/>
              </p:ext>
            </p:extLst>
          </p:nvPr>
        </p:nvGraphicFramePr>
        <p:xfrm>
          <a:off x="855518" y="1242767"/>
          <a:ext cx="6096000" cy="160155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name="Document" r:id="rId2" imgW="3837004" imgH="1011411" progId="Word.Document.12">
                  <p:embed/>
                </p:oleObj>
              </mc:Choice>
              <mc:Fallback>
                <p:oleObj name="Document" r:id="rId2" imgW="3837004" imgH="1011411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55518" y="1242767"/>
                        <a:ext cx="6096000" cy="16015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AE1CC4E2-96E6-43E2-8ECE-6CD5A69DB4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195327"/>
              </p:ext>
            </p:extLst>
          </p:nvPr>
        </p:nvGraphicFramePr>
        <p:xfrm>
          <a:off x="931718" y="2458503"/>
          <a:ext cx="6096000" cy="160155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name="Document" r:id="rId5" imgW="3837004" imgH="1009608" progId="Word.Document.12">
                  <p:embed/>
                </p:oleObj>
              </mc:Choice>
              <mc:Fallback>
                <p:oleObj name="Document" r:id="rId5" imgW="3837004" imgH="1009608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931718" y="2458503"/>
                        <a:ext cx="6096000" cy="16015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437D096-A1CB-43FC-ABB7-925FB4490F8A}"/>
              </a:ext>
            </a:extLst>
          </p:cNvPr>
          <p:cNvSpPr/>
          <p:nvPr/>
        </p:nvSpPr>
        <p:spPr>
          <a:xfrm>
            <a:off x="6368854" y="1242767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82C4BA7-4C37-4151-9891-580A9C0060E6}"/>
              </a:ext>
            </a:extLst>
          </p:cNvPr>
          <p:cNvSpPr/>
          <p:nvPr/>
        </p:nvSpPr>
        <p:spPr>
          <a:xfrm>
            <a:off x="1264418" y="2844323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</p:spTree>
    <p:extLst>
      <p:ext uri="{BB962C8B-B14F-4D97-AF65-F5344CB8AC3E}">
        <p14:creationId xmlns:p14="http://schemas.microsoft.com/office/powerpoint/2010/main" val="14987784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9E656A4-41D2-40D5-93B8-95F75312F007}"/>
              </a:ext>
            </a:extLst>
          </p:cNvPr>
          <p:cNvSpPr>
            <a:spLocks noChangeAspect="1"/>
          </p:cNvSpPr>
          <p:nvPr/>
        </p:nvSpPr>
        <p:spPr>
          <a:xfrm>
            <a:off x="285750" y="1134522"/>
            <a:ext cx="8572500" cy="69711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如图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张强从家跑步去体育场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在那里锻炼了一阵后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又去早餐店吃早餐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然后散步走回家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其中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表示时间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表示张强离家的距离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根据图象提供的信息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以下说法错误的是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pic>
        <p:nvPicPr>
          <p:cNvPr id="3" name="18ZKSG646.EPS" descr="id:2147496208;FounderCES">
            <a:extLst>
              <a:ext uri="{FF2B5EF4-FFF2-40B4-BE49-F238E27FC236}">
                <a16:creationId xmlns="" xmlns:a16="http://schemas.microsoft.com/office/drawing/2014/main" id="{F3DA5FF9-2890-4FD7-9F56-AC0DD38681C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058" y="1897790"/>
            <a:ext cx="1960397" cy="116300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DA9B9F6-8E1A-4357-915C-D0CCAE3D4FCD}"/>
              </a:ext>
            </a:extLst>
          </p:cNvPr>
          <p:cNvSpPr>
            <a:spLocks noChangeAspect="1"/>
          </p:cNvSpPr>
          <p:nvPr/>
        </p:nvSpPr>
        <p:spPr>
          <a:xfrm>
            <a:off x="483177" y="3240515"/>
            <a:ext cx="8572500" cy="132497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体育场离张强家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千米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张强在体育场锻炼了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分钟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体育场离早餐店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千米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张强从早餐店回家的平均速度是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千米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小时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059B860-B234-4933-B426-A775A592974D}"/>
              </a:ext>
            </a:extLst>
          </p:cNvPr>
          <p:cNvSpPr/>
          <p:nvPr/>
        </p:nvSpPr>
        <p:spPr>
          <a:xfrm>
            <a:off x="7115421" y="1429559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2B4609FF-0C61-41CE-AF2E-694DDA75D6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589872"/>
              </p:ext>
            </p:extLst>
          </p:nvPr>
        </p:nvGraphicFramePr>
        <p:xfrm>
          <a:off x="732559" y="1617999"/>
          <a:ext cx="6096000" cy="128124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name="Document" r:id="rId2" imgW="3837004" imgH="807686" progId="Word.Document.12">
                  <p:embed/>
                </p:oleObj>
              </mc:Choice>
              <mc:Fallback>
                <p:oleObj name="Document" r:id="rId2" imgW="3837004" imgH="807686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32559" y="1617999"/>
                        <a:ext cx="6096000" cy="12812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="" xmlns:a16="http://schemas.microsoft.com/office/drawing/2014/main" id="{3C57ADCC-497E-4A80-B693-2BA79620D614}"/>
              </a:ext>
            </a:extLst>
          </p:cNvPr>
          <p:cNvSpPr>
            <a:spLocks noChangeAspect="1"/>
          </p:cNvSpPr>
          <p:nvPr/>
        </p:nvSpPr>
        <p:spPr>
          <a:xfrm>
            <a:off x="732559" y="2899244"/>
            <a:ext cx="8572500" cy="680251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下列关于变量</a:t>
            </a:r>
            <a:r>
              <a:rPr lang="en-US" altLang="zh-CN" sz="1700" i="1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7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700" i="1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的关系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1700" i="1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5;</a:t>
            </a:r>
            <a:r>
              <a:rPr lang="zh-CN" altLang="zh-CN" sz="1700" i="1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②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 i="1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①②③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 i="1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①②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 i="1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①③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 i="1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②③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9453233E-207C-499B-BA0D-F5FF714443C6}"/>
              </a:ext>
            </a:extLst>
          </p:cNvPr>
          <p:cNvSpPr/>
          <p:nvPr/>
        </p:nvSpPr>
        <p:spPr>
          <a:xfrm>
            <a:off x="4338613" y="1697146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F301FE6-4A33-47DE-A2AC-CE89D7A7AD7E}"/>
              </a:ext>
            </a:extLst>
          </p:cNvPr>
          <p:cNvSpPr/>
          <p:nvPr/>
        </p:nvSpPr>
        <p:spPr>
          <a:xfrm>
            <a:off x="8294748" y="2950556"/>
            <a:ext cx="233387" cy="27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</p:spTree>
    <p:extLst>
      <p:ext uri="{BB962C8B-B14F-4D97-AF65-F5344CB8AC3E}">
        <p14:creationId xmlns:p14="http://schemas.microsoft.com/office/powerpoint/2010/main" val="38962851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981CBA4-4DDA-4F60-8AB4-2D3425A20AAB}"/>
              </a:ext>
            </a:extLst>
          </p:cNvPr>
          <p:cNvSpPr>
            <a:spLocks noChangeAspect="1"/>
          </p:cNvSpPr>
          <p:nvPr/>
        </p:nvSpPr>
        <p:spPr>
          <a:xfrm>
            <a:off x="571500" y="1061786"/>
            <a:ext cx="8572500" cy="69711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在一次实验中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小强把一根弹簧的上端固定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在其下端悬挂物体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下表是测得的弹簧的长度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与所挂物体的质量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的几组对应值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CFF31D6D-0DE0-4CC3-8A61-AD8D2234B2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971759"/>
              </p:ext>
            </p:extLst>
          </p:nvPr>
        </p:nvGraphicFramePr>
        <p:xfrm>
          <a:off x="-481446" y="1923229"/>
          <a:ext cx="6096000" cy="107190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name="Document" r:id="rId2" imgW="3837004" imgH="675716" progId="Word.Document.12">
                  <p:embed/>
                </p:oleObj>
              </mc:Choice>
              <mc:Fallback>
                <p:oleObj name="Document" r:id="rId2" imgW="3837004" imgH="675716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-481446" y="1923229"/>
                        <a:ext cx="6096000" cy="10719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7B78ECF-BCF2-4C38-8332-246C10F14A7E}"/>
              </a:ext>
            </a:extLst>
          </p:cNvPr>
          <p:cNvSpPr>
            <a:spLocks noChangeAspect="1"/>
          </p:cNvSpPr>
          <p:nvPr/>
        </p:nvSpPr>
        <p:spPr>
          <a:xfrm>
            <a:off x="571500" y="2570481"/>
            <a:ext cx="8572500" cy="132497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1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上述表格中的自变量是</a:t>
            </a:r>
            <a:r>
              <a:rPr lang="zh-CN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zh-CN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所挂物体的质量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因变量是</a:t>
            </a:r>
            <a:r>
              <a:rPr lang="zh-CN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zh-CN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弹簧的长度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2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当所挂物体的质量为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kg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弹簧长度为</a:t>
            </a:r>
            <a:r>
              <a:rPr lang="zh-CN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zh-CN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cm;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不挂重物时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弹簧长度为</a:t>
            </a:r>
            <a:r>
              <a:rPr lang="zh-CN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3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在一定范围内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写出弹簧长度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cm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与所挂重物的质量</a:t>
            </a:r>
            <a:r>
              <a:rPr lang="en-US" altLang="zh-CN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kg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的关系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4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当所挂重物的质量为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kg(  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在允许范围内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弹簧的长度是多少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44605EEE-D9E2-4C40-A8D2-3B75ACEDD3E9}"/>
              </a:ext>
            </a:extLst>
          </p:cNvPr>
          <p:cNvSpPr>
            <a:spLocks noChangeAspect="1"/>
          </p:cNvSpPr>
          <p:nvPr/>
        </p:nvSpPr>
        <p:spPr>
          <a:xfrm>
            <a:off x="757238" y="3834144"/>
            <a:ext cx="8572500" cy="1011046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zh-CN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:(  3  )</a:t>
            </a:r>
            <a:r>
              <a:rPr lang="zh-CN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弹簧长度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x+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4  )</a:t>
            </a:r>
            <a:r>
              <a:rPr lang="zh-CN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将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x=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代入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得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tabLst>
                <a:tab pos="772001"/>
                <a:tab pos="1387793"/>
                <a:tab pos="1903571"/>
                <a:tab pos="2416493"/>
              </a:tabLst>
            </a:pPr>
            <a:r>
              <a:rPr lang="zh-CN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即当所挂重物的质量为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kg(  </a:t>
            </a:r>
            <a:r>
              <a:rPr lang="zh-CN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在允许范围内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zh-CN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弹簧的长度是</a:t>
            </a:r>
            <a:r>
              <a:rPr lang="en-US" altLang="zh-CN" sz="17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cm</a:t>
            </a:r>
            <a:r>
              <a:rPr lang="en-US" altLang="zh-CN" sz="1700" i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sz="1700">
              <a:solidFill>
                <a:srgbClr val="000000"/>
              </a:solidFill>
              <a:latin typeface="NEU-BZ-S92"/>
              <a:ea typeface="方正书宋_GBK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5E846AFF-1375-4E60-BB97-FA9FAA0BFBD3}"/>
              </a:ext>
            </a:extLst>
          </p:cNvPr>
          <p:cNvSpPr/>
          <p:nvPr/>
        </p:nvSpPr>
        <p:spPr>
          <a:xfrm>
            <a:off x="3245218" y="2651256"/>
            <a:ext cx="1798450" cy="247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F30FEC41-C8C0-4595-A610-BC9CBDA22303}"/>
              </a:ext>
            </a:extLst>
          </p:cNvPr>
          <p:cNvCxnSpPr/>
          <p:nvPr/>
        </p:nvCxnSpPr>
        <p:spPr>
          <a:xfrm>
            <a:off x="3245219" y="2898940"/>
            <a:ext cx="1798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F8A5F32-230C-4894-A463-AE06F4158E2A}"/>
              </a:ext>
            </a:extLst>
          </p:cNvPr>
          <p:cNvSpPr/>
          <p:nvPr/>
        </p:nvSpPr>
        <p:spPr>
          <a:xfrm>
            <a:off x="6215604" y="2644428"/>
            <a:ext cx="1351120" cy="247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B2CBA33A-CAFE-47D5-B1FA-2DABACEFA138}"/>
              </a:ext>
            </a:extLst>
          </p:cNvPr>
          <p:cNvCxnSpPr/>
          <p:nvPr/>
        </p:nvCxnSpPr>
        <p:spPr>
          <a:xfrm>
            <a:off x="6215606" y="2892112"/>
            <a:ext cx="13511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04D17358-66BF-4C5B-8EC2-394B8A9DC143}"/>
              </a:ext>
            </a:extLst>
          </p:cNvPr>
          <p:cNvSpPr/>
          <p:nvPr/>
        </p:nvSpPr>
        <p:spPr>
          <a:xfrm>
            <a:off x="4774557" y="2952069"/>
            <a:ext cx="468776" cy="247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5C231036-2BF8-4E3E-BC0B-BC312B819AEE}"/>
              </a:ext>
            </a:extLst>
          </p:cNvPr>
          <p:cNvCxnSpPr/>
          <p:nvPr/>
        </p:nvCxnSpPr>
        <p:spPr>
          <a:xfrm>
            <a:off x="4774557" y="3199753"/>
            <a:ext cx="468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DD4E08D3-C0E1-45D9-9071-C2D4DD4E38C3}"/>
              </a:ext>
            </a:extLst>
          </p:cNvPr>
          <p:cNvSpPr/>
          <p:nvPr/>
        </p:nvSpPr>
        <p:spPr>
          <a:xfrm>
            <a:off x="7821592" y="2945178"/>
            <a:ext cx="468776" cy="247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000"/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9CD6D394-3840-47DF-A4E9-BA225ECC494F}"/>
              </a:ext>
            </a:extLst>
          </p:cNvPr>
          <p:cNvCxnSpPr/>
          <p:nvPr/>
        </p:nvCxnSpPr>
        <p:spPr>
          <a:xfrm>
            <a:off x="7821593" y="3192861"/>
            <a:ext cx="468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文本框 5"/>
          <p:cNvSpPr txBox="1">
            <a:spLocks noChangeArrowheads="1"/>
          </p:cNvSpPr>
          <p:nvPr/>
        </p:nvSpPr>
        <p:spPr bwMode="auto">
          <a:xfrm>
            <a:off x="2760663" y="1338263"/>
            <a:ext cx="32464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3000" b="1">
                <a:latin typeface="宋体" pitchFamily="2" charset="-122"/>
              </a:rPr>
              <a:t>第四章</a:t>
            </a:r>
            <a:r>
              <a:rPr kumimoji="1" lang="en-US" altLang="zh-CN" sz="3000" b="1">
                <a:latin typeface="宋体" pitchFamily="2" charset="-122"/>
              </a:rPr>
              <a:t>  </a:t>
            </a:r>
            <a:r>
              <a:rPr kumimoji="1" lang="zh-CN" altLang="en-US" sz="3000" b="1">
                <a:latin typeface="宋体" pitchFamily="2" charset="-122"/>
              </a:rPr>
              <a:t>一次函数</a:t>
            </a:r>
          </a:p>
        </p:txBody>
      </p:sp>
      <p:sp>
        <p:nvSpPr>
          <p:cNvPr id="2052" name="文本框 6"/>
          <p:cNvSpPr txBox="1">
            <a:spLocks noChangeArrowheads="1"/>
          </p:cNvSpPr>
          <p:nvPr/>
        </p:nvSpPr>
        <p:spPr bwMode="auto">
          <a:xfrm>
            <a:off x="1928111" y="3263826"/>
            <a:ext cx="273504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en-US" altLang="zh-CN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anose="02010609060101010101" pitchFamily="49" charset="-122"/>
              </a:rPr>
              <a:t>4.1 </a:t>
            </a:r>
            <a:r>
              <a:rPr kumimoji="1" lang="zh-CN" altLang="en-US" sz="44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anose="02010609060101010101" pitchFamily="49" charset="-122"/>
              </a:rPr>
              <a:t>函 数</a:t>
            </a:r>
            <a:endParaRPr kumimoji="1" lang="zh-CN" altLang="en-US" sz="44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6075094"/>
            <a:ext cx="9139238" cy="420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19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AutoShape 2"/>
          <p:cNvSpPr>
            <a:spLocks noChangeArrowheads="1"/>
          </p:cNvSpPr>
          <p:nvPr/>
        </p:nvSpPr>
        <p:spPr bwMode="gray">
          <a:xfrm>
            <a:off x="1212850" y="2260600"/>
            <a:ext cx="2017713" cy="441325"/>
          </a:xfrm>
          <a:prstGeom prst="roundRect">
            <a:avLst>
              <a:gd name="adj" fmla="val 47681"/>
            </a:avLst>
          </a:prstGeom>
          <a:gradFill rotWithShape="1">
            <a:gsLst>
              <a:gs pos="0">
                <a:srgbClr val="FF0000"/>
              </a:gs>
              <a:gs pos="100000">
                <a:srgbClr val="FF66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79" name="AutoShape 11"/>
          <p:cNvSpPr>
            <a:spLocks noChangeArrowheads="1"/>
          </p:cNvSpPr>
          <p:nvPr/>
        </p:nvSpPr>
        <p:spPr bwMode="gray">
          <a:xfrm>
            <a:off x="863600" y="2074863"/>
            <a:ext cx="777875" cy="777875"/>
          </a:xfrm>
          <a:prstGeom prst="diamond">
            <a:avLst/>
          </a:prstGeom>
          <a:solidFill>
            <a:srgbClr val="FF6600"/>
          </a:solidFill>
          <a:ln w="38100">
            <a:solidFill>
              <a:schemeClr val="bg1"/>
            </a:solidFill>
            <a:miter lim="800000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/>
            <a:r>
              <a:rPr lang="en-US" altLang="ko-KR" sz="2800" b="1">
                <a:solidFill>
                  <a:srgbClr val="FFFFFF"/>
                </a:solidFill>
                <a:latin typeface="Calibri" pitchFamily="34" charset="0"/>
                <a:ea typeface="Gulim" pitchFamily="34" charset="-127"/>
              </a:rPr>
              <a:t>1</a:t>
            </a:r>
          </a:p>
        </p:txBody>
      </p:sp>
      <p:sp>
        <p:nvSpPr>
          <p:cNvPr id="3080" name="文本框 27"/>
          <p:cNvSpPr txBox="1">
            <a:spLocks noChangeArrowheads="1"/>
          </p:cNvSpPr>
          <p:nvPr/>
        </p:nvSpPr>
        <p:spPr bwMode="auto">
          <a:xfrm>
            <a:off x="1646238" y="2235200"/>
            <a:ext cx="15176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2600" b="1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课堂讲解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3506788" y="2203450"/>
            <a:ext cx="3851275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zh-CN" sz="2400" b="1">
                <a:latin typeface="宋体" pitchFamily="2" charset="-122"/>
              </a:rPr>
              <a:t>函数</a:t>
            </a:r>
            <a:r>
              <a:rPr lang="zh-CN" altLang="en-US" sz="2400" b="1">
                <a:latin typeface="宋体" pitchFamily="2" charset="-122"/>
              </a:rPr>
              <a:t>   </a:t>
            </a:r>
            <a:endParaRPr lang="en-US" altLang="zh-CN" sz="24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en-US" sz="2400" b="1">
                <a:latin typeface="宋体" pitchFamily="2" charset="-122"/>
              </a:rPr>
              <a:t>自变量的取值范围</a:t>
            </a:r>
            <a:endParaRPr lang="en-US" altLang="zh-CN" sz="24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u"/>
            </a:pPr>
            <a:r>
              <a:rPr lang="zh-CN" altLang="en-US" sz="2400" b="1">
                <a:latin typeface="宋体" pitchFamily="2" charset="-122"/>
              </a:rPr>
              <a:t>函数的表示法</a:t>
            </a:r>
            <a:endParaRPr lang="en-US" altLang="zh-CN" sz="2400" b="1">
              <a:latin typeface="宋体" pitchFamily="2" charset="-122"/>
            </a:endParaRPr>
          </a:p>
        </p:txBody>
      </p:sp>
      <p:sp>
        <p:nvSpPr>
          <p:cNvPr id="3082" name="AutoShape 2"/>
          <p:cNvSpPr>
            <a:spLocks noChangeArrowheads="1"/>
          </p:cNvSpPr>
          <p:nvPr/>
        </p:nvSpPr>
        <p:spPr bwMode="gray">
          <a:xfrm>
            <a:off x="1212850" y="3811588"/>
            <a:ext cx="2017713" cy="441325"/>
          </a:xfrm>
          <a:prstGeom prst="roundRect">
            <a:avLst>
              <a:gd name="adj" fmla="val 47681"/>
            </a:avLst>
          </a:prstGeom>
          <a:gradFill rotWithShape="1">
            <a:gsLst>
              <a:gs pos="0">
                <a:srgbClr val="FF0000"/>
              </a:gs>
              <a:gs pos="100000">
                <a:srgbClr val="FF66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gray">
          <a:xfrm>
            <a:off x="863600" y="3625850"/>
            <a:ext cx="777875" cy="777875"/>
          </a:xfrm>
          <a:prstGeom prst="diamond">
            <a:avLst/>
          </a:prstGeom>
          <a:solidFill>
            <a:srgbClr val="FF6600"/>
          </a:solidFill>
          <a:ln w="38100">
            <a:solidFill>
              <a:schemeClr val="bg1"/>
            </a:solidFill>
            <a:miter lim="800000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/>
            <a:r>
              <a:rPr lang="en-US" altLang="ko-KR" sz="2800" b="1">
                <a:solidFill>
                  <a:srgbClr val="FFFFFF"/>
                </a:solidFill>
                <a:latin typeface="Calibri" pitchFamily="34" charset="0"/>
                <a:ea typeface="Gulim" pitchFamily="34" charset="-127"/>
              </a:rPr>
              <a:t>2</a:t>
            </a:r>
          </a:p>
        </p:txBody>
      </p:sp>
      <p:sp>
        <p:nvSpPr>
          <p:cNvPr id="3084" name="文本框 36"/>
          <p:cNvSpPr txBox="1">
            <a:spLocks noChangeArrowheads="1"/>
          </p:cNvSpPr>
          <p:nvPr/>
        </p:nvSpPr>
        <p:spPr bwMode="auto">
          <a:xfrm>
            <a:off x="1646238" y="3783013"/>
            <a:ext cx="15176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2600" b="1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课时流程</a:t>
            </a:r>
          </a:p>
        </p:txBody>
      </p:sp>
      <p:pic>
        <p:nvPicPr>
          <p:cNvPr id="3086" name="图片 21" descr="学习目标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84538" y="539750"/>
            <a:ext cx="2574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Oval 4"/>
          <p:cNvSpPr>
            <a:spLocks noChangeArrowheads="1"/>
          </p:cNvSpPr>
          <p:nvPr/>
        </p:nvSpPr>
        <p:spPr bwMode="auto">
          <a:xfrm>
            <a:off x="2187575" y="4576763"/>
            <a:ext cx="1235075" cy="1233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chemeClr val="bg1">
                <a:lumMod val="85000"/>
              </a:schemeClr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9" name="Rectangle 2"/>
          <p:cNvSpPr txBox="1">
            <a:spLocks noChangeArrowheads="1"/>
          </p:cNvSpPr>
          <p:nvPr/>
        </p:nvSpPr>
        <p:spPr bwMode="auto">
          <a:xfrm>
            <a:off x="2273300" y="4806950"/>
            <a:ext cx="1041400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 ker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逐点</a:t>
            </a:r>
            <a:endParaRPr lang="en-US" altLang="zh-CN" sz="2200" b="1" kern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 ker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导讲练</a:t>
            </a:r>
            <a:endParaRPr lang="en-US" altLang="zh-CN" sz="2200" b="1" kern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6" name="Oval 4"/>
          <p:cNvSpPr>
            <a:spLocks noChangeArrowheads="1"/>
          </p:cNvSpPr>
          <p:nvPr/>
        </p:nvSpPr>
        <p:spPr bwMode="auto">
          <a:xfrm>
            <a:off x="4016375" y="4576763"/>
            <a:ext cx="1235075" cy="1233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chemeClr val="bg1">
                <a:lumMod val="85000"/>
              </a:schemeClr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40" name="Rectangle 2"/>
          <p:cNvSpPr txBox="1">
            <a:spLocks noChangeArrowheads="1"/>
          </p:cNvSpPr>
          <p:nvPr/>
        </p:nvSpPr>
        <p:spPr bwMode="auto">
          <a:xfrm>
            <a:off x="4168775" y="4806950"/>
            <a:ext cx="914400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宋体" charset="0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charset="0"/>
              </a:rPr>
              <a:t>课堂小结</a:t>
            </a:r>
            <a:endParaRPr lang="en-US" altLang="zh-CN" sz="2200" b="1">
              <a:solidFill>
                <a:schemeClr val="tx1">
                  <a:lumMod val="75000"/>
                  <a:lumOff val="25000"/>
                </a:schemeClr>
              </a:solidFill>
              <a:latin typeface="Comic Sans MS" charset="0"/>
            </a:endParaRPr>
          </a:p>
        </p:txBody>
      </p:sp>
      <p:sp>
        <p:nvSpPr>
          <p:cNvPr id="47" name="Oval 4"/>
          <p:cNvSpPr>
            <a:spLocks noChangeArrowheads="1"/>
          </p:cNvSpPr>
          <p:nvPr/>
        </p:nvSpPr>
        <p:spPr bwMode="auto">
          <a:xfrm>
            <a:off x="5845175" y="4576763"/>
            <a:ext cx="1236663" cy="12334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chemeClr val="bg1">
                <a:lumMod val="85000"/>
              </a:schemeClr>
            </a:solidFill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41" name="Rectangle 2"/>
          <p:cNvSpPr txBox="1">
            <a:spLocks noChangeArrowheads="1"/>
          </p:cNvSpPr>
          <p:nvPr/>
        </p:nvSpPr>
        <p:spPr bwMode="auto">
          <a:xfrm>
            <a:off x="5956300" y="4806950"/>
            <a:ext cx="990600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宋体" charset="0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charset="0"/>
              </a:rPr>
              <a:t>作业提升</a:t>
            </a:r>
            <a:endParaRPr lang="en-US" altLang="zh-CN" sz="2200" b="1">
              <a:solidFill>
                <a:schemeClr val="tx1">
                  <a:lumMod val="75000"/>
                  <a:lumOff val="25000"/>
                </a:schemeClr>
              </a:solidFill>
              <a:latin typeface="Comic Sans MS" charset="0"/>
            </a:endParaRPr>
          </a:p>
        </p:txBody>
      </p:sp>
      <p:sp>
        <p:nvSpPr>
          <p:cNvPr id="55" name="上箭头 54"/>
          <p:cNvSpPr/>
          <p:nvPr/>
        </p:nvSpPr>
        <p:spPr bwMode="auto">
          <a:xfrm rot="5400000">
            <a:off x="3598863" y="5041900"/>
            <a:ext cx="249237" cy="303213"/>
          </a:xfrm>
          <a:prstGeom prst="upArrow">
            <a:avLst/>
          </a:prstGeom>
          <a:gradFill>
            <a:gsLst>
              <a:gs pos="0">
                <a:srgbClr val="0000FF"/>
              </a:gs>
              <a:gs pos="100000">
                <a:srgbClr val="00B1F9"/>
              </a:gs>
            </a:gsLst>
          </a:gra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56" name="上箭头 55"/>
          <p:cNvSpPr/>
          <p:nvPr/>
        </p:nvSpPr>
        <p:spPr bwMode="auto">
          <a:xfrm rot="5400000">
            <a:off x="5424488" y="5041900"/>
            <a:ext cx="249237" cy="303213"/>
          </a:xfrm>
          <a:prstGeom prst="upArrow">
            <a:avLst/>
          </a:prstGeom>
          <a:gradFill>
            <a:gsLst>
              <a:gs pos="0">
                <a:srgbClr val="0000FF"/>
              </a:gs>
              <a:gs pos="100000">
                <a:srgbClr val="00B1F9"/>
              </a:gs>
            </a:gsLst>
          </a:gra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dur="3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8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2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26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30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38" presetID="22" presetClass="entr" presetSubtype="8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4" grpId="0"/>
      <p:bldP spid="39" grpId="0"/>
      <p:bldP spid="46" grpId="0"/>
      <p:bldP spid="40" grpId="0"/>
      <p:bldP spid="47" grpId="0"/>
      <p:bldP spid="41" grpId="0"/>
      <p:bldP spid="55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410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84538" y="539750"/>
            <a:ext cx="2574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4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91075" y="6316663"/>
            <a:ext cx="32591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77888" y="2459038"/>
            <a:ext cx="33909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你坐过摩天轮吗？想一想，如果你坐在摩天轮上，随着时间的变化，你离开地面的高度是如何变化的？</a:t>
            </a:r>
          </a:p>
        </p:txBody>
      </p:sp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43400" y="2071688"/>
            <a:ext cx="3890963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30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5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图片 2" descr="上条蓝窄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 Box 2"/>
          <p:cNvSpPr txBox="1">
            <a:spLocks noChangeArrowheads="1"/>
          </p:cNvSpPr>
          <p:nvPr/>
        </p:nvSpPr>
        <p:spPr bwMode="auto">
          <a:xfrm>
            <a:off x="4343400" y="5791200"/>
            <a:ext cx="441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CC"/>
                </a:solidFill>
                <a:latin typeface="Times New Roman" panose="02020603050405020304" pitchFamily="18" charset="0"/>
              </a:rPr>
              <a:t>O  1  2  3  4  5  6  7  8  9  10 11 12</a:t>
            </a:r>
          </a:p>
        </p:txBody>
      </p:sp>
      <p:sp>
        <p:nvSpPr>
          <p:cNvPr id="5130" name="Line 3"/>
          <p:cNvSpPr>
            <a:spLocks noChangeShapeType="1"/>
          </p:cNvSpPr>
          <p:nvPr/>
        </p:nvSpPr>
        <p:spPr bwMode="auto">
          <a:xfrm>
            <a:off x="4572000" y="5791200"/>
            <a:ext cx="426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131" name="Line 4"/>
          <p:cNvSpPr>
            <a:spLocks noChangeShapeType="1"/>
          </p:cNvSpPr>
          <p:nvPr/>
        </p:nvSpPr>
        <p:spPr bwMode="auto">
          <a:xfrm flipH="1" flipV="1">
            <a:off x="4572000" y="381000"/>
            <a:ext cx="0" cy="541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aphicFrame>
        <p:nvGraphicFramePr>
          <p:cNvPr id="5132" name="Object 2"/>
          <p:cNvGraphicFramePr>
            <a:graphicFrameLocks noChangeAspect="1"/>
          </p:cNvGraphicFramePr>
          <p:nvPr/>
        </p:nvGraphicFramePr>
        <p:xfrm>
          <a:off x="30163" y="1143000"/>
          <a:ext cx="4313237" cy="5029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name="位图图像" r:id="rId5" imgW="2580952" imgH="3010320" progId="Paint.Picture">
                  <p:embed/>
                </p:oleObj>
              </mc:Choice>
              <mc:Fallback>
                <p:oleObj name="位图图像" r:id="rId5" imgW="2580952" imgH="301032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0163" y="1143000"/>
                        <a:ext cx="4313237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2209800" y="5432425"/>
            <a:ext cx="4191000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3" name="Group 13"/>
          <p:cNvGrpSpPr/>
          <p:nvPr/>
        </p:nvGrpSpPr>
        <p:grpSpPr>
          <a:xfrm>
            <a:off x="4572000" y="1676400"/>
            <a:ext cx="3657600" cy="3733800"/>
            <a:chOff x="2880" y="1056"/>
            <a:chExt cx="2304" cy="2352"/>
          </a:xfrm>
        </p:grpSpPr>
        <p:sp>
          <p:nvSpPr>
            <p:cNvPr id="5160" name="Freeform 14"/>
            <p:cNvSpPr/>
            <p:nvPr/>
          </p:nvSpPr>
          <p:spPr bwMode="auto">
            <a:xfrm>
              <a:off x="2880" y="1056"/>
              <a:ext cx="1152" cy="2352"/>
            </a:xfrm>
            <a:custGeom>
              <a:gdLst>
                <a:gd name="T0" fmla="*/ 0 w 1152"/>
                <a:gd name="T1" fmla="*/ 2352 h 2352"/>
                <a:gd name="T2" fmla="*/ 192 w 1152"/>
                <a:gd name="T3" fmla="*/ 1776 h 2352"/>
                <a:gd name="T4" fmla="*/ 384 w 1152"/>
                <a:gd name="T5" fmla="*/ 528 h 2352"/>
                <a:gd name="T6" fmla="*/ 576 w 1152"/>
                <a:gd name="T7" fmla="*/ 0 h 2352"/>
                <a:gd name="T8" fmla="*/ 768 w 1152"/>
                <a:gd name="T9" fmla="*/ 528 h 2352"/>
                <a:gd name="T10" fmla="*/ 912 w 1152"/>
                <a:gd name="T11" fmla="*/ 1776 h 2352"/>
                <a:gd name="T12" fmla="*/ 1152 w 1152"/>
                <a:gd name="T13" fmla="*/ 2352 h 23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52"/>
                <a:gd name="T22" fmla="*/ 0 h 2352"/>
                <a:gd name="T23" fmla="*/ 1152 w 1152"/>
                <a:gd name="T24" fmla="*/ 2352 h 2352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52" h="2352">
                  <a:moveTo>
                    <a:pt x="0" y="2352"/>
                  </a:moveTo>
                  <a:cubicBezTo>
                    <a:pt x="64" y="2216"/>
                    <a:pt x="128" y="2080"/>
                    <a:pt x="192" y="1776"/>
                  </a:cubicBezTo>
                  <a:cubicBezTo>
                    <a:pt x="256" y="1472"/>
                    <a:pt x="320" y="824"/>
                    <a:pt x="384" y="528"/>
                  </a:cubicBezTo>
                  <a:cubicBezTo>
                    <a:pt x="448" y="232"/>
                    <a:pt x="512" y="0"/>
                    <a:pt x="576" y="0"/>
                  </a:cubicBezTo>
                  <a:cubicBezTo>
                    <a:pt x="640" y="0"/>
                    <a:pt x="712" y="232"/>
                    <a:pt x="768" y="528"/>
                  </a:cubicBezTo>
                  <a:cubicBezTo>
                    <a:pt x="824" y="824"/>
                    <a:pt x="848" y="1472"/>
                    <a:pt x="912" y="1776"/>
                  </a:cubicBezTo>
                  <a:cubicBezTo>
                    <a:pt x="976" y="2080"/>
                    <a:pt x="1112" y="2264"/>
                    <a:pt x="1152" y="2352"/>
                  </a:cubicBezTo>
                </a:path>
              </a:pathLst>
            </a:custGeom>
            <a:noFill/>
            <a:ln w="76200" cap="flat" cmpd="sng">
              <a:solidFill>
                <a:srgbClr val="FF66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1" name="Freeform 15"/>
            <p:cNvSpPr/>
            <p:nvPr/>
          </p:nvSpPr>
          <p:spPr bwMode="auto">
            <a:xfrm>
              <a:off x="4032" y="1056"/>
              <a:ext cx="1152" cy="2352"/>
            </a:xfrm>
            <a:custGeom>
              <a:gdLst>
                <a:gd name="T0" fmla="*/ 0 w 1152"/>
                <a:gd name="T1" fmla="*/ 2352 h 2352"/>
                <a:gd name="T2" fmla="*/ 192 w 1152"/>
                <a:gd name="T3" fmla="*/ 1776 h 2352"/>
                <a:gd name="T4" fmla="*/ 384 w 1152"/>
                <a:gd name="T5" fmla="*/ 528 h 2352"/>
                <a:gd name="T6" fmla="*/ 576 w 1152"/>
                <a:gd name="T7" fmla="*/ 0 h 2352"/>
                <a:gd name="T8" fmla="*/ 768 w 1152"/>
                <a:gd name="T9" fmla="*/ 528 h 2352"/>
                <a:gd name="T10" fmla="*/ 912 w 1152"/>
                <a:gd name="T11" fmla="*/ 1776 h 2352"/>
                <a:gd name="T12" fmla="*/ 1152 w 1152"/>
                <a:gd name="T13" fmla="*/ 2352 h 23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52"/>
                <a:gd name="T22" fmla="*/ 0 h 2352"/>
                <a:gd name="T23" fmla="*/ 1152 w 1152"/>
                <a:gd name="T24" fmla="*/ 2352 h 2352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52" h="2352">
                  <a:moveTo>
                    <a:pt x="0" y="2352"/>
                  </a:moveTo>
                  <a:cubicBezTo>
                    <a:pt x="64" y="2216"/>
                    <a:pt x="128" y="2080"/>
                    <a:pt x="192" y="1776"/>
                  </a:cubicBezTo>
                  <a:cubicBezTo>
                    <a:pt x="256" y="1472"/>
                    <a:pt x="320" y="824"/>
                    <a:pt x="384" y="528"/>
                  </a:cubicBezTo>
                  <a:cubicBezTo>
                    <a:pt x="448" y="232"/>
                    <a:pt x="512" y="0"/>
                    <a:pt x="576" y="0"/>
                  </a:cubicBezTo>
                  <a:cubicBezTo>
                    <a:pt x="640" y="0"/>
                    <a:pt x="712" y="232"/>
                    <a:pt x="768" y="528"/>
                  </a:cubicBezTo>
                  <a:cubicBezTo>
                    <a:pt x="824" y="824"/>
                    <a:pt x="848" y="1472"/>
                    <a:pt x="912" y="1776"/>
                  </a:cubicBezTo>
                  <a:cubicBezTo>
                    <a:pt x="976" y="2080"/>
                    <a:pt x="1112" y="2264"/>
                    <a:pt x="1152" y="2352"/>
                  </a:cubicBezTo>
                </a:path>
              </a:pathLst>
            </a:custGeom>
            <a:noFill/>
            <a:ln w="76200" cap="flat" cmpd="sng">
              <a:solidFill>
                <a:srgbClr val="FF66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62" name="Freeform 16"/>
            <p:cNvSpPr/>
            <p:nvPr/>
          </p:nvSpPr>
          <p:spPr bwMode="auto">
            <a:xfrm>
              <a:off x="3792" y="2832"/>
              <a:ext cx="432" cy="576"/>
            </a:xfrm>
            <a:custGeom>
              <a:gdLst>
                <a:gd name="T0" fmla="*/ 0 w 432"/>
                <a:gd name="T1" fmla="*/ 0 h 576"/>
                <a:gd name="T2" fmla="*/ 240 w 432"/>
                <a:gd name="T3" fmla="*/ 576 h 576"/>
                <a:gd name="T4" fmla="*/ 432 w 432"/>
                <a:gd name="T5" fmla="*/ 0 h 576"/>
                <a:gd name="T6" fmla="*/ 0 60000 65536"/>
                <a:gd name="T7" fmla="*/ 0 60000 65536"/>
                <a:gd name="T8" fmla="*/ 0 60000 65536"/>
                <a:gd name="T9" fmla="*/ 0 w 432"/>
                <a:gd name="T10" fmla="*/ 0 h 576"/>
                <a:gd name="T11" fmla="*/ 432 w 432"/>
                <a:gd name="T12" fmla="*/ 576 h 576"/>
              </a:gdLst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576">
                  <a:moveTo>
                    <a:pt x="0" y="0"/>
                  </a:moveTo>
                  <a:cubicBezTo>
                    <a:pt x="84" y="288"/>
                    <a:pt x="168" y="576"/>
                    <a:pt x="240" y="576"/>
                  </a:cubicBezTo>
                  <a:cubicBezTo>
                    <a:pt x="312" y="576"/>
                    <a:pt x="384" y="104"/>
                    <a:pt x="432" y="0"/>
                  </a:cubicBezTo>
                </a:path>
              </a:pathLst>
            </a:custGeom>
            <a:solidFill>
              <a:schemeClr val="bg1"/>
            </a:solidFill>
            <a:ln w="76200" cap="flat" cmpd="sng">
              <a:solidFill>
                <a:srgbClr val="FF66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135" name="Text Box 17"/>
          <p:cNvSpPr txBox="1">
            <a:spLocks noChangeArrowheads="1"/>
          </p:cNvSpPr>
          <p:nvPr/>
        </p:nvSpPr>
        <p:spPr bwMode="auto">
          <a:xfrm>
            <a:off x="4267200" y="5334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CC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5136" name="Text Box 18"/>
          <p:cNvSpPr txBox="1">
            <a:spLocks noChangeArrowheads="1"/>
          </p:cNvSpPr>
          <p:nvPr/>
        </p:nvSpPr>
        <p:spPr bwMode="auto">
          <a:xfrm>
            <a:off x="4157663" y="4419600"/>
            <a:ext cx="581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CC"/>
                </a:solidFill>
                <a:latin typeface="Times New Roman" panose="02020603050405020304" pitchFamily="18" charset="0"/>
              </a:rPr>
              <a:t>11</a:t>
            </a:r>
          </a:p>
        </p:txBody>
      </p:sp>
      <p:sp>
        <p:nvSpPr>
          <p:cNvPr id="5137" name="Text Box 19"/>
          <p:cNvSpPr txBox="1">
            <a:spLocks noChangeArrowheads="1"/>
          </p:cNvSpPr>
          <p:nvPr/>
        </p:nvSpPr>
        <p:spPr bwMode="auto">
          <a:xfrm>
            <a:off x="4133850" y="2457450"/>
            <a:ext cx="561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CC"/>
                </a:solidFill>
                <a:latin typeface="Times New Roman" panose="02020603050405020304" pitchFamily="18" charset="0"/>
              </a:rPr>
              <a:t>37</a:t>
            </a:r>
          </a:p>
        </p:txBody>
      </p:sp>
      <p:sp>
        <p:nvSpPr>
          <p:cNvPr id="5138" name="Text Box 20"/>
          <p:cNvSpPr txBox="1">
            <a:spLocks noChangeArrowheads="1"/>
          </p:cNvSpPr>
          <p:nvPr/>
        </p:nvSpPr>
        <p:spPr bwMode="auto">
          <a:xfrm>
            <a:off x="4114800" y="1524000"/>
            <a:ext cx="581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CC"/>
                </a:solidFill>
                <a:latin typeface="Times New Roman" panose="02020603050405020304" pitchFamily="18" charset="0"/>
              </a:rPr>
              <a:t>45</a:t>
            </a:r>
          </a:p>
        </p:txBody>
      </p:sp>
      <p:sp>
        <p:nvSpPr>
          <p:cNvPr id="33" name="Line 21"/>
          <p:cNvSpPr>
            <a:spLocks noChangeShapeType="1"/>
          </p:cNvSpPr>
          <p:nvPr/>
        </p:nvSpPr>
        <p:spPr bwMode="auto">
          <a:xfrm flipH="1" flipV="1">
            <a:off x="4848225" y="4419600"/>
            <a:ext cx="0" cy="137160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" name="Line 22"/>
          <p:cNvSpPr>
            <a:spLocks noChangeShapeType="1"/>
          </p:cNvSpPr>
          <p:nvPr/>
        </p:nvSpPr>
        <p:spPr bwMode="auto">
          <a:xfrm flipH="1" flipV="1">
            <a:off x="5153025" y="2514600"/>
            <a:ext cx="0" cy="327660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Line 23"/>
          <p:cNvSpPr>
            <a:spLocks noChangeShapeType="1"/>
          </p:cNvSpPr>
          <p:nvPr/>
        </p:nvSpPr>
        <p:spPr bwMode="auto">
          <a:xfrm flipH="1" flipV="1">
            <a:off x="5486400" y="1676400"/>
            <a:ext cx="0" cy="411480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Line 24"/>
          <p:cNvSpPr>
            <a:spLocks noChangeShapeType="1"/>
          </p:cNvSpPr>
          <p:nvPr/>
        </p:nvSpPr>
        <p:spPr bwMode="auto">
          <a:xfrm flipH="1" flipV="1">
            <a:off x="5791200" y="2514600"/>
            <a:ext cx="0" cy="327660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" name="Line 25"/>
          <p:cNvSpPr>
            <a:spLocks noChangeShapeType="1"/>
          </p:cNvSpPr>
          <p:nvPr/>
        </p:nvSpPr>
        <p:spPr bwMode="auto">
          <a:xfrm flipH="1" flipV="1">
            <a:off x="6067425" y="4572000"/>
            <a:ext cx="0" cy="121920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Line 26"/>
          <p:cNvSpPr>
            <a:spLocks noChangeShapeType="1"/>
          </p:cNvSpPr>
          <p:nvPr/>
        </p:nvSpPr>
        <p:spPr bwMode="auto">
          <a:xfrm flipH="1" flipV="1">
            <a:off x="6372225" y="5445125"/>
            <a:ext cx="0" cy="38100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Text Box 27"/>
          <p:cNvSpPr txBox="1">
            <a:spLocks noChangeArrowheads="1"/>
          </p:cNvSpPr>
          <p:nvPr/>
        </p:nvSpPr>
        <p:spPr bwMode="auto">
          <a:xfrm>
            <a:off x="4648200" y="796925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b="1" smtClean="0"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" name="Text Box 28"/>
          <p:cNvSpPr txBox="1">
            <a:spLocks noChangeArrowheads="1"/>
          </p:cNvSpPr>
          <p:nvPr/>
        </p:nvSpPr>
        <p:spPr bwMode="auto">
          <a:xfrm>
            <a:off x="7980363" y="5394325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b="1" smtClean="0"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1" name="Oval 33"/>
          <p:cNvSpPr>
            <a:spLocks noChangeArrowheads="1"/>
          </p:cNvSpPr>
          <p:nvPr/>
        </p:nvSpPr>
        <p:spPr bwMode="auto">
          <a:xfrm>
            <a:off x="4495800" y="53673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42" name="Oval 34"/>
          <p:cNvSpPr>
            <a:spLocks noChangeArrowheads="1"/>
          </p:cNvSpPr>
          <p:nvPr/>
        </p:nvSpPr>
        <p:spPr bwMode="auto">
          <a:xfrm>
            <a:off x="4789488" y="44418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43" name="Oval 35"/>
          <p:cNvSpPr>
            <a:spLocks noChangeArrowheads="1"/>
          </p:cNvSpPr>
          <p:nvPr/>
        </p:nvSpPr>
        <p:spPr bwMode="auto">
          <a:xfrm>
            <a:off x="5072063" y="2438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44" name="Oval 36"/>
          <p:cNvSpPr>
            <a:spLocks noChangeArrowheads="1"/>
          </p:cNvSpPr>
          <p:nvPr/>
        </p:nvSpPr>
        <p:spPr bwMode="auto">
          <a:xfrm>
            <a:off x="5410200" y="1600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45" name="Oval 38"/>
          <p:cNvSpPr>
            <a:spLocks noChangeArrowheads="1"/>
          </p:cNvSpPr>
          <p:nvPr/>
        </p:nvSpPr>
        <p:spPr bwMode="auto">
          <a:xfrm>
            <a:off x="5715000" y="2438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46" name="Oval 39"/>
          <p:cNvSpPr>
            <a:spLocks noChangeArrowheads="1"/>
          </p:cNvSpPr>
          <p:nvPr/>
        </p:nvSpPr>
        <p:spPr bwMode="auto">
          <a:xfrm>
            <a:off x="6302375" y="534511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47" name="Oval 40"/>
          <p:cNvSpPr>
            <a:spLocks noChangeArrowheads="1"/>
          </p:cNvSpPr>
          <p:nvPr/>
        </p:nvSpPr>
        <p:spPr bwMode="auto">
          <a:xfrm>
            <a:off x="5969000" y="445611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pattFill prst="divot">
              <a:fgClr>
                <a:schemeClr val="tx1"/>
              </a:fgClr>
              <a:bgClr>
                <a:srgbClr val="FFFFFF"/>
              </a:bgClr>
            </a:pattFill>
            <a:round/>
          </a:ln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kumimoji="1"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48" name="Line 12"/>
          <p:cNvSpPr>
            <a:spLocks noChangeShapeType="1"/>
          </p:cNvSpPr>
          <p:nvPr/>
        </p:nvSpPr>
        <p:spPr bwMode="auto">
          <a:xfrm>
            <a:off x="2362200" y="5429250"/>
            <a:ext cx="2187575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Line 12"/>
          <p:cNvSpPr>
            <a:spLocks noChangeShapeType="1"/>
          </p:cNvSpPr>
          <p:nvPr/>
        </p:nvSpPr>
        <p:spPr bwMode="auto">
          <a:xfrm>
            <a:off x="3741738" y="4514850"/>
            <a:ext cx="1123950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0" name="Line 12"/>
          <p:cNvSpPr>
            <a:spLocks noChangeShapeType="1"/>
          </p:cNvSpPr>
          <p:nvPr/>
        </p:nvSpPr>
        <p:spPr bwMode="auto">
          <a:xfrm>
            <a:off x="827088" y="4495800"/>
            <a:ext cx="5141912" cy="41275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877888" y="2497138"/>
            <a:ext cx="4913312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>
            <a:off x="4057650" y="2479675"/>
            <a:ext cx="1090613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2062163" y="1676400"/>
            <a:ext cx="3424237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3" grpId="0"/>
      <p:bldP spid="34" grpId="0"/>
      <p:bldP spid="35" grpId="0"/>
      <p:bldP spid="36" grpId="0"/>
      <p:bldP spid="37" grpId="0"/>
      <p:bldP spid="38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30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9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图片 2" descr="上条蓝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Box 17"/>
          <p:cNvSpPr txBox="1">
            <a:spLocks noChangeArrowheads="1"/>
          </p:cNvSpPr>
          <p:nvPr/>
        </p:nvSpPr>
        <p:spPr bwMode="auto">
          <a:xfrm>
            <a:off x="796925" y="1809750"/>
            <a:ext cx="72453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根据图填表：</a:t>
            </a:r>
          </a:p>
          <a:p>
            <a:pPr>
              <a:lnSpc>
                <a:spcPct val="150000"/>
              </a:lnSpc>
            </a:pP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287" name="Group 47"/>
          <p:cNvGraphicFramePr>
            <a:graphicFrameLocks noGrp="1"/>
          </p:cNvGraphicFramePr>
          <p:nvPr/>
        </p:nvGraphicFramePr>
        <p:xfrm>
          <a:off x="1524000" y="2736850"/>
          <a:ext cx="6096000" cy="1423988"/>
        </p:xfrm>
        <a:graphic>
          <a:graphicData uri="http://schemas.openxmlformats.org/drawingml/2006/table">
            <a:tbl>
              <a:tblPr/>
              <a:tblGrid>
                <a:gridCol w="911225"/>
                <a:gridCol w="612775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49300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17"/>
          <p:cNvSpPr txBox="1">
            <a:spLocks noChangeArrowheads="1"/>
          </p:cNvSpPr>
          <p:nvPr/>
        </p:nvSpPr>
        <p:spPr bwMode="auto">
          <a:xfrm>
            <a:off x="796925" y="4437063"/>
            <a:ext cx="7245350" cy="60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对于给定的时间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83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91075" y="6316663"/>
            <a:ext cx="32591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gray">
          <a:xfrm flipH="1">
            <a:off x="2428875" y="1879600"/>
            <a:ext cx="2589213" cy="441325"/>
          </a:xfrm>
          <a:prstGeom prst="roundRect">
            <a:avLst>
              <a:gd name="adj" fmla="val 47681"/>
            </a:avLst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7171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7173" name="AutoShape 2"/>
          <p:cNvSpPr>
            <a:spLocks noChangeArrowheads="1"/>
          </p:cNvSpPr>
          <p:nvPr/>
        </p:nvSpPr>
        <p:spPr bwMode="gray">
          <a:xfrm flipH="1">
            <a:off x="792163" y="1879600"/>
            <a:ext cx="1720850" cy="441325"/>
          </a:xfrm>
          <a:prstGeom prst="roundRect">
            <a:avLst>
              <a:gd name="adj" fmla="val 47681"/>
            </a:avLst>
          </a:prstGeom>
          <a:gradFill rotWithShape="1">
            <a:gsLst>
              <a:gs pos="0">
                <a:srgbClr val="FF0000"/>
              </a:gs>
              <a:gs pos="100000">
                <a:srgbClr val="FF66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174" name="AutoShape 11"/>
          <p:cNvSpPr>
            <a:spLocks noChangeArrowheads="1"/>
          </p:cNvSpPr>
          <p:nvPr/>
        </p:nvSpPr>
        <p:spPr bwMode="gray">
          <a:xfrm>
            <a:off x="2097088" y="1693863"/>
            <a:ext cx="777875" cy="777875"/>
          </a:xfrm>
          <a:prstGeom prst="diamond">
            <a:avLst/>
          </a:prstGeom>
          <a:solidFill>
            <a:srgbClr val="FF6600"/>
          </a:solidFill>
          <a:ln w="38100">
            <a:solidFill>
              <a:schemeClr val="bg1"/>
            </a:solidFill>
            <a:miter lim="800000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0" hangingPunct="0"/>
            <a:r>
              <a:rPr lang="en-US" altLang="ko-KR" sz="2800" b="1">
                <a:solidFill>
                  <a:srgbClr val="FFFFFF"/>
                </a:solidFill>
                <a:latin typeface="Calibri" pitchFamily="34" charset="0"/>
                <a:ea typeface="Gulim" pitchFamily="34" charset="-127"/>
              </a:rPr>
              <a:t>1</a:t>
            </a:r>
          </a:p>
        </p:txBody>
      </p:sp>
      <p:sp>
        <p:nvSpPr>
          <p:cNvPr id="7175" name="文本框 27"/>
          <p:cNvSpPr txBox="1">
            <a:spLocks noChangeArrowheads="1"/>
          </p:cNvSpPr>
          <p:nvPr/>
        </p:nvSpPr>
        <p:spPr bwMode="auto">
          <a:xfrm>
            <a:off x="904875" y="1857375"/>
            <a:ext cx="11842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2600" b="1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知识点</a:t>
            </a:r>
          </a:p>
        </p:txBody>
      </p:sp>
      <p:sp>
        <p:nvSpPr>
          <p:cNvPr id="7176" name="文本框 28"/>
          <p:cNvSpPr txBox="1">
            <a:spLocks noChangeArrowheads="1"/>
          </p:cNvSpPr>
          <p:nvPr/>
        </p:nvSpPr>
        <p:spPr bwMode="auto">
          <a:xfrm>
            <a:off x="3214688" y="1822450"/>
            <a:ext cx="11906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600" b="1">
                <a:solidFill>
                  <a:srgbClr val="FFFF00"/>
                </a:solidFill>
                <a:latin typeface="黑体" pitchFamily="49" charset="-122"/>
                <a:ea typeface="黑体" panose="02010609060101010101" pitchFamily="49" charset="-122"/>
              </a:rPr>
              <a:t>函  数</a:t>
            </a:r>
            <a:endParaRPr lang="en-US" altLang="zh-CN" sz="2600" b="1">
              <a:solidFill>
                <a:srgbClr val="FFFF00"/>
              </a:solidFill>
              <a:latin typeface="黑体" pitchFamily="49" charset="-122"/>
              <a:ea typeface="黑体" panose="02010609060101010101" pitchFamily="49" charset="-122"/>
            </a:endParaRPr>
          </a:p>
        </p:txBody>
      </p:sp>
      <p:cxnSp>
        <p:nvCxnSpPr>
          <p:cNvPr id="39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80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84538" y="539750"/>
            <a:ext cx="2574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1" name="TextBox 26"/>
          <p:cNvSpPr txBox="1">
            <a:spLocks noChangeArrowheads="1"/>
          </p:cNvSpPr>
          <p:nvPr/>
        </p:nvSpPr>
        <p:spPr bwMode="auto">
          <a:xfrm>
            <a:off x="881063" y="2601913"/>
            <a:ext cx="7496175" cy="17541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做一做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b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</a:t>
            </a:r>
            <a:r>
              <a:rPr lang="zh-CN" altLang="en-US" sz="2400" b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罐头盒等圆柱形的物体常常如下图那样堆放，随着</a:t>
            </a:r>
            <a:endParaRPr lang="en-US" altLang="zh-CN" sz="2400" b="1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</a:t>
            </a:r>
            <a:r>
              <a:rPr lang="zh-CN" altLang="en-US" sz="2400" b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层数的增加，物体的总数是如何变化的？</a:t>
            </a:r>
          </a:p>
        </p:txBody>
      </p:sp>
      <p:sp>
        <p:nvSpPr>
          <p:cNvPr id="32" name="矩形 31"/>
          <p:cNvSpPr/>
          <p:nvPr/>
        </p:nvSpPr>
        <p:spPr>
          <a:xfrm>
            <a:off x="7546975" y="1570038"/>
            <a:ext cx="1116013" cy="350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7184" name="文本框 22"/>
          <p:cNvSpPr txBox="1">
            <a:spLocks noChangeArrowheads="1"/>
          </p:cNvSpPr>
          <p:nvPr/>
        </p:nvSpPr>
        <p:spPr bwMode="auto">
          <a:xfrm>
            <a:off x="7669213" y="1570038"/>
            <a:ext cx="9413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anose="02010609060101010101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－导</a:t>
            </a:r>
          </a:p>
        </p:txBody>
      </p:sp>
      <p:pic>
        <p:nvPicPr>
          <p:cNvPr id="7185" name="图片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Oval 2"/>
          <p:cNvSpPr>
            <a:spLocks noChangeArrowheads="1"/>
          </p:cNvSpPr>
          <p:nvPr/>
        </p:nvSpPr>
        <p:spPr bwMode="auto">
          <a:xfrm>
            <a:off x="323850" y="5435600"/>
            <a:ext cx="533400" cy="482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  <a:round/>
          </a:ln>
          <a:scene3d>
            <a:camera prst="legacyPerspectiveFront">
              <a:rot lat="1500000" lon="1500000" rev="0"/>
            </a:camera>
            <a:lightRig rig="legacyFlat4" dir="b"/>
          </a:scene3d>
          <a:sp3d extrusionH="1801800" prstMaterial="legacyMetal">
            <a:bevelT w="13500" h="13500" prst="angle"/>
            <a:bevelB w="13500" h="13500" prst="angle"/>
            <a:extrusionClr>
              <a:srgbClr val="3399FF"/>
            </a:extrusionClr>
          </a:sp3d>
        </p:spPr>
        <p:txBody>
          <a:bodyPr wrap="none" anchor="ctr">
            <a:flatTx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latin typeface="+mn-ea"/>
            </a:endParaRPr>
          </a:p>
        </p:txBody>
      </p:sp>
      <p:grpSp>
        <p:nvGrpSpPr>
          <p:cNvPr id="30" name="Group 3"/>
          <p:cNvGrpSpPr/>
          <p:nvPr/>
        </p:nvGrpSpPr>
        <p:grpSpPr>
          <a:xfrm>
            <a:off x="1763713" y="4935997"/>
            <a:ext cx="990600" cy="1046176"/>
            <a:chOff x="1152" y="2256"/>
            <a:chExt cx="624" cy="624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1" name="Oval 4"/>
            <p:cNvSpPr>
              <a:spLocks noChangeArrowheads="1"/>
            </p:cNvSpPr>
            <p:nvPr/>
          </p:nvSpPr>
          <p:spPr bwMode="auto">
            <a:xfrm>
              <a:off x="1152" y="2496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1440" y="2544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296" y="2256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</p:grpSp>
      <p:grpSp>
        <p:nvGrpSpPr>
          <p:cNvPr id="35" name="Group 8"/>
          <p:cNvGrpSpPr/>
          <p:nvPr/>
        </p:nvGrpSpPr>
        <p:grpSpPr>
          <a:xfrm>
            <a:off x="3708400" y="4859169"/>
            <a:ext cx="1447800" cy="1287477"/>
            <a:chOff x="2400" y="2064"/>
            <a:chExt cx="912" cy="912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6" name="Oval 9"/>
            <p:cNvSpPr>
              <a:spLocks noChangeArrowheads="1"/>
            </p:cNvSpPr>
            <p:nvPr/>
          </p:nvSpPr>
          <p:spPr bwMode="auto">
            <a:xfrm>
              <a:off x="2400" y="2544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2688" y="2592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2544" y="2304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41" name="Oval 12"/>
            <p:cNvSpPr>
              <a:spLocks noChangeArrowheads="1"/>
            </p:cNvSpPr>
            <p:nvPr/>
          </p:nvSpPr>
          <p:spPr bwMode="auto">
            <a:xfrm>
              <a:off x="2976" y="2640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2832" y="2352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  <p:sp>
          <p:nvSpPr>
            <p:cNvPr id="43" name="Oval 14"/>
            <p:cNvSpPr>
              <a:spLocks noChangeArrowheads="1"/>
            </p:cNvSpPr>
            <p:nvPr/>
          </p:nvSpPr>
          <p:spPr bwMode="auto">
            <a:xfrm>
              <a:off x="2688" y="2064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>
                <a:latin typeface="+mn-ea"/>
              </a:endParaRPr>
            </a:p>
          </p:txBody>
        </p:sp>
      </p:grpSp>
      <p:grpSp>
        <p:nvGrpSpPr>
          <p:cNvPr id="44" name="Group 41"/>
          <p:cNvGrpSpPr/>
          <p:nvPr/>
        </p:nvGrpSpPr>
        <p:grpSpPr>
          <a:xfrm>
            <a:off x="6167462" y="4553413"/>
            <a:ext cx="2119314" cy="1528779"/>
            <a:chOff x="3888" y="1920"/>
            <a:chExt cx="1200" cy="12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5" name="Oval 42"/>
            <p:cNvSpPr>
              <a:spLocks noChangeArrowheads="1"/>
            </p:cNvSpPr>
            <p:nvPr/>
          </p:nvSpPr>
          <p:spPr bwMode="auto">
            <a:xfrm>
              <a:off x="3888" y="2640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46" name="Oval 43"/>
            <p:cNvSpPr>
              <a:spLocks noChangeArrowheads="1"/>
            </p:cNvSpPr>
            <p:nvPr/>
          </p:nvSpPr>
          <p:spPr bwMode="auto">
            <a:xfrm>
              <a:off x="4176" y="2688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47" name="Oval 44"/>
            <p:cNvSpPr>
              <a:spLocks noChangeArrowheads="1"/>
            </p:cNvSpPr>
            <p:nvPr/>
          </p:nvSpPr>
          <p:spPr bwMode="auto">
            <a:xfrm>
              <a:off x="4032" y="2400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48" name="Oval 45"/>
            <p:cNvSpPr>
              <a:spLocks noChangeArrowheads="1"/>
            </p:cNvSpPr>
            <p:nvPr/>
          </p:nvSpPr>
          <p:spPr bwMode="auto">
            <a:xfrm>
              <a:off x="4464" y="2736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49" name="Oval 46"/>
            <p:cNvSpPr>
              <a:spLocks noChangeArrowheads="1"/>
            </p:cNvSpPr>
            <p:nvPr/>
          </p:nvSpPr>
          <p:spPr bwMode="auto">
            <a:xfrm>
              <a:off x="4320" y="2448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50" name="Oval 47"/>
            <p:cNvSpPr>
              <a:spLocks noChangeArrowheads="1"/>
            </p:cNvSpPr>
            <p:nvPr/>
          </p:nvSpPr>
          <p:spPr bwMode="auto">
            <a:xfrm>
              <a:off x="4176" y="2160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51" name="Oval 48"/>
            <p:cNvSpPr>
              <a:spLocks noChangeArrowheads="1"/>
            </p:cNvSpPr>
            <p:nvPr/>
          </p:nvSpPr>
          <p:spPr bwMode="auto">
            <a:xfrm>
              <a:off x="4752" y="2784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52" name="Oval 49"/>
            <p:cNvSpPr>
              <a:spLocks noChangeArrowheads="1"/>
            </p:cNvSpPr>
            <p:nvPr/>
          </p:nvSpPr>
          <p:spPr bwMode="auto">
            <a:xfrm>
              <a:off x="4608" y="2496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53" name="Oval 50"/>
            <p:cNvSpPr>
              <a:spLocks noChangeArrowheads="1"/>
            </p:cNvSpPr>
            <p:nvPr/>
          </p:nvSpPr>
          <p:spPr bwMode="auto">
            <a:xfrm>
              <a:off x="4464" y="2208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54" name="Oval 51"/>
            <p:cNvSpPr>
              <a:spLocks noChangeArrowheads="1"/>
            </p:cNvSpPr>
            <p:nvPr/>
          </p:nvSpPr>
          <p:spPr bwMode="auto">
            <a:xfrm>
              <a:off x="4320" y="1920"/>
              <a:ext cx="336" cy="336"/>
            </a:xfrm>
            <a:prstGeom prst="ellipse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round/>
            </a:ln>
            <a:scene3d>
              <a:camera prst="legacyPerspectiveFront">
                <a:rot lat="1500000" lon="1500000" rev="0"/>
              </a:camera>
              <a:lightRig rig="legacyFlat4" dir="b"/>
            </a:scene3d>
            <a:sp3d extrusionH="1801800" prstMaterial="legacyMetal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32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39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矩形 31"/>
          <p:cNvSpPr/>
          <p:nvPr/>
        </p:nvSpPr>
        <p:spPr>
          <a:xfrm>
            <a:off x="7185025" y="1190625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8201" name="文本框 22"/>
          <p:cNvSpPr txBox="1">
            <a:spLocks noChangeArrowheads="1"/>
          </p:cNvSpPr>
          <p:nvPr/>
        </p:nvSpPr>
        <p:spPr bwMode="auto">
          <a:xfrm>
            <a:off x="7307263" y="1190625"/>
            <a:ext cx="941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anose="02010609060101010101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－导</a:t>
            </a:r>
          </a:p>
        </p:txBody>
      </p:sp>
      <p:sp>
        <p:nvSpPr>
          <p:cNvPr id="11287" name="TextBox 26"/>
          <p:cNvSpPr txBox="1">
            <a:spLocks noChangeArrowheads="1"/>
          </p:cNvSpPr>
          <p:nvPr/>
        </p:nvSpPr>
        <p:spPr bwMode="auto">
          <a:xfrm>
            <a:off x="1385888" y="3813175"/>
            <a:ext cx="64293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思考：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层数</a:t>
            </a:r>
            <a:r>
              <a:rPr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和物体总数</a:t>
            </a:r>
            <a:r>
              <a:rPr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之间是什么关系</a:t>
            </a: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11336" name="Group 72"/>
          <p:cNvGraphicFramePr>
            <a:graphicFrameLocks noGrp="1"/>
          </p:cNvGraphicFramePr>
          <p:nvPr/>
        </p:nvGraphicFramePr>
        <p:xfrm>
          <a:off x="1414463" y="2155825"/>
          <a:ext cx="6327776" cy="1069976"/>
        </p:xfrm>
        <a:graphic>
          <a:graphicData uri="http://schemas.openxmlformats.org/drawingml/2006/table">
            <a:tbl>
              <a:tblPr/>
              <a:tblGrid>
                <a:gridCol w="1873809"/>
                <a:gridCol w="626699"/>
                <a:gridCol w="706347"/>
                <a:gridCol w="689578"/>
                <a:gridCol w="846778"/>
                <a:gridCol w="846778"/>
                <a:gridCol w="737787"/>
              </a:tblGrid>
              <a:tr h="534988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层数</a:t>
                      </a:r>
                      <a:r>
                        <a:rPr kumimoji="0" lang="en-US" altLang="zh-CN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n</a:t>
                      </a:r>
                    </a:p>
                  </a:txBody>
                  <a:tcPr marL="91444" marR="91444"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2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3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4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5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…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88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物体总数</a:t>
                      </a:r>
                      <a:r>
                        <a:rPr kumimoji="0" lang="en-US" altLang="zh-CN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y</a:t>
                      </a:r>
                    </a:p>
                  </a:txBody>
                  <a:tcPr marL="91444" marR="91444"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itchFamily="2" charset="-122"/>
                      </a:endParaRP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itchFamily="2" charset="-122"/>
                        </a:rPr>
                        <a:t>…</a:t>
                      </a:r>
                    </a:p>
                  </a:txBody>
                  <a:tcPr marL="91444" marR="91444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229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52"/>
          <p:cNvSpPr txBox="1">
            <a:spLocks noChangeArrowheads="1"/>
          </p:cNvSpPr>
          <p:nvPr/>
        </p:nvSpPr>
        <p:spPr bwMode="auto">
          <a:xfrm>
            <a:off x="3265488" y="2747963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9" name="Text Box 53"/>
          <p:cNvSpPr txBox="1">
            <a:spLocks noChangeArrowheads="1"/>
          </p:cNvSpPr>
          <p:nvPr/>
        </p:nvSpPr>
        <p:spPr bwMode="auto">
          <a:xfrm>
            <a:off x="3917950" y="2747963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0" name="Text Box 54"/>
          <p:cNvSpPr txBox="1">
            <a:spLocks noChangeArrowheads="1"/>
          </p:cNvSpPr>
          <p:nvPr/>
        </p:nvSpPr>
        <p:spPr bwMode="auto">
          <a:xfrm>
            <a:off x="4640263" y="2747963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1" name="Text Box 55"/>
          <p:cNvSpPr txBox="1">
            <a:spLocks noChangeArrowheads="1"/>
          </p:cNvSpPr>
          <p:nvPr/>
        </p:nvSpPr>
        <p:spPr bwMode="auto">
          <a:xfrm>
            <a:off x="5413375" y="2747963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3" name="Text Box 56"/>
          <p:cNvSpPr txBox="1">
            <a:spLocks noChangeArrowheads="1"/>
          </p:cNvSpPr>
          <p:nvPr/>
        </p:nvSpPr>
        <p:spPr bwMode="auto">
          <a:xfrm>
            <a:off x="6221413" y="2747963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9219" name="图片 36" descr="荣德基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8300" y="187325"/>
            <a:ext cx="15621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直接连接符 12"/>
          <p:cNvCxnSpPr/>
          <p:nvPr/>
        </p:nvCxnSpPr>
        <p:spPr>
          <a:xfrm>
            <a:off x="-26988" y="5813425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19"/>
          <p:cNvCxnSpPr/>
          <p:nvPr/>
        </p:nvCxnSpPr>
        <p:spPr>
          <a:xfrm>
            <a:off x="863600" y="6280150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2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84538" y="539750"/>
            <a:ext cx="2574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图片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91075" y="6316663"/>
            <a:ext cx="32591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TextBox 19"/>
          <p:cNvSpPr txBox="1">
            <a:spLocks noChangeArrowheads="1"/>
          </p:cNvSpPr>
          <p:nvPr/>
        </p:nvSpPr>
        <p:spPr bwMode="auto">
          <a:xfrm>
            <a:off x="1025525" y="1589088"/>
            <a:ext cx="7148513" cy="326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pitchFamily="18" charset="0"/>
              </a:rPr>
              <a:t>2.</a:t>
            </a:r>
            <a:r>
              <a:rPr lang="zh-CN" altLang="en-US" sz="2000" b="1">
                <a:latin typeface="宋体" pitchFamily="2" charset="-122"/>
              </a:rPr>
              <a:t>一</a:t>
            </a:r>
            <a:r>
              <a:rPr lang="zh-CN" altLang="zh-CN" sz="2000" b="1">
                <a:latin typeface="宋体" pitchFamily="2" charset="-122"/>
              </a:rPr>
              <a:t>定质量的气体在体积不变时，假若温度降低到-</a:t>
            </a:r>
            <a:r>
              <a:rPr lang="zh-CN" altLang="zh-CN" sz="2000" b="1">
                <a:latin typeface="Times New Roman" panose="02020603050405020304" pitchFamily="18" charset="0"/>
              </a:rPr>
              <a:t>273</a:t>
            </a:r>
            <a:r>
              <a:rPr lang="zh-CN" altLang="en-US" sz="2000" b="1">
                <a:latin typeface="Times New Roman" panose="02020603050405020304" pitchFamily="18" charset="0"/>
              </a:rPr>
              <a:t>℃</a:t>
            </a:r>
            <a:r>
              <a:rPr lang="zh-CN" altLang="zh-CN" sz="2000" b="1">
                <a:latin typeface="宋体" pitchFamily="2" charset="-122"/>
              </a:rPr>
              <a:t>，则</a:t>
            </a:r>
            <a:endParaRPr lang="zh-CN" altLang="en-US" sz="20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zh-CN" altLang="en-US" sz="2000" b="1">
                <a:latin typeface="宋体" pitchFamily="2" charset="-122"/>
              </a:rPr>
              <a:t>  </a:t>
            </a:r>
            <a:r>
              <a:rPr lang="zh-CN" altLang="zh-CN" sz="2000" b="1">
                <a:latin typeface="宋体" pitchFamily="2" charset="-122"/>
              </a:rPr>
              <a:t>气体的压强为零.因此，物理学中把-</a:t>
            </a:r>
            <a:r>
              <a:rPr lang="zh-CN" altLang="zh-CN" sz="2000" b="1">
                <a:latin typeface="Times New Roman" panose="02020603050405020304" pitchFamily="18" charset="0"/>
              </a:rPr>
              <a:t>273</a:t>
            </a:r>
            <a:r>
              <a:rPr lang="zh-CN" altLang="zh-CN" sz="2000" b="1">
                <a:latin typeface="宋体" pitchFamily="2" charset="-122"/>
              </a:rPr>
              <a:t> </a:t>
            </a:r>
            <a:r>
              <a:rPr lang="zh-CN" altLang="en-US" sz="2000" b="1">
                <a:latin typeface="Times New Roman" panose="02020603050405020304" pitchFamily="18" charset="0"/>
              </a:rPr>
              <a:t>℃</a:t>
            </a:r>
            <a:r>
              <a:rPr lang="en-US" altLang="zh-CN" sz="2000">
                <a:latin typeface="宋体" pitchFamily="2" charset="-122"/>
              </a:rPr>
              <a:t> </a:t>
            </a:r>
            <a:r>
              <a:rPr lang="zh-CN" altLang="en-US" sz="2000" b="1">
                <a:latin typeface="宋体" pitchFamily="2" charset="-122"/>
              </a:rPr>
              <a:t>作为热力学温</a:t>
            </a:r>
          </a:p>
          <a:p>
            <a:pPr marL="342900" indent="-342900">
              <a:lnSpc>
                <a:spcPct val="150000"/>
              </a:lnSpc>
            </a:pPr>
            <a:r>
              <a:rPr lang="zh-CN" altLang="en-US" sz="2000" b="1">
                <a:latin typeface="宋体" pitchFamily="2" charset="-122"/>
              </a:rPr>
              <a:t>  度的零度</a:t>
            </a:r>
            <a:r>
              <a:rPr lang="en-US" altLang="zh-CN" sz="2000" b="1">
                <a:latin typeface="宋体" pitchFamily="2" charset="-122"/>
              </a:rPr>
              <a:t>.</a:t>
            </a:r>
            <a:r>
              <a:rPr lang="zh-CN" altLang="en-US" sz="2000" b="1">
                <a:latin typeface="宋体" pitchFamily="2" charset="-122"/>
              </a:rPr>
              <a:t>热力学温度</a:t>
            </a:r>
            <a:endParaRPr lang="zh-CN" altLang="en-US" sz="20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zh-CN" altLang="en-US" sz="2000" b="1">
                <a:latin typeface="宋体" pitchFamily="2" charset="-122"/>
              </a:rPr>
              <a:t>  量关系：</a:t>
            </a:r>
            <a:endParaRPr lang="en-US" altLang="zh-CN" sz="20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pitchFamily="18" charset="0"/>
              </a:rPr>
              <a:t>(1)</a:t>
            </a:r>
            <a:r>
              <a:rPr lang="zh-CN" altLang="en-US" sz="2000" b="1">
                <a:latin typeface="宋体" pitchFamily="2" charset="-122"/>
              </a:rPr>
              <a:t>当</a:t>
            </a:r>
            <a:endParaRPr lang="zh-CN" altLang="en-US" sz="20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zh-CN" altLang="en-US" sz="2000" b="1">
                <a:latin typeface="宋体" pitchFamily="2" charset="-122"/>
              </a:rPr>
              <a:t>  力学温度</a:t>
            </a:r>
            <a:endParaRPr lang="zh-CN" altLang="en-US" sz="2000" b="1">
              <a:latin typeface="宋体" pitchFamily="2" charset="-122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pitchFamily="18" charset="0"/>
              </a:rPr>
              <a:t>(2)</a:t>
            </a:r>
            <a:r>
              <a:rPr lang="zh-CN" altLang="en-US" sz="2000" b="1">
                <a:latin typeface="宋体" pitchFamily="2" charset="-122"/>
              </a:rPr>
              <a:t>给定一个大于</a:t>
            </a:r>
            <a:r>
              <a:rPr lang="en-US" altLang="zh-CN" sz="2000" b="1">
                <a:latin typeface="宋体" pitchFamily="2" charset="-122"/>
              </a:rPr>
              <a:t>-</a:t>
            </a:r>
            <a:r>
              <a:rPr lang="en-US" altLang="zh-CN" sz="2000" b="1">
                <a:latin typeface="Times New Roman" panose="02020603050405020304" pitchFamily="18" charset="0"/>
              </a:rPr>
              <a:t>273</a:t>
            </a:r>
            <a:r>
              <a:rPr lang="en-US" altLang="zh-CN" sz="2000" b="1">
                <a:latin typeface="宋体" pitchFamily="2" charset="-122"/>
              </a:rPr>
              <a:t> </a:t>
            </a:r>
            <a:r>
              <a:rPr lang="zh-CN" altLang="en-US" sz="2000" b="1">
                <a:latin typeface="Times New Roman" panose="02020603050405020304" pitchFamily="18" charset="0"/>
              </a:rPr>
              <a:t>℃</a:t>
            </a:r>
            <a:r>
              <a:rPr lang="zh-CN" altLang="en-US" sz="2000" b="1">
                <a:latin typeface="宋体" pitchFamily="2" charset="-122"/>
              </a:rPr>
              <a:t>的</a:t>
            </a:r>
            <a:endParaRPr lang="zh-CN" altLang="en-US" sz="2000" b="1">
              <a:latin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546975" y="1154113"/>
            <a:ext cx="1116013" cy="350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9227" name="文本框 22"/>
          <p:cNvSpPr txBox="1">
            <a:spLocks noChangeArrowheads="1"/>
          </p:cNvSpPr>
          <p:nvPr/>
        </p:nvSpPr>
        <p:spPr bwMode="auto">
          <a:xfrm>
            <a:off x="7669213" y="1154113"/>
            <a:ext cx="9413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anose="02010609060101010101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－导</a:t>
            </a:r>
          </a:p>
        </p:txBody>
      </p:sp>
      <p:pic>
        <p:nvPicPr>
          <p:cNvPr id="9228" name="图片 2" descr="上条蓝窄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588" y="-1588"/>
            <a:ext cx="9144001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6"/>
          <p:cNvSpPr txBox="1">
            <a:spLocks noChangeArrowheads="1"/>
          </p:cNvSpPr>
          <p:nvPr/>
        </p:nvSpPr>
        <p:spPr bwMode="auto">
          <a:xfrm>
            <a:off x="1158875" y="4964113"/>
            <a:ext cx="6773863" cy="1152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思考：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在关系式</a:t>
            </a:r>
            <a:endParaRPr lang="en-US" altLang="zh-CN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中一个，是否可以确定另外一个</a:t>
            </a: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2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2" name="内容占位符 7"/>
          <p:cNvSpPr txBox="1">
            <a:spLocks noChangeArrowheads="1"/>
          </p:cNvSpPr>
          <p:nvPr/>
        </p:nvSpPr>
        <p:spPr bwMode="auto">
          <a:xfrm>
            <a:off x="930275" y="2005013"/>
            <a:ext cx="75199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函数：</a:t>
            </a:r>
            <a:r>
              <a:rPr lang="zh-CN" altLang="en-US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一般地，如果在一个变化过程中有两个变量</a:t>
            </a:r>
            <a:r>
              <a:rPr lang="en-US" altLang="zh-CN" sz="2400" b="1" i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i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en-US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sz="2400" b="1" i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lang="zh-CN" altLang="en-US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，并且对于变量</a:t>
            </a:r>
            <a:r>
              <a:rPr lang="en-US" altLang="zh-CN" sz="2400" b="1" i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lang="zh-CN" altLang="en-US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的每一个值，变量</a:t>
            </a:r>
            <a:r>
              <a:rPr lang="en-US" altLang="zh-CN" sz="2400" b="1" i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lang="zh-CN" altLang="en-US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都有</a:t>
            </a:r>
            <a:endParaRPr lang="en-US" altLang="zh-CN" sz="2400" b="1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en-US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唯一的值与它对应，那么我们称</a:t>
            </a:r>
            <a:r>
              <a:rPr lang="en-US" altLang="zh-CN" sz="2400" b="1" i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lang="zh-CN" altLang="en-US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是</a:t>
            </a:r>
            <a:r>
              <a:rPr lang="en-US" altLang="zh-CN" sz="2400" b="1" i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lang="zh-CN" altLang="en-US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的函数，</a:t>
            </a:r>
            <a:endParaRPr lang="en-US" altLang="zh-CN" sz="2400" b="1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</a:t>
            </a:r>
            <a:r>
              <a:rPr lang="zh-CN" altLang="en-US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其中</a:t>
            </a:r>
            <a:r>
              <a:rPr lang="en-US" altLang="zh-CN" sz="2400" b="1" i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lang="zh-CN" altLang="en-US" sz="2400" b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是自变量．</a:t>
            </a:r>
          </a:p>
        </p:txBody>
      </p:sp>
      <p:sp>
        <p:nvSpPr>
          <p:cNvPr id="21" name="矩形 20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0245" name="文本框 23"/>
          <p:cNvSpPr txBox="1">
            <a:spLocks noChangeArrowheads="1"/>
          </p:cNvSpPr>
          <p:nvPr/>
        </p:nvSpPr>
        <p:spPr bwMode="auto">
          <a:xfrm>
            <a:off x="7669213" y="857250"/>
            <a:ext cx="941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anose="02010609060101010101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－讲</a:t>
            </a:r>
          </a:p>
        </p:txBody>
      </p:sp>
      <p:cxnSp>
        <p:nvCxnSpPr>
          <p:cNvPr id="29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8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图片 2" descr="上条蓝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2" name="内容占位符 7"/>
          <p:cNvSpPr txBox="1">
            <a:spLocks noChangeArrowheads="1"/>
          </p:cNvSpPr>
          <p:nvPr/>
        </p:nvSpPr>
        <p:spPr bwMode="auto">
          <a:xfrm>
            <a:off x="555625" y="1339850"/>
            <a:ext cx="8107363" cy="457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</a:rPr>
              <a:t> 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例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1 </a:t>
            </a:r>
            <a:r>
              <a:rPr lang="en-US" altLang="zh-CN" sz="2400" b="1">
                <a:latin typeface="宋体" pitchFamily="2" charset="-122"/>
              </a:rPr>
              <a:t>  </a:t>
            </a:r>
            <a:r>
              <a:rPr lang="zh-CN" altLang="en-US" sz="2400" b="1">
                <a:latin typeface="宋体" pitchFamily="2" charset="-122"/>
              </a:rPr>
              <a:t>已知三角形的一边长为</a:t>
            </a:r>
            <a:r>
              <a:rPr lang="en-US" altLang="zh-CN" sz="2400" b="1">
                <a:latin typeface="Times New Roman" panose="02020603050405020304" pitchFamily="18" charset="0"/>
              </a:rPr>
              <a:t>12</a:t>
            </a:r>
            <a:r>
              <a:rPr lang="zh-CN" altLang="en-US" sz="2400" b="1">
                <a:latin typeface="宋体" pitchFamily="2" charset="-122"/>
              </a:rPr>
              <a:t>，这边上的高是</a:t>
            </a:r>
            <a:endParaRPr lang="en-US" altLang="zh-CN" sz="2400" b="1"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itchFamily="2" charset="-122"/>
              </a:rPr>
              <a:t>        </a:t>
            </a:r>
            <a:r>
              <a:rPr lang="zh-CN" altLang="en-US" sz="2400" b="1">
                <a:latin typeface="宋体" pitchFamily="2" charset="-122"/>
              </a:rPr>
              <a:t>则三角形的面积</a:t>
            </a:r>
            <a:endParaRPr lang="en-US" altLang="zh-CN" sz="2400" b="1"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itchFamily="2" charset="-122"/>
              </a:rPr>
              <a:t>        </a:t>
            </a:r>
            <a:r>
              <a:rPr lang="zh-CN" altLang="en-US" sz="2400" b="1">
                <a:latin typeface="宋体" pitchFamily="2" charset="-122"/>
              </a:rPr>
              <a:t>这个式子中，常量和变量分别是什么？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itchFamily="2" charset="-122"/>
              </a:rPr>
              <a:t> </a:t>
            </a:r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</a:rPr>
              <a:t>导引：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根据常量和变量的定义分析．由于三角形的面</a:t>
            </a:r>
            <a:endParaRPr lang="en-US" altLang="zh-CN" sz="2400" b="1">
              <a:solidFill>
                <a:srgbClr val="FF0000"/>
              </a:solidFill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</a:rPr>
              <a:t>      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积是边长与该边上的高的长度的乘积的一半，</a:t>
            </a:r>
            <a:endParaRPr lang="en-US" altLang="zh-CN" sz="2400" b="1">
              <a:solidFill>
                <a:srgbClr val="FF0000"/>
              </a:solidFill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</a:rPr>
              <a:t>      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已知边长，因此可以得出常量是边长的一半，</a:t>
            </a:r>
            <a:endParaRPr lang="en-US" altLang="zh-CN" sz="2400" b="1">
              <a:solidFill>
                <a:srgbClr val="FF0000"/>
              </a:solidFill>
              <a:latin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itchFamily="2" charset="-122"/>
              </a:rPr>
              <a:t>      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变量是高和面积．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FF"/>
                </a:solidFill>
                <a:latin typeface="宋体" pitchFamily="2" charset="-122"/>
              </a:rPr>
              <a:t>  解：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常量是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，变量是</a:t>
            </a:r>
            <a:endParaRPr lang="en-US" altLang="zh-CN" sz="2400" b="1">
              <a:solidFill>
                <a:srgbClr val="FF0000"/>
              </a:solidFill>
              <a:latin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1269" name="文本框 23"/>
          <p:cNvSpPr txBox="1">
            <a:spLocks noChangeArrowheads="1"/>
          </p:cNvSpPr>
          <p:nvPr/>
        </p:nvSpPr>
        <p:spPr bwMode="auto">
          <a:xfrm>
            <a:off x="7669213" y="857250"/>
            <a:ext cx="941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anose="02010609060101010101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－讲</a:t>
            </a:r>
          </a:p>
        </p:txBody>
      </p:sp>
      <p:sp>
        <p:nvSpPr>
          <p:cNvPr id="11270" name="文本框 25"/>
          <p:cNvSpPr txBox="1">
            <a:spLocks noChangeArrowheads="1"/>
          </p:cNvSpPr>
          <p:nvPr/>
        </p:nvSpPr>
        <p:spPr bwMode="auto">
          <a:xfrm>
            <a:off x="6305550" y="5862638"/>
            <a:ext cx="2082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anose="02010609060101010101" pitchFamily="49" charset="-122"/>
              </a:rPr>
              <a:t>（来自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anose="02010609060101010101" pitchFamily="49" charset="-122"/>
              </a:rPr>
              <a:t>点拨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anose="02010609060101010101" pitchFamily="49" charset="-122"/>
              </a:rPr>
              <a:t>）</a:t>
            </a:r>
          </a:p>
        </p:txBody>
      </p:sp>
      <p:cxnSp>
        <p:nvCxnSpPr>
          <p:cNvPr id="29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73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图片 2" descr="上条蓝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276" name="Object 13"/>
          <p:cNvGraphicFramePr>
            <a:graphicFrameLocks noChangeAspect="1"/>
          </p:cNvGraphicFramePr>
          <p:nvPr/>
        </p:nvGraphicFramePr>
        <p:xfrm>
          <a:off x="4481513" y="1768475"/>
          <a:ext cx="404812" cy="8683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name="公式" r:id="rId4" imgW="152268" imgH="406048" progId="Equation.3">
                  <p:embed/>
                </p:oleObj>
              </mc:Choice>
              <mc:Fallback>
                <p:oleObj name="公式" r:id="rId4" imgW="152268" imgH="406048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481513" y="1768475"/>
                        <a:ext cx="404812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7" name="图片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8088" y="6330950"/>
            <a:ext cx="30908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90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组 23"/>
          <p:cNvGrpSpPr/>
          <p:nvPr/>
        </p:nvGrpSpPr>
        <p:grpSpPr>
          <a:xfrm>
            <a:off x="3663950" y="1408113"/>
            <a:ext cx="1709738" cy="554037"/>
            <a:chOff x="3437515" y="1408557"/>
            <a:chExt cx="1709092" cy="553998"/>
          </a:xfrm>
        </p:grpSpPr>
        <p:sp>
          <p:nvSpPr>
            <p:cNvPr id="12305" name="文本框 24"/>
            <p:cNvSpPr txBox="1">
              <a:spLocks noChangeArrowheads="1"/>
            </p:cNvSpPr>
            <p:nvPr/>
          </p:nvSpPr>
          <p:spPr bwMode="auto">
            <a:xfrm>
              <a:off x="3933968" y="1408557"/>
              <a:ext cx="1212639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0" fontAlgn="base" latinLnBrk="0" hangingPunct="0"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kumimoji="1" lang="zh-CN" altLang="en-US" sz="3000" b="1">
                  <a:solidFill>
                    <a:srgbClr val="008000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总</a:t>
              </a:r>
              <a:r>
                <a:rPr kumimoji="1" lang="en-US" altLang="zh-CN" sz="3000" b="1">
                  <a:solidFill>
                    <a:srgbClr val="008000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   </a:t>
              </a:r>
              <a:r>
                <a:rPr kumimoji="1" lang="zh-CN" altLang="en-US" sz="3000" b="1">
                  <a:solidFill>
                    <a:srgbClr val="008000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结</a:t>
              </a:r>
            </a:p>
          </p:txBody>
        </p:sp>
        <p:pic>
          <p:nvPicPr>
            <p:cNvPr id="12306" name="Picture 6" descr="BS00554_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437515" y="1490196"/>
              <a:ext cx="503237" cy="439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3"/>
          <p:cNvGrpSpPr/>
          <p:nvPr/>
        </p:nvGrpSpPr>
        <p:grpSpPr>
          <a:xfrm>
            <a:off x="8235751" y="5125852"/>
            <a:ext cx="799329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4"/>
            <p:cNvSpPr/>
            <p:nvPr/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defTabSz="4572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38" name="直接连接符 12"/>
          <p:cNvCxnSpPr/>
          <p:nvPr/>
        </p:nvCxnSpPr>
        <p:spPr>
          <a:xfrm>
            <a:off x="-26988" y="5837238"/>
            <a:ext cx="904876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19"/>
          <p:cNvCxnSpPr/>
          <p:nvPr/>
        </p:nvCxnSpPr>
        <p:spPr>
          <a:xfrm>
            <a:off x="863600" y="630396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6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32738" y="6194425"/>
            <a:ext cx="1219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矩形 43"/>
          <p:cNvSpPr/>
          <p:nvPr/>
        </p:nvSpPr>
        <p:spPr>
          <a:xfrm>
            <a:off x="7546975" y="857250"/>
            <a:ext cx="1116013" cy="350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FFFFFF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/>
          </a:p>
        </p:txBody>
      </p:sp>
      <p:sp>
        <p:nvSpPr>
          <p:cNvPr id="12298" name="文本框 45"/>
          <p:cNvSpPr txBox="1">
            <a:spLocks noChangeArrowheads="1"/>
          </p:cNvSpPr>
          <p:nvPr/>
        </p:nvSpPr>
        <p:spPr bwMode="auto">
          <a:xfrm>
            <a:off x="7669213" y="857250"/>
            <a:ext cx="941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知</a:t>
            </a:r>
            <a:r>
              <a:rPr kumimoji="1" lang="en-US" altLang="zh-CN" sz="1600" b="1">
                <a:latin typeface="楷体" pitchFamily="49" charset="-122"/>
                <a:ea typeface="楷体" panose="02010609060101010101" pitchFamily="49" charset="-122"/>
              </a:rPr>
              <a:t>1</a:t>
            </a:r>
            <a:r>
              <a:rPr kumimoji="1" lang="zh-CN" altLang="en-US" sz="1600" b="1">
                <a:latin typeface="楷体" pitchFamily="49" charset="-122"/>
                <a:ea typeface="楷体" panose="02010609060101010101" pitchFamily="49" charset="-122"/>
              </a:rPr>
              <a:t>－讲</a:t>
            </a:r>
          </a:p>
        </p:txBody>
      </p:sp>
      <p:sp>
        <p:nvSpPr>
          <p:cNvPr id="12299" name="文本框 46"/>
          <p:cNvSpPr txBox="1">
            <a:spLocks noChangeArrowheads="1"/>
          </p:cNvSpPr>
          <p:nvPr/>
        </p:nvSpPr>
        <p:spPr bwMode="auto">
          <a:xfrm>
            <a:off x="5702300" y="5392738"/>
            <a:ext cx="2044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0" fontAlgn="base" latinLnBrk="0" hangingPunct="0"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anose="02010609060101010101" pitchFamily="49" charset="-122"/>
              </a:rPr>
              <a:t>（来自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anose="02010609060101010101" pitchFamily="49" charset="-122"/>
              </a:rPr>
              <a:t>《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anose="02010609060101010101" pitchFamily="49" charset="-122"/>
              </a:rPr>
              <a:t>点拨</a:t>
            </a:r>
            <a:r>
              <a:rPr kumimoji="1" lang="en-US" altLang="zh-CN" sz="1800" b="1">
                <a:solidFill>
                  <a:srgbClr val="008000"/>
                </a:solidFill>
                <a:latin typeface="楷体" pitchFamily="49" charset="-122"/>
                <a:ea typeface="楷体" panose="02010609060101010101" pitchFamily="49" charset="-122"/>
              </a:rPr>
              <a:t>》</a:t>
            </a:r>
            <a:r>
              <a:rPr kumimoji="1" lang="zh-CN" altLang="en-US" sz="1800" b="1">
                <a:solidFill>
                  <a:srgbClr val="008000"/>
                </a:solidFill>
                <a:latin typeface="楷体" pitchFamily="49" charset="-122"/>
                <a:ea typeface="楷体" panose="02010609060101010101" pitchFamily="49" charset="-122"/>
              </a:rPr>
              <a:t>）</a:t>
            </a:r>
          </a:p>
        </p:txBody>
      </p:sp>
      <p:grpSp>
        <p:nvGrpSpPr>
          <p:cNvPr id="12300" name="组 26"/>
          <p:cNvGrpSpPr/>
          <p:nvPr/>
        </p:nvGrpSpPr>
        <p:grpSpPr>
          <a:xfrm>
            <a:off x="984250" y="2020888"/>
            <a:ext cx="8170863" cy="466725"/>
            <a:chOff x="984243" y="2020950"/>
            <a:chExt cx="8170127" cy="467237"/>
          </a:xfrm>
        </p:grpSpPr>
        <p:cxnSp>
          <p:nvCxnSpPr>
            <p:cNvPr id="28" name="直接连接符 12"/>
            <p:cNvCxnSpPr/>
            <p:nvPr/>
          </p:nvCxnSpPr>
          <p:spPr>
            <a:xfrm rot="10800000">
              <a:off x="8247989" y="2020950"/>
              <a:ext cx="906381" cy="467237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19"/>
            <p:cNvCxnSpPr/>
            <p:nvPr/>
          </p:nvCxnSpPr>
          <p:spPr>
            <a:xfrm flipH="1">
              <a:off x="984243" y="2020950"/>
              <a:ext cx="7268508" cy="1589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996950" y="2400300"/>
            <a:ext cx="72517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marL="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indent="266700" algn="just" defTabSz="914400"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    </a:t>
            </a:r>
            <a:r>
              <a:rPr lang="zh-CN" altLang="en-US" sz="2400" b="1">
                <a:solidFill>
                  <a:srgbClr val="FF0000"/>
                </a:solidFill>
                <a:latin typeface="宋体" pitchFamily="2" charset="-122"/>
              </a:rPr>
              <a:t>判断一个量是常量还是变量的方法：</a:t>
            </a:r>
            <a:r>
              <a:rPr lang="zh-CN" altLang="en-US" sz="2400" b="1">
                <a:latin typeface="宋体" pitchFamily="2" charset="-122"/>
              </a:rPr>
              <a:t>看在</a:t>
            </a:r>
          </a:p>
          <a:p>
            <a:pPr indent="266700" algn="just" defTabSz="914400"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这个量所在的变化过程中，该量的值是否发生改变  </a:t>
            </a:r>
          </a:p>
          <a:p>
            <a:pPr indent="266700" algn="just" defTabSz="914400">
              <a:lnSpc>
                <a:spcPct val="150000"/>
              </a:lnSpc>
            </a:pPr>
            <a:r>
              <a:rPr lang="en-US" altLang="zh-CN" sz="2400" b="1">
                <a:latin typeface="宋体" pitchFamily="2" charset="-122"/>
              </a:rPr>
              <a:t>(</a:t>
            </a:r>
            <a:r>
              <a:rPr lang="zh-CN" altLang="en-US" sz="2400" b="1">
                <a:latin typeface="宋体" pitchFamily="2" charset="-122"/>
              </a:rPr>
              <a:t>或者说是否会取不同的数值</a:t>
            </a:r>
            <a:r>
              <a:rPr lang="en-US" altLang="zh-CN" sz="2400" b="1">
                <a:latin typeface="宋体" pitchFamily="2" charset="-122"/>
              </a:rPr>
              <a:t>)</a:t>
            </a:r>
            <a:r>
              <a:rPr lang="zh-CN" altLang="en-US" sz="2400" b="1">
                <a:latin typeface="宋体" pitchFamily="2" charset="-122"/>
              </a:rPr>
              <a:t>，其中在变化过程中</a:t>
            </a:r>
          </a:p>
          <a:p>
            <a:pPr indent="266700" algn="just" defTabSz="914400">
              <a:lnSpc>
                <a:spcPct val="150000"/>
              </a:lnSpc>
            </a:pPr>
            <a:r>
              <a:rPr lang="zh-CN" altLang="en-US" sz="2400" b="1">
                <a:latin typeface="宋体" pitchFamily="2" charset="-122"/>
              </a:rPr>
              <a:t>不变的量是常量，可以取不同数值的量是变量．</a:t>
            </a:r>
            <a:endParaRPr lang="en-US" altLang="zh-CN" sz="2400" b="1">
              <a:latin typeface="宋体" pitchFamily="2" charset="-122"/>
            </a:endParaRPr>
          </a:p>
        </p:txBody>
      </p:sp>
      <p:pic>
        <p:nvPicPr>
          <p:cNvPr id="12302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91075" y="6316663"/>
            <a:ext cx="32591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4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https://d.book118.com/518135074132006042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ns0:objectDefaults xmlns:ns0="http://schemas.openxmlformats.org/drawingml/2006/main"/>
  <a:extLst>
    <ns0:ext xmlns:ns0="http://schemas.openxmlformats.org/drawingml/2006/main" uri="{05A4C25C-085E-4340-85A3-A5531E510DB2}">
      <ns1:themeFamily xmlns:ns1="http://schemas.microsoft.com/office/thememl/2012/main" name="演示文稿1" id="{11934D07-9902-4280-ABF9-2FE07C3AE1A5}" vid="{87782EAB-3497-4ED0-AAFF-99308829BE0F}"/>
    </ns0:ext>
  </a:extLst>
</a:theme>
</file>

<file path=ppt/theme/theme3.xml><?xml version="1.0" encoding="utf-8"?>
<a:theme xmlns:r="http://schemas.openxmlformats.org/officeDocument/2006/relationships" xmlns:a="http://schemas.openxmlformats.org/drawingml/2006/main" name="0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ns0:objectDefaults xmlns:ns0="http://schemas.openxmlformats.org/drawingml/2006/main">
    <ns0:spDef>
      <ns0:spPr/>
      <ns0:bodyPr/>
      <ns0:lstStyle/>
      <ns0:style>
        <ns0:lnRef idx="1">
          <ns0:schemeClr val="accent1"/>
        </ns0:lnRef>
        <ns0:fillRef idx="3">
          <ns0:schemeClr val="accent1"/>
        </ns0:fillRef>
        <ns0:effectRef idx="2">
          <ns0:schemeClr val="accent1"/>
        </ns0:effectRef>
        <ns0:fontRef idx="minor">
          <ns0:schemeClr val="lt1"/>
        </ns0:fontRef>
      </ns0:style>
    </ns0:spDef>
    <ns0:lnDef>
      <ns0:spPr/>
      <ns0:bodyPr/>
      <ns0:lstStyle/>
      <ns0:style>
        <ns0:lnRef idx="2">
          <ns0:schemeClr val="accent1"/>
        </ns0:lnRef>
        <ns0:fillRef idx="0">
          <ns0:schemeClr val="accent1"/>
        </ns0:fillRef>
        <ns0:effectRef idx="1">
          <ns0:schemeClr val="accent1"/>
        </ns0:effectRef>
        <ns0:fontRef idx="minor">
          <ns0:schemeClr val="tx1"/>
        </ns0:fontRef>
      </ns0:style>
    </ns0:lnDef>
  </ns0:objectDefaults>
  <a:extLst>
    <ns0:ext xmlns:ns0="http://schemas.openxmlformats.org/drawingml/2006/main" uri="{05A4C25C-085E-4340-85A3-A5531E510DB2}">
      <ns1:themeFamily xmlns:ns1="http://schemas.microsoft.com/office/thememl/2012/main" name="Office Theme" id="{62F939B6-93AF-4DB8-9C6B-D6C7DFDC589F}" vid="{4A3C46E8-61CC-4603-A589-7422A47A8E4A}"/>
    </ns0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35">
      <vt:lpstr>Arial</vt:lpstr>
      <vt:lpstr>Calibri</vt:lpstr>
      <vt:lpstr>Calibri Light</vt:lpstr>
      <vt:lpstr>宋体</vt:lpstr>
      <vt:lpstr>黑体</vt:lpstr>
      <vt:lpstr>微软雅黑</vt:lpstr>
      <vt:lpstr>Adobe 黑体 Std R</vt:lpstr>
      <vt:lpstr>Times New Roman</vt:lpstr>
      <vt:lpstr>NEU-BZ-S92</vt:lpstr>
      <vt:lpstr>方正书宋_GBK</vt:lpstr>
      <vt:lpstr>楷体</vt:lpstr>
      <vt:lpstr>Gulim</vt:lpstr>
      <vt:lpstr>Wingdings</vt:lpstr>
      <vt:lpstr>Comic Sans MS</vt:lpstr>
      <vt:lpstr>Office Theme</vt:lpstr>
      <vt:lpstr>函　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2024-09-22T04:53:53.446</cp:lastPrinted>
  <dcterms:created xsi:type="dcterms:W3CDTF">2024-09-21T20:53:53Z</dcterms:created>
  <dcterms:modified xsi:type="dcterms:W3CDTF">2024-09-21T20:53:56Z</dcterms:modified>
</cp:coreProperties>
</file>