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B08E3E71-4DE5-4D64-9AF5-70DD8100FDB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A0AD20A-B8A3-4858-A563-253C23077F7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0097EC4E-E4AF-45EA-BAE7-2836A27CFF7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55A73F02-AB0F-4808-AFFB-951E1E6BDC4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647574B1-22C6-45A3-88D8-515871E1DA50}"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84D387DD-F8EA-457F-9253-547E7888C598}"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63450394-E91E-4907-849C-146714D23531}"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61E74757-EEC9-4E0D-9A5C-2EC9ACB9C60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1D7841B2-FA28-4F97-BF38-A5B27F41A67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BAE2B0F-E922-4137-91B1-F72E5CBA509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A028AAD-F7F1-49E7-B5A1-73DDC19077A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5.jpeg" /><Relationship Id="rId4"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png" /><Relationship Id="rId3" Type="http://schemas.openxmlformats.org/officeDocument/2006/relationships/image" Target="../media/image7.jpeg" /><Relationship Id="rId4"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png" /><Relationship Id="rId3" Type="http://schemas.openxmlformats.org/officeDocument/2006/relationships/image" Target="../media/image9.png" /><Relationship Id="rId4" Type="http://schemas.openxmlformats.org/officeDocument/2006/relationships/image" Target="../media/image2.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png" /><Relationship Id="rId3" Type="http://schemas.openxmlformats.org/officeDocument/2006/relationships/image" Target="../media/image11.png" /><Relationship Id="rId4" Type="http://schemas.openxmlformats.org/officeDocument/2006/relationships/image" Target="../media/image12.png" /><Relationship Id="rId5" Type="http://schemas.openxmlformats.org/officeDocument/2006/relationships/image" Target="../media/image8.png" /><Relationship Id="rId6"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png" /><Relationship Id="rId3" Type="http://schemas.openxmlformats.org/officeDocument/2006/relationships/image" Target="../media/image13.png" /><Relationship Id="rId4" Type="http://schemas.openxmlformats.org/officeDocument/2006/relationships/image" Target="../media/image14.png" /><Relationship Id="rId5" Type="http://schemas.openxmlformats.org/officeDocument/2006/relationships/image" Target="../media/image15.png" /><Relationship Id="rId6"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6.jpeg" /><Relationship Id="rId3" Type="http://schemas.openxmlformats.org/officeDocument/2006/relationships/image" Target="../media/image17.jpeg" /><Relationship Id="rId4" Type="http://schemas.openxmlformats.org/officeDocument/2006/relationships/image" Target="../media/image18.jpeg" /><Relationship Id="rId5" Type="http://schemas.openxmlformats.org/officeDocument/2006/relationships/image" Target="../media/image2.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9.jpeg" /><Relationship Id="rId3" Type="http://schemas.openxmlformats.org/officeDocument/2006/relationships/image" Target="../media/image20.jpeg" /><Relationship Id="rId4" Type="http://schemas.openxmlformats.org/officeDocument/2006/relationships/image" Target="../media/image21.jpeg" /><Relationship Id="rId5" Type="http://schemas.openxmlformats.org/officeDocument/2006/relationships/image" Target="../media/image2.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2.jpeg" /><Relationship Id="rId3" Type="http://schemas.openxmlformats.org/officeDocument/2006/relationships/image" Target="../media/image23.jpeg" /><Relationship Id="rId4" Type="http://schemas.openxmlformats.org/officeDocument/2006/relationships/image" Target="../media/image24.jpeg" /><Relationship Id="rId5" Type="http://schemas.openxmlformats.org/officeDocument/2006/relationships/image" Target="../media/image2.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518140041036006025"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0" r="-100"/>
          </a:stretch>
        </a:blipFill>
      </p:bgPr>
    </p:bg>
    <p:spTree>
      <p:nvGrpSpPr>
        <p:cNvPr id="1" name=""/>
        <p:cNvGrpSpPr/>
        <p:nvPr/>
      </p:nvGrpSpPr>
      <p:grpSpPr>
        <a:xfrm>
          <a:off x="0" y="0"/>
          <a:ext cx="0" cy="0"/>
        </a:xfrm>
      </p:grpSpPr>
      <p:sp>
        <p:nvSpPr>
          <p:cNvPr id="2" name="AutoShape 2"/>
          <p:cNvSpPr/>
          <p:nvPr/>
        </p:nvSpPr>
        <p:spPr>
          <a:xfrm>
            <a:off x="5414013" y="4180914"/>
            <a:ext cx="438912" cy="438912"/>
          </a:xfrm>
          <a:prstGeom prst="ellipse">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8143890" y="4180914"/>
            <a:ext cx="438912" cy="438912"/>
          </a:xfrm>
          <a:prstGeom prst="ellipse">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305345" y="1888367"/>
            <a:ext cx="6102379" cy="1959893"/>
          </a:xfrm>
          <a:prstGeom prst="rect">
            <a:avLst/>
          </a:prstGeom>
          <a:noFill/>
        </p:spPr>
        <p:txBody>
          <a:bodyPr vert="horz" wrap="square" lIns="85725" tIns="85725" rIns="47625" bIns="85725"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defRPr/>
            </a:pPr>
            <a:r>
              <a:rPr lang="en-US" sz="5175" b="1">
                <a:solidFill>
                  <a:srgbClr val="FFFFFF">
                    <a:alpha val="100000"/>
                  </a:srgbClr>
                </a:solidFill>
                <a:latin typeface="Microsoft Yahei"/>
                <a:ea typeface="Microsoft Yahei"/>
                <a:cs typeface="Microsoft Yahei"/>
              </a:rPr>
              <a:t>发现客户需求的深层次需求</a:t>
            </a:r>
            <a:endParaRPr lang="en-US" sz="1100"/>
          </a:p>
        </p:txBody>
      </p:sp>
      <p:sp>
        <p:nvSpPr>
          <p:cNvPr id="5" name="AutoShape 5"/>
          <p:cNvSpPr/>
          <p:nvPr/>
        </p:nvSpPr>
        <p:spPr>
          <a:xfrm>
            <a:off x="5838648" y="4167778"/>
            <a:ext cx="2333375" cy="341448"/>
          </a:xfrm>
          <a:prstGeom prst="rect">
            <a:avLst/>
          </a:prstGeom>
          <a:noFill/>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2025">
                <a:solidFill>
                  <a:srgbClr val="FFFFFF">
                    <a:alpha val="100000"/>
                  </a:srgbClr>
                </a:solidFill>
                <a:latin typeface="Microsoft Yahei"/>
                <a:ea typeface="Microsoft Yahei"/>
                <a:cs typeface="Microsoft Yahei"/>
              </a:rPr>
              <a:t>汇报人：XX</a:t>
            </a:r>
            <a:endParaRPr lang="en-US" sz="1100"/>
          </a:p>
        </p:txBody>
      </p:sp>
      <p:sp>
        <p:nvSpPr>
          <p:cNvPr id="6" name="AutoShape 6"/>
          <p:cNvSpPr/>
          <p:nvPr/>
        </p:nvSpPr>
        <p:spPr>
          <a:xfrm>
            <a:off x="8587678" y="4167778"/>
            <a:ext cx="2820047" cy="341448"/>
          </a:xfrm>
          <a:prstGeom prst="rect">
            <a:avLst/>
          </a:prstGeom>
          <a:noFill/>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2025">
                <a:solidFill>
                  <a:srgbClr val="FFFFFF">
                    <a:alpha val="100000"/>
                  </a:srgbClr>
                </a:solidFill>
                <a:latin typeface="Microsoft Yahei"/>
                <a:ea typeface="Microsoft Yahei"/>
                <a:cs typeface="Microsoft Yahei"/>
              </a:rPr>
              <a:t>2024-01-10</a:t>
            </a:r>
            <a:endParaRPr lang="en-US" sz="1100"/>
          </a:p>
        </p:txBody>
      </p:sp>
      <p:sp>
        <p:nvSpPr>
          <p:cNvPr id="7" name="Freeform 7"/>
          <p:cNvSpPr/>
          <p:nvPr/>
        </p:nvSpPr>
        <p:spPr>
          <a:xfrm>
            <a:off x="5516758" y="4281221"/>
            <a:ext cx="243840" cy="243840"/>
          </a:xfrm>
          <a:custGeom>
            <a:rect l="l" t="t" r="r" b="b"/>
            <a:pathLst>
              <a:path w="304800" h="304800">
                <a:moveTo>
                  <a:pt x="257175" y="0"/>
                </a:moveTo>
                <a:cubicBezTo>
                  <a:pt x="283474" y="0"/>
                  <a:pt x="304800" y="21326"/>
                  <a:pt x="304800" y="47625"/>
                </a:cubicBezTo>
                <a:cubicBezTo>
                  <a:pt x="304800" y="58350"/>
                  <a:pt x="301257" y="68237"/>
                  <a:pt x="295275" y="76200"/>
                </a:cubicBezTo>
                <a:lnTo>
                  <a:pt x="276225" y="95250"/>
                </a:lnTo>
                <a:lnTo>
                  <a:pt x="209550" y="28575"/>
                </a:lnTo>
                <a:lnTo>
                  <a:pt x="228600" y="9525"/>
                </a:lnTo>
                <a:cubicBezTo>
                  <a:pt x="236563" y="3543"/>
                  <a:pt x="246450" y="0"/>
                  <a:pt x="257175" y="0"/>
                </a:cubicBezTo>
                <a:close/>
                <a:moveTo>
                  <a:pt x="19050" y="219075"/>
                </a:moveTo>
                <a:lnTo>
                  <a:pt x="0" y="304800"/>
                </a:lnTo>
                <a:lnTo>
                  <a:pt x="85725" y="285750"/>
                </a:lnTo>
                <a:lnTo>
                  <a:pt x="261938" y="109538"/>
                </a:lnTo>
                <a:lnTo>
                  <a:pt x="195263" y="42863"/>
                </a:lnTo>
                <a:lnTo>
                  <a:pt x="19050" y="219075"/>
                </a:lnTo>
                <a:close/>
                <a:moveTo>
                  <a:pt x="212998" y="108223"/>
                </a:moveTo>
                <a:lnTo>
                  <a:pt x="79648" y="241573"/>
                </a:lnTo>
                <a:lnTo>
                  <a:pt x="63227" y="225152"/>
                </a:lnTo>
                <a:lnTo>
                  <a:pt x="196577" y="91802"/>
                </a:lnTo>
                <a:lnTo>
                  <a:pt x="212998" y="108223"/>
                </a:lnTo>
                <a:close/>
              </a:path>
            </a:pathLst>
          </a:cu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8265810" y="4278450"/>
            <a:ext cx="243840" cy="243840"/>
          </a:xfrm>
          <a:custGeom>
            <a:rect l="l" t="t" r="r" b="b"/>
            <a:pathLst>
              <a:path w="304800" h="304800">
                <a:moveTo>
                  <a:pt x="0" y="0"/>
                </a:moveTo>
                <a:lnTo>
                  <a:pt x="304800" y="152400"/>
                </a:lnTo>
                <a:lnTo>
                  <a:pt x="0" y="304800"/>
                </a:lnTo>
                <a:lnTo>
                  <a:pt x="0" y="0"/>
                </a:lnTo>
                <a:close/>
                <a:moveTo>
                  <a:pt x="0" y="121920"/>
                </a:moveTo>
                <a:lnTo>
                  <a:pt x="0" y="182880"/>
                </a:lnTo>
                <a:lnTo>
                  <a:pt x="152400" y="152400"/>
                </a:lnTo>
                <a:lnTo>
                  <a:pt x="0" y="121920"/>
                </a:lnTo>
                <a:close/>
              </a:path>
            </a:pathLst>
          </a:cu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0" r="-100"/>
          </a:stretch>
        </a:blipFill>
      </p:bgPr>
    </p:bg>
    <p:spTree>
      <p:nvGrpSpPr>
        <p:cNvPr id="1" name=""/>
        <p:cNvGrpSpPr/>
        <p:nvPr/>
      </p:nvGrpSpPr>
      <p:grpSpPr>
        <a:xfrm>
          <a:off x="0" y="0"/>
          <a:ext cx="0" cy="0"/>
        </a:xfrm>
      </p:grpSpPr>
      <p:sp>
        <p:nvSpPr>
          <p:cNvPr id="2" name="AutoShape 2"/>
          <p:cNvSpPr/>
          <p:nvPr/>
        </p:nvSpPr>
        <p:spPr>
          <a:xfrm>
            <a:off x="0" y="8128"/>
            <a:ext cx="2682240" cy="6851904"/>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3" name="Group 3"/>
          <p:cNvGrpSpPr/>
          <p:nvPr/>
        </p:nvGrpSpPr>
        <p:grpSpPr>
          <a:xfrm>
            <a:off x="1416406" y="2474265"/>
            <a:ext cx="2531669" cy="1919630"/>
            <a:chOff x="1416406" y="2474265"/>
            <a:chExt cx="2531669" cy="1919630"/>
          </a:xfrm>
        </p:grpSpPr>
        <p:sp>
          <p:nvSpPr>
            <p:cNvPr id="4" name="AutoShape 4"/>
            <p:cNvSpPr/>
            <p:nvPr/>
          </p:nvSpPr>
          <p:spPr>
            <a:xfrm>
              <a:off x="1722425" y="2474265"/>
              <a:ext cx="1919630" cy="191963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1416406" y="2921955"/>
              <a:ext cx="2531669" cy="859536"/>
            </a:xfrm>
            <a:prstGeom prst="rect">
              <a:avLst/>
            </a:prstGeom>
          </p:spPr>
          <p:txBody>
            <a:bodyPr vert="horz" wrap="square" lIns="85725" tIns="38100" rIns="85725" bIns="3810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6075">
                  <a:solidFill>
                    <a:srgbClr val="FFFFFF">
                      <a:alpha val="100000"/>
                    </a:srgbClr>
                  </a:solidFill>
                  <a:latin typeface="Microsoft Yahei"/>
                  <a:ea typeface="Microsoft Yahei"/>
                  <a:cs typeface="Microsoft Yahei"/>
                </a:rPr>
                <a:t>目录</a:t>
              </a:r>
            </a:p>
          </p:txBody>
        </p:sp>
      </p:grpSp>
      <p:sp>
        <p:nvSpPr>
          <p:cNvPr id="6" name="AutoShape 6"/>
          <p:cNvSpPr/>
          <p:nvPr/>
        </p:nvSpPr>
        <p:spPr>
          <a:xfrm>
            <a:off x="5638202" y="869785"/>
            <a:ext cx="5117446" cy="5118431"/>
          </a:xfrm>
          <a:prstGeom prst="rect">
            <a:avLst/>
          </a:prstGeom>
          <a:noFill/>
        </p:spPr>
        <p:txBody>
          <a:bodyPr vert="horz" wrap="square" lIns="85725" tIns="85725" rIns="47625" bIns="85725"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gn="l">
              <a:lnSpc>
                <a:spcPct val="150000"/>
              </a:lnSpc>
              <a:spcBef>
                <a:spcPts val="450"/>
              </a:spcBef>
              <a:buFont typeface="Arial"/>
              <a:buChar char="•"/>
              <a:defRPr/>
            </a:pPr>
            <a:r>
              <a:rPr lang="en-US" sz="2400" b="1">
                <a:solidFill>
                  <a:srgbClr val="2C3F55">
                    <a:alpha val="100000"/>
                  </a:srgbClr>
                </a:solidFill>
                <a:latin typeface="Microsoft Yahei"/>
                <a:ea typeface="Microsoft Yahei"/>
                <a:cs typeface="Microsoft Yahei"/>
              </a:rPr>
              <a:t>引言</a:t>
            </a:r>
            <a:endParaRPr lang="en-US" sz="1100"/>
          </a:p>
          <a:p>
            <a:pPr marL="203200" lvl="0" indent="-203200">
              <a:lnSpc>
                <a:spcPct val="150000"/>
              </a:lnSpc>
              <a:spcBef>
                <a:spcPts val="450"/>
              </a:spcBef>
              <a:buFont typeface="Arial"/>
              <a:buChar char="•"/>
            </a:pPr>
            <a:r>
              <a:rPr lang="en-US" sz="2400" b="1">
                <a:solidFill>
                  <a:srgbClr val="2C3F55">
                    <a:alpha val="100000"/>
                  </a:srgbClr>
                </a:solidFill>
                <a:latin typeface="Microsoft Yahei"/>
                <a:ea typeface="Microsoft Yahei"/>
                <a:cs typeface="Microsoft Yahei"/>
              </a:rPr>
              <a:t>客户需求分析</a:t>
            </a:r>
          </a:p>
          <a:p>
            <a:pPr marL="203200" lvl="0" indent="-203200">
              <a:lnSpc>
                <a:spcPct val="150000"/>
              </a:lnSpc>
              <a:spcBef>
                <a:spcPts val="450"/>
              </a:spcBef>
              <a:buFont typeface="Arial"/>
              <a:buChar char="•"/>
            </a:pPr>
            <a:r>
              <a:rPr lang="en-US" sz="2400" b="1">
                <a:solidFill>
                  <a:srgbClr val="2C3F55">
                    <a:alpha val="100000"/>
                  </a:srgbClr>
                </a:solidFill>
                <a:latin typeface="Microsoft Yahei"/>
                <a:ea typeface="Microsoft Yahei"/>
                <a:cs typeface="Microsoft Yahei"/>
              </a:rPr>
              <a:t>深层次需求挖掘方法</a:t>
            </a:r>
          </a:p>
          <a:p>
            <a:pPr marL="203200" lvl="0" indent="-203200">
              <a:lnSpc>
                <a:spcPct val="150000"/>
              </a:lnSpc>
              <a:spcBef>
                <a:spcPts val="450"/>
              </a:spcBef>
              <a:buFont typeface="Arial"/>
              <a:buChar char="•"/>
            </a:pPr>
            <a:r>
              <a:rPr lang="en-US" sz="2400" b="1">
                <a:solidFill>
                  <a:srgbClr val="2C3F55">
                    <a:alpha val="100000"/>
                  </a:srgbClr>
                </a:solidFill>
                <a:latin typeface="Microsoft Yahei"/>
                <a:ea typeface="Microsoft Yahei"/>
                <a:cs typeface="Microsoft Yahei"/>
              </a:rPr>
              <a:t>深层次需求识别与评估</a:t>
            </a:r>
          </a:p>
          <a:p>
            <a:pPr marL="203200" lvl="0" indent="-203200">
              <a:lnSpc>
                <a:spcPct val="150000"/>
              </a:lnSpc>
              <a:spcBef>
                <a:spcPts val="450"/>
              </a:spcBef>
              <a:buFont typeface="Arial"/>
              <a:buChar char="•"/>
            </a:pPr>
            <a:r>
              <a:rPr lang="en-US" sz="2400" b="1">
                <a:solidFill>
                  <a:srgbClr val="2C3F55">
                    <a:alpha val="100000"/>
                  </a:srgbClr>
                </a:solidFill>
                <a:latin typeface="Microsoft Yahei"/>
                <a:ea typeface="Microsoft Yahei"/>
                <a:cs typeface="Microsoft Yahei"/>
              </a:rPr>
              <a:t>满足客户深层次需求的策略</a:t>
            </a:r>
          </a:p>
          <a:p>
            <a:pPr marL="203200" lvl="0" indent="-203200">
              <a:lnSpc>
                <a:spcPct val="150000"/>
              </a:lnSpc>
              <a:spcBef>
                <a:spcPts val="450"/>
              </a:spcBef>
              <a:buFont typeface="Arial"/>
              <a:buChar char="•"/>
            </a:pPr>
            <a:r>
              <a:rPr lang="en-US" sz="2400" b="1">
                <a:solidFill>
                  <a:srgbClr val="2C3F55">
                    <a:alpha val="100000"/>
                  </a:srgbClr>
                </a:solidFill>
                <a:latin typeface="Microsoft Yahei"/>
                <a:ea typeface="Microsoft Yahei"/>
                <a:cs typeface="Microsoft Yahei"/>
              </a:rPr>
              <a:t>实践案例分享与启示</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0" r="-100"/>
          </a:stretch>
        </a:blipFill>
      </p:bgPr>
    </p:bg>
    <p:spTree>
      <p:nvGrpSpPr>
        <p:cNvPr id="1" name=""/>
        <p:cNvGrpSpPr/>
        <p:nvPr/>
      </p:nvGrpSpPr>
      <p:grpSpPr>
        <a:xfrm>
          <a:off x="0" y="0"/>
          <a:ext cx="0" cy="0"/>
        </a:xfrm>
      </p:grpSpPr>
      <p:sp>
        <p:nvSpPr>
          <p:cNvPr id="2" name="AutoShape 2"/>
          <p:cNvSpPr/>
          <p:nvPr/>
        </p:nvSpPr>
        <p:spPr>
          <a:xfrm>
            <a:off x="4414570" y="2954902"/>
            <a:ext cx="6210770" cy="770514"/>
          </a:xfrm>
          <a:prstGeom prst="rect">
            <a:avLst/>
          </a:prstGeom>
          <a:noFill/>
        </p:spPr>
        <p:txBody>
          <a:bodyPr vert="horz" wrap="square" lIns="85725" tIns="85725" rIns="47625" bIns="85725" rtlCol="0" anchor="b"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spcBef>
                <a:spcPct val="0"/>
              </a:spcBef>
              <a:defRPr/>
            </a:pPr>
            <a:r>
              <a:rPr lang="en-US" sz="3825">
                <a:solidFill>
                  <a:srgbClr val="2C3F55">
                    <a:alpha val="100000"/>
                  </a:srgbClr>
                </a:solidFill>
                <a:latin typeface="Microsoft Yahei"/>
                <a:ea typeface="Microsoft Yahei"/>
                <a:cs typeface="Microsoft Yahei"/>
              </a:rPr>
              <a:t>引言</a:t>
            </a:r>
            <a:endParaRPr lang="en-US" sz="1100"/>
          </a:p>
        </p:txBody>
      </p:sp>
      <p:grpSp>
        <p:nvGrpSpPr>
          <p:cNvPr id="3" name="Group 3"/>
          <p:cNvGrpSpPr/>
          <p:nvPr/>
        </p:nvGrpSpPr>
        <p:grpSpPr>
          <a:xfrm>
            <a:off x="1381415" y="2276490"/>
            <a:ext cx="1851477" cy="2425477"/>
            <a:chOff x="1381415" y="2276490"/>
            <a:chExt cx="1851477" cy="2425477"/>
          </a:xfrm>
        </p:grpSpPr>
        <p:sp>
          <p:nvSpPr>
            <p:cNvPr id="4" name="TextBox 4"/>
            <p:cNvSpPr txBox="1"/>
            <p:nvPr/>
          </p:nvSpPr>
          <p:spPr>
            <a:xfrm>
              <a:off x="1381415" y="2276490"/>
              <a:ext cx="1851477" cy="2425477"/>
            </a:xfrm>
            <a:prstGeom prst="rect">
              <a:avLst/>
            </a:prstGeom>
          </p:spPr>
          <p:txBody>
            <a:bodyPr vert="horz" wrap="square" lIns="85725" tIns="38100" rIns="85725" bIns="3810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5775" b="1">
                  <a:solidFill>
                    <a:srgbClr val="FFFFFF">
                      <a:alpha val="100000"/>
                    </a:srgbClr>
                  </a:solidFill>
                  <a:latin typeface="Microsoft Yahei"/>
                  <a:ea typeface="Microsoft Yahei"/>
                  <a:cs typeface="Microsoft Yahei"/>
                </a:rPr>
                <a:t>01</a:t>
              </a:r>
            </a:p>
          </p:txBody>
        </p:sp>
      </p:gr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l="-100" r="-100"/>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32242" b="32242"/>
          <a:stretch>
            <a:fillRect/>
          </a:stretch>
        </p:blipFill>
        <p:spPr>
          <a:xfrm>
            <a:off x="6230112" y="1739062"/>
            <a:ext cx="5058969" cy="2163307"/>
          </a:xfrm>
          <a:prstGeom prst="rect">
            <a:avLst/>
          </a:prstGeom>
          <a:ln w="19050">
            <a:solidFill>
              <a:schemeClr val="accent1">
                <a:lumMod val="50000"/>
              </a:schemeClr>
            </a:solidFill>
          </a:ln>
        </p:spPr>
      </p:pic>
      <p:pic>
        <p:nvPicPr>
          <p:cNvPr id="3" name="Picture 3"/>
          <p:cNvPicPr>
            <a:picLocks noChangeAspect="1"/>
          </p:cNvPicPr>
          <p:nvPr/>
        </p:nvPicPr>
        <p:blipFill>
          <a:blip r:embed="rId3"/>
          <a:srcRect t="24471" b="24471"/>
          <a:stretch>
            <a:fillRect/>
          </a:stretch>
        </p:blipFill>
        <p:spPr>
          <a:xfrm>
            <a:off x="6233164" y="3914561"/>
            <a:ext cx="5058969" cy="2163307"/>
          </a:xfrm>
          <a:prstGeom prst="rect">
            <a:avLst/>
          </a:prstGeom>
          <a:ln w="19050">
            <a:solidFill>
              <a:schemeClr val="accent1">
                <a:lumMod val="50000"/>
              </a:schemeClr>
            </a:solidFill>
          </a:ln>
        </p:spPr>
      </p:pic>
      <p:sp>
        <p:nvSpPr>
          <p:cNvPr id="4" name="AutoShape 4"/>
          <p:cNvSpPr/>
          <p:nvPr/>
        </p:nvSpPr>
        <p:spPr>
          <a:xfrm>
            <a:off x="763829" y="1409026"/>
            <a:ext cx="441594" cy="441594"/>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763829" y="1494370"/>
            <a:ext cx="390525" cy="295275"/>
          </a:xfrm>
          <a:prstGeom prst="rect">
            <a:avLst/>
          </a:prstGeom>
        </p:spPr>
        <p:txBody>
          <a:bodyPr vert="horz" wrap="square" lIns="85725" tIns="38100" rIns="85725" bIns="3810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1425">
                <a:solidFill>
                  <a:srgbClr val="FFFFFF">
                    <a:alpha val="100000"/>
                  </a:srgbClr>
                </a:solidFill>
                <a:latin typeface="Microsoft Yahei"/>
                <a:ea typeface="Microsoft Yahei"/>
                <a:cs typeface="Microsoft Yahei"/>
              </a:rPr>
              <a:t>01</a:t>
            </a:r>
          </a:p>
        </p:txBody>
      </p:sp>
      <p:sp>
        <p:nvSpPr>
          <p:cNvPr id="6" name="AutoShape 6"/>
          <p:cNvSpPr/>
          <p:nvPr/>
        </p:nvSpPr>
        <p:spPr>
          <a:xfrm>
            <a:off x="1306341" y="1382445"/>
            <a:ext cx="4276714" cy="40727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市场竞争</a:t>
            </a:r>
            <a:endParaRPr lang="en-US" sz="1100"/>
          </a:p>
        </p:txBody>
      </p:sp>
      <p:sp>
        <p:nvSpPr>
          <p:cNvPr id="7" name="AutoShape 7"/>
          <p:cNvSpPr/>
          <p:nvPr/>
        </p:nvSpPr>
        <p:spPr>
          <a:xfrm>
            <a:off x="1306341" y="1734252"/>
            <a:ext cx="4276714" cy="1212169"/>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1">
                    <a:alpha val="100000"/>
                  </a:schemeClr>
                </a:solidFill>
                <a:latin typeface="Microsoft Yahei"/>
                <a:ea typeface="Microsoft Yahei"/>
                <a:cs typeface="Microsoft Yahei"/>
              </a:rPr>
              <a:t>在激烈的市场竞争中，了解并满足客户的深层次需求是企业获得竞争优势的关键。</a:t>
            </a:r>
            <a:endParaRPr lang="en-US" sz="1100"/>
          </a:p>
        </p:txBody>
      </p:sp>
      <p:sp>
        <p:nvSpPr>
          <p:cNvPr id="8" name="AutoShape 8"/>
          <p:cNvSpPr/>
          <p:nvPr/>
        </p:nvSpPr>
        <p:spPr>
          <a:xfrm>
            <a:off x="763829" y="3104812"/>
            <a:ext cx="441594" cy="441594"/>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763829" y="3198934"/>
            <a:ext cx="419100" cy="295275"/>
          </a:xfrm>
          <a:prstGeom prst="rect">
            <a:avLst/>
          </a:prstGeom>
        </p:spPr>
        <p:txBody>
          <a:bodyPr vert="horz" wrap="square" lIns="85725" tIns="38100" rIns="85725" bIns="3810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1425">
                <a:solidFill>
                  <a:srgbClr val="FFFFFF">
                    <a:alpha val="100000"/>
                  </a:srgbClr>
                </a:solidFill>
                <a:latin typeface="Microsoft Yahei"/>
                <a:ea typeface="Microsoft Yahei"/>
                <a:cs typeface="Microsoft Yahei"/>
              </a:rPr>
              <a:t>02</a:t>
            </a:r>
          </a:p>
        </p:txBody>
      </p:sp>
      <p:sp>
        <p:nvSpPr>
          <p:cNvPr id="10" name="AutoShape 10"/>
          <p:cNvSpPr/>
          <p:nvPr/>
        </p:nvSpPr>
        <p:spPr>
          <a:xfrm>
            <a:off x="1306341" y="3074046"/>
            <a:ext cx="4276714" cy="40727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客户需求多样化</a:t>
            </a:r>
            <a:endParaRPr lang="en-US" sz="1100"/>
          </a:p>
        </p:txBody>
      </p:sp>
      <p:sp>
        <p:nvSpPr>
          <p:cNvPr id="11" name="AutoShape 11"/>
          <p:cNvSpPr/>
          <p:nvPr/>
        </p:nvSpPr>
        <p:spPr>
          <a:xfrm>
            <a:off x="1306341" y="3486814"/>
            <a:ext cx="4276714" cy="1212169"/>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1">
                    <a:alpha val="100000"/>
                  </a:schemeClr>
                </a:solidFill>
                <a:latin typeface="Microsoft Yahei"/>
                <a:ea typeface="Microsoft Yahei"/>
                <a:cs typeface="Microsoft Yahei"/>
              </a:rPr>
              <a:t>客户需求日益多样化，表层的需求背后隐藏着更多个性化的深层次需求。</a:t>
            </a:r>
            <a:endParaRPr lang="en-US" sz="1100"/>
          </a:p>
        </p:txBody>
      </p:sp>
      <p:sp>
        <p:nvSpPr>
          <p:cNvPr id="12" name="AutoShape 12"/>
          <p:cNvSpPr/>
          <p:nvPr/>
        </p:nvSpPr>
        <p:spPr>
          <a:xfrm>
            <a:off x="763829" y="4902278"/>
            <a:ext cx="441594" cy="441594"/>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763829" y="4996400"/>
            <a:ext cx="438150" cy="295275"/>
          </a:xfrm>
          <a:prstGeom prst="rect">
            <a:avLst/>
          </a:prstGeom>
        </p:spPr>
        <p:txBody>
          <a:bodyPr vert="horz" wrap="square" lIns="85725" tIns="38100" rIns="85725" bIns="3810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1425">
                <a:solidFill>
                  <a:srgbClr val="FFFFFF">
                    <a:alpha val="100000"/>
                  </a:srgbClr>
                </a:solidFill>
                <a:latin typeface="Microsoft Yahei"/>
                <a:ea typeface="Microsoft Yahei"/>
                <a:cs typeface="Microsoft Yahei"/>
              </a:rPr>
              <a:t>03</a:t>
            </a:r>
          </a:p>
        </p:txBody>
      </p:sp>
      <p:sp>
        <p:nvSpPr>
          <p:cNvPr id="14" name="AutoShape 14"/>
          <p:cNvSpPr/>
          <p:nvPr/>
        </p:nvSpPr>
        <p:spPr>
          <a:xfrm>
            <a:off x="1306341" y="4870494"/>
            <a:ext cx="4276714" cy="40727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提升客户满意度</a:t>
            </a:r>
            <a:endParaRPr lang="en-US" sz="1100"/>
          </a:p>
        </p:txBody>
      </p:sp>
      <p:sp>
        <p:nvSpPr>
          <p:cNvPr id="15" name="AutoShape 15"/>
          <p:cNvSpPr/>
          <p:nvPr/>
        </p:nvSpPr>
        <p:spPr>
          <a:xfrm>
            <a:off x="1306341" y="5222301"/>
            <a:ext cx="4276714" cy="1199992"/>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1">
                    <a:alpha val="100000"/>
                  </a:schemeClr>
                </a:solidFill>
                <a:latin typeface="Microsoft Yahei"/>
                <a:ea typeface="Microsoft Yahei"/>
                <a:cs typeface="Microsoft Yahei"/>
              </a:rPr>
              <a:t>通过发掘客户的深层次需求，企业可以提供更加贴心、专业的服务，从而提升客户满意度和忠诚度。</a:t>
            </a:r>
            <a:endParaRPr lang="en-US" sz="1100"/>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背景与意义</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l="-100" r="-100"/>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6907441" y="1806607"/>
            <a:ext cx="4502196" cy="4061765"/>
          </a:xfrm>
          <a:prstGeom prst="rect">
            <a:avLst/>
          </a:prstGeom>
        </p:spPr>
      </p:pic>
      <p:pic>
        <p:nvPicPr>
          <p:cNvPr id="3" name="Picture 3"/>
          <p:cNvPicPr>
            <a:picLocks noChangeAspect="1"/>
          </p:cNvPicPr>
          <p:nvPr/>
        </p:nvPicPr>
        <p:blipFill>
          <a:blip r:embed="rId3"/>
          <a:srcRect t="19652" b="19652"/>
          <a:stretch>
            <a:fillRect/>
          </a:stretch>
        </p:blipFill>
        <p:spPr>
          <a:xfrm>
            <a:off x="6907441" y="1792193"/>
            <a:ext cx="4502196" cy="2732629"/>
          </a:xfrm>
          <a:prstGeom prst="rect">
            <a:avLst/>
          </a:prstGeom>
        </p:spPr>
      </p:pic>
      <p:grpSp>
        <p:nvGrpSpPr>
          <p:cNvPr id="4" name="Group 4"/>
          <p:cNvGrpSpPr/>
          <p:nvPr/>
        </p:nvGrpSpPr>
        <p:grpSpPr>
          <a:xfrm>
            <a:off x="-2693471" y="4060468"/>
            <a:ext cx="5386942" cy="5386942"/>
            <a:chOff x="-2693471" y="4060468"/>
            <a:chExt cx="5386942" cy="5386942"/>
          </a:xfrm>
        </p:grpSpPr>
        <p:sp>
          <p:nvSpPr>
            <p:cNvPr id="5" name="AutoShape 5"/>
            <p:cNvSpPr/>
            <p:nvPr/>
          </p:nvSpPr>
          <p:spPr>
            <a:xfrm>
              <a:off x="-472539" y="6281401"/>
              <a:ext cx="945078" cy="945078"/>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694632" y="6059307"/>
              <a:ext cx="1389264" cy="1389264"/>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916725" y="5837215"/>
              <a:ext cx="1833451" cy="1833451"/>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138818" y="5615121"/>
              <a:ext cx="2277637" cy="2277637"/>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360912" y="5393028"/>
              <a:ext cx="2721823" cy="2721823"/>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1583005" y="5170935"/>
              <a:ext cx="3166010" cy="3166010"/>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805098" y="4948842"/>
              <a:ext cx="3610196" cy="3610196"/>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2027191" y="4726748"/>
              <a:ext cx="4054383" cy="4054383"/>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2249285" y="4504655"/>
              <a:ext cx="4498569" cy="4498569"/>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2471378" y="4282562"/>
              <a:ext cx="4942756" cy="4942756"/>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2693471" y="4060468"/>
              <a:ext cx="5386942" cy="5386942"/>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6" name="AutoShape 16"/>
          <p:cNvSpPr/>
          <p:nvPr/>
        </p:nvSpPr>
        <p:spPr>
          <a:xfrm>
            <a:off x="1804696" y="1372731"/>
            <a:ext cx="4276714" cy="40727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指导产品开发</a:t>
            </a:r>
            <a:endParaRPr lang="en-US" sz="1100"/>
          </a:p>
        </p:txBody>
      </p:sp>
      <p:sp>
        <p:nvSpPr>
          <p:cNvPr id="17" name="AutoShape 17"/>
          <p:cNvSpPr/>
          <p:nvPr/>
        </p:nvSpPr>
        <p:spPr>
          <a:xfrm>
            <a:off x="1262116" y="1488887"/>
            <a:ext cx="441594" cy="441594"/>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TextBox 18"/>
          <p:cNvSpPr txBox="1"/>
          <p:nvPr/>
        </p:nvSpPr>
        <p:spPr>
          <a:xfrm>
            <a:off x="1262116" y="1570452"/>
            <a:ext cx="438150" cy="304800"/>
          </a:xfrm>
          <a:prstGeom prst="rect">
            <a:avLst/>
          </a:prstGeom>
        </p:spPr>
        <p:txBody>
          <a:bodyPr vert="horz" wrap="square" lIns="85725" tIns="38100" rIns="85725" bIns="3810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1500">
                <a:solidFill>
                  <a:srgbClr val="FFFFFF">
                    <a:alpha val="100000"/>
                  </a:srgbClr>
                </a:solidFill>
                <a:latin typeface="Microsoft Yahei"/>
                <a:ea typeface="Microsoft Yahei"/>
                <a:cs typeface="Microsoft Yahei"/>
              </a:rPr>
              <a:t>01</a:t>
            </a:r>
          </a:p>
        </p:txBody>
      </p:sp>
      <p:sp>
        <p:nvSpPr>
          <p:cNvPr id="19" name="AutoShape 19"/>
          <p:cNvSpPr/>
          <p:nvPr/>
        </p:nvSpPr>
        <p:spPr>
          <a:xfrm>
            <a:off x="1804696" y="1724535"/>
            <a:ext cx="4276714" cy="1199992"/>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1">
                    <a:alpha val="100000"/>
                  </a:schemeClr>
                </a:solidFill>
                <a:latin typeface="Microsoft Yahei"/>
                <a:ea typeface="Microsoft Yahei"/>
                <a:cs typeface="Microsoft Yahei"/>
              </a:rPr>
              <a:t>客户需求是企业产品开发的出发点和落脚点，只有深入了解客户需求，才能开发出符合市场需求的优质产品。</a:t>
            </a:r>
            <a:endParaRPr lang="en-US" sz="1100"/>
          </a:p>
        </p:txBody>
      </p:sp>
      <p:sp>
        <p:nvSpPr>
          <p:cNvPr id="20" name="AutoShape 20"/>
          <p:cNvSpPr/>
          <p:nvPr/>
        </p:nvSpPr>
        <p:spPr>
          <a:xfrm>
            <a:off x="1262116" y="3256475"/>
            <a:ext cx="441594" cy="441594"/>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TextBox 21"/>
          <p:cNvSpPr txBox="1"/>
          <p:nvPr/>
        </p:nvSpPr>
        <p:spPr>
          <a:xfrm>
            <a:off x="1272601" y="3332919"/>
            <a:ext cx="416357" cy="278130"/>
          </a:xfrm>
          <a:prstGeom prst="rect">
            <a:avLst/>
          </a:prstGeom>
        </p:spPr>
        <p:txBody>
          <a:bodyPr vert="horz" wrap="square" lIns="85725" tIns="38100" rIns="85725" bIns="3810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1500">
                <a:solidFill>
                  <a:srgbClr val="FFFFFF">
                    <a:alpha val="100000"/>
                  </a:srgbClr>
                </a:solidFill>
                <a:latin typeface="Microsoft Yahei"/>
                <a:ea typeface="Microsoft Yahei"/>
                <a:cs typeface="Microsoft Yahei"/>
              </a:rPr>
              <a:t>02</a:t>
            </a:r>
          </a:p>
        </p:txBody>
      </p:sp>
      <p:sp>
        <p:nvSpPr>
          <p:cNvPr id="22" name="AutoShape 22"/>
          <p:cNvSpPr/>
          <p:nvPr/>
        </p:nvSpPr>
        <p:spPr>
          <a:xfrm>
            <a:off x="1804696" y="3127969"/>
            <a:ext cx="4276714" cy="40727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优化服务体验</a:t>
            </a:r>
            <a:endParaRPr lang="en-US" sz="1100"/>
          </a:p>
        </p:txBody>
      </p:sp>
      <p:sp>
        <p:nvSpPr>
          <p:cNvPr id="23" name="AutoShape 23"/>
          <p:cNvSpPr/>
          <p:nvPr/>
        </p:nvSpPr>
        <p:spPr>
          <a:xfrm>
            <a:off x="1804696" y="3479774"/>
            <a:ext cx="4276714" cy="1212169"/>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1">
                    <a:alpha val="100000"/>
                  </a:schemeClr>
                </a:solidFill>
                <a:latin typeface="Microsoft Yahei"/>
                <a:ea typeface="Microsoft Yahei"/>
                <a:cs typeface="Microsoft Yahei"/>
              </a:rPr>
              <a:t>通过发掘客户的深层次需求，企业可以针对性地优化服务流程、提升服务质量，为客户提供更加舒适、便捷的服务体验。</a:t>
            </a:r>
            <a:endParaRPr lang="en-US" sz="1100"/>
          </a:p>
        </p:txBody>
      </p:sp>
      <p:sp>
        <p:nvSpPr>
          <p:cNvPr id="24" name="AutoShape 24"/>
          <p:cNvSpPr/>
          <p:nvPr/>
        </p:nvSpPr>
        <p:spPr>
          <a:xfrm>
            <a:off x="1262116" y="5030785"/>
            <a:ext cx="441594" cy="441594"/>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TextBox 25"/>
          <p:cNvSpPr txBox="1"/>
          <p:nvPr/>
        </p:nvSpPr>
        <p:spPr>
          <a:xfrm>
            <a:off x="1271991" y="5124907"/>
            <a:ext cx="441594" cy="278130"/>
          </a:xfrm>
          <a:prstGeom prst="rect">
            <a:avLst/>
          </a:prstGeom>
        </p:spPr>
        <p:txBody>
          <a:bodyPr vert="horz" wrap="square" lIns="85725" tIns="38100" rIns="85725" bIns="3810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80000"/>
              </a:lnSpc>
            </a:pPr>
            <a:r>
              <a:rPr lang="en-US" sz="1500">
                <a:solidFill>
                  <a:srgbClr val="FFFFFF">
                    <a:alpha val="100000"/>
                  </a:srgbClr>
                </a:solidFill>
                <a:latin typeface="Microsoft Yahei"/>
                <a:ea typeface="Microsoft Yahei"/>
                <a:cs typeface="Microsoft Yahei"/>
              </a:rPr>
              <a:t>03</a:t>
            </a:r>
          </a:p>
        </p:txBody>
      </p:sp>
      <p:sp>
        <p:nvSpPr>
          <p:cNvPr id="26" name="AutoShape 26"/>
          <p:cNvSpPr/>
          <p:nvPr/>
        </p:nvSpPr>
        <p:spPr>
          <a:xfrm>
            <a:off x="1822337" y="4895384"/>
            <a:ext cx="4276714" cy="40727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拓展市场份额</a:t>
            </a:r>
            <a:endParaRPr lang="en-US" sz="1100"/>
          </a:p>
        </p:txBody>
      </p:sp>
      <p:sp>
        <p:nvSpPr>
          <p:cNvPr id="27" name="AutoShape 27"/>
          <p:cNvSpPr/>
          <p:nvPr/>
        </p:nvSpPr>
        <p:spPr>
          <a:xfrm>
            <a:off x="1804696" y="5247188"/>
            <a:ext cx="4276714" cy="1199992"/>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1">
                    <a:alpha val="100000"/>
                  </a:schemeClr>
                </a:solidFill>
                <a:latin typeface="Microsoft Yahei"/>
                <a:ea typeface="Microsoft Yahei"/>
                <a:cs typeface="Microsoft Yahei"/>
              </a:rPr>
              <a:t>满足客户的深层次需求有助于企业在市场中树立良好的口碑和品牌形象，从而吸引更多潜在客户，拓展市场份额。</a:t>
            </a:r>
            <a:endParaRPr lang="en-US" sz="1100"/>
          </a:p>
        </p:txBody>
      </p:sp>
      <p:grpSp>
        <p:nvGrpSpPr>
          <p:cNvPr id="28" name="Group 28"/>
          <p:cNvGrpSpPr/>
          <p:nvPr/>
        </p:nvGrpSpPr>
        <p:grpSpPr>
          <a:xfrm>
            <a:off x="454963" y="93878"/>
            <a:ext cx="10641129" cy="914400"/>
            <a:chOff x="454963" y="93878"/>
            <a:chExt cx="10641129" cy="914400"/>
          </a:xfrm>
        </p:grpSpPr>
        <p:sp>
          <p:nvSpPr>
            <p:cNvPr id="29" name="AutoShape 2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AutoShape 4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AutoShape 4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TextBox 4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客户需求的重要性</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0" r="-100"/>
          </a:stretch>
        </a:blipFill>
      </p:bgPr>
    </p:bg>
    <p:spTree>
      <p:nvGrpSpPr>
        <p:cNvPr id="1" name=""/>
        <p:cNvGrpSpPr/>
        <p:nvPr/>
      </p:nvGrpSpPr>
      <p:grpSpPr>
        <a:xfrm>
          <a:off x="0" y="0"/>
          <a:ext cx="0" cy="0"/>
        </a:xfrm>
      </p:grpSpPr>
      <p:sp>
        <p:nvSpPr>
          <p:cNvPr id="2" name="AutoShape 2"/>
          <p:cNvSpPr/>
          <p:nvPr/>
        </p:nvSpPr>
        <p:spPr>
          <a:xfrm>
            <a:off x="4414570" y="2954902"/>
            <a:ext cx="6210770" cy="770514"/>
          </a:xfrm>
          <a:prstGeom prst="rect">
            <a:avLst/>
          </a:prstGeom>
          <a:noFill/>
        </p:spPr>
        <p:txBody>
          <a:bodyPr vert="horz" wrap="square" lIns="85725" tIns="85725" rIns="47625" bIns="85725" rtlCol="0" anchor="b"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spcBef>
                <a:spcPct val="0"/>
              </a:spcBef>
              <a:defRPr/>
            </a:pPr>
            <a:r>
              <a:rPr lang="en-US" sz="3825">
                <a:solidFill>
                  <a:srgbClr val="2C3F55">
                    <a:alpha val="100000"/>
                  </a:srgbClr>
                </a:solidFill>
                <a:latin typeface="Microsoft Yahei"/>
                <a:ea typeface="Microsoft Yahei"/>
                <a:cs typeface="Microsoft Yahei"/>
              </a:rPr>
              <a:t>客户需求分析</a:t>
            </a:r>
            <a:endParaRPr lang="en-US" sz="1100"/>
          </a:p>
        </p:txBody>
      </p:sp>
      <p:grpSp>
        <p:nvGrpSpPr>
          <p:cNvPr id="3" name="Group 3"/>
          <p:cNvGrpSpPr/>
          <p:nvPr/>
        </p:nvGrpSpPr>
        <p:grpSpPr>
          <a:xfrm>
            <a:off x="1381415" y="2276490"/>
            <a:ext cx="1851477" cy="2425477"/>
            <a:chOff x="1381415" y="2276490"/>
            <a:chExt cx="1851477" cy="2425477"/>
          </a:xfrm>
        </p:grpSpPr>
        <p:sp>
          <p:nvSpPr>
            <p:cNvPr id="4" name="TextBox 4"/>
            <p:cNvSpPr txBox="1"/>
            <p:nvPr/>
          </p:nvSpPr>
          <p:spPr>
            <a:xfrm>
              <a:off x="1381415" y="2276490"/>
              <a:ext cx="1851477" cy="2425477"/>
            </a:xfrm>
            <a:prstGeom prst="rect">
              <a:avLst/>
            </a:prstGeom>
          </p:spPr>
          <p:txBody>
            <a:bodyPr vert="horz" wrap="square" lIns="85725" tIns="38100" rIns="85725" bIns="3810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5775" b="1">
                  <a:solidFill>
                    <a:srgbClr val="FFFFFF">
                      <a:alpha val="100000"/>
                    </a:srgbClr>
                  </a:solidFill>
                  <a:latin typeface="Microsoft Yahei"/>
                  <a:ea typeface="Microsoft Yahei"/>
                  <a:cs typeface="Microsoft Yahei"/>
                </a:rPr>
                <a:t>02</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l="-100" r="-100"/>
          </a:stretch>
        </a:blipFill>
      </p:bgPr>
    </p:bg>
    <p:spTree>
      <p:nvGrpSpPr>
        <p:cNvPr id="1" name=""/>
        <p:cNvGrpSpPr/>
        <p:nvPr/>
      </p:nvGrpSpPr>
      <p:grpSpPr>
        <a:xfrm>
          <a:off x="0" y="0"/>
          <a:ext cx="0" cy="0"/>
        </a:xfrm>
      </p:grpSpPr>
      <p:sp>
        <p:nvSpPr>
          <p:cNvPr id="2" name="AutoShape 2"/>
          <p:cNvSpPr/>
          <p:nvPr/>
        </p:nvSpPr>
        <p:spPr>
          <a:xfrm>
            <a:off x="6325453" y="2201509"/>
            <a:ext cx="1295400" cy="129540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571268" y="3917777"/>
            <a:ext cx="1295400" cy="129540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6325453" y="3917777"/>
            <a:ext cx="1295400" cy="129540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921227" y="2201509"/>
            <a:ext cx="3650041" cy="1295400"/>
          </a:xfrm>
          <a:prstGeom prst="rect">
            <a:avLst/>
          </a:prstGeom>
          <a:solidFill>
            <a:schemeClr val="accent1">
              <a:alpha val="1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921227" y="3917777"/>
            <a:ext cx="3650041" cy="1295400"/>
          </a:xfrm>
          <a:prstGeom prst="rect">
            <a:avLst/>
          </a:prstGeom>
          <a:solidFill>
            <a:schemeClr val="accent1">
              <a:alpha val="1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7620731" y="2201509"/>
            <a:ext cx="3650041" cy="1295400"/>
          </a:xfrm>
          <a:prstGeom prst="rect">
            <a:avLst/>
          </a:prstGeom>
          <a:solidFill>
            <a:schemeClr val="accent1">
              <a:alpha val="1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7620731" y="3917777"/>
            <a:ext cx="3650041" cy="1295400"/>
          </a:xfrm>
          <a:prstGeom prst="rect">
            <a:avLst/>
          </a:prstGeom>
          <a:solidFill>
            <a:schemeClr val="accent1">
              <a:alpha val="1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951871" y="2201468"/>
            <a:ext cx="3619398" cy="40727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功能需求</a:t>
            </a:r>
            <a:endParaRPr lang="en-US" sz="1100"/>
          </a:p>
        </p:txBody>
      </p:sp>
      <p:sp>
        <p:nvSpPr>
          <p:cNvPr id="10" name="AutoShape 10"/>
          <p:cNvSpPr/>
          <p:nvPr/>
        </p:nvSpPr>
        <p:spPr>
          <a:xfrm>
            <a:off x="951871" y="2556134"/>
            <a:ext cx="3619398" cy="968645"/>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defRPr/>
            </a:pPr>
            <a:r>
              <a:rPr lang="en-US" sz="1500">
                <a:solidFill>
                  <a:schemeClr val="dk1">
                    <a:alpha val="100000"/>
                  </a:schemeClr>
                </a:solidFill>
                <a:latin typeface="Microsoft Yahei"/>
                <a:ea typeface="Microsoft Yahei"/>
                <a:cs typeface="Microsoft Yahei"/>
              </a:rPr>
              <a:t>客户对产品或服务的具体功能、性能或特性方面的要求。</a:t>
            </a:r>
            <a:endParaRPr lang="en-US" sz="1100"/>
          </a:p>
        </p:txBody>
      </p:sp>
      <p:sp>
        <p:nvSpPr>
          <p:cNvPr id="11" name="AutoShape 11"/>
          <p:cNvSpPr/>
          <p:nvPr/>
        </p:nvSpPr>
        <p:spPr>
          <a:xfrm>
            <a:off x="951871" y="3917737"/>
            <a:ext cx="3619398" cy="40727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情感需求</a:t>
            </a:r>
            <a:endParaRPr lang="en-US" sz="1100"/>
          </a:p>
        </p:txBody>
      </p:sp>
      <p:sp>
        <p:nvSpPr>
          <p:cNvPr id="12" name="AutoShape 12"/>
          <p:cNvSpPr/>
          <p:nvPr/>
        </p:nvSpPr>
        <p:spPr>
          <a:xfrm>
            <a:off x="951871" y="4293372"/>
            <a:ext cx="3619398" cy="968645"/>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defRPr/>
            </a:pPr>
            <a:r>
              <a:rPr lang="en-US" sz="1500">
                <a:solidFill>
                  <a:schemeClr val="dk1">
                    <a:alpha val="100000"/>
                  </a:schemeClr>
                </a:solidFill>
                <a:latin typeface="Microsoft Yahei"/>
                <a:ea typeface="Microsoft Yahei"/>
                <a:cs typeface="Microsoft Yahei"/>
              </a:rPr>
              <a:t>客户对产品或服务所传递的情感、价值观和文化等方面的要求。</a:t>
            </a:r>
            <a:endParaRPr lang="en-US" sz="1100"/>
          </a:p>
        </p:txBody>
      </p:sp>
      <p:sp>
        <p:nvSpPr>
          <p:cNvPr id="13" name="AutoShape 13"/>
          <p:cNvSpPr/>
          <p:nvPr/>
        </p:nvSpPr>
        <p:spPr>
          <a:xfrm>
            <a:off x="7675726" y="2201468"/>
            <a:ext cx="3595046" cy="40727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体验需求</a:t>
            </a:r>
            <a:endParaRPr lang="en-US" sz="1100"/>
          </a:p>
        </p:txBody>
      </p:sp>
      <p:sp>
        <p:nvSpPr>
          <p:cNvPr id="14" name="AutoShape 14"/>
          <p:cNvSpPr/>
          <p:nvPr/>
        </p:nvSpPr>
        <p:spPr>
          <a:xfrm>
            <a:off x="7675726" y="2556134"/>
            <a:ext cx="3595046" cy="968645"/>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defRPr/>
            </a:pPr>
            <a:r>
              <a:rPr lang="en-US" sz="1500">
                <a:solidFill>
                  <a:schemeClr val="dk1">
                    <a:alpha val="100000"/>
                  </a:schemeClr>
                </a:solidFill>
                <a:latin typeface="Microsoft Yahei"/>
                <a:ea typeface="Microsoft Yahei"/>
                <a:cs typeface="Microsoft Yahei"/>
              </a:rPr>
              <a:t>客户对产品或服务在使用过程中所产生的感受、印象和体验的要求。</a:t>
            </a:r>
            <a:endParaRPr lang="en-US" sz="1100"/>
          </a:p>
        </p:txBody>
      </p:sp>
      <p:sp>
        <p:nvSpPr>
          <p:cNvPr id="15" name="AutoShape 15"/>
          <p:cNvSpPr/>
          <p:nvPr/>
        </p:nvSpPr>
        <p:spPr>
          <a:xfrm>
            <a:off x="7620854" y="3917737"/>
            <a:ext cx="3595046" cy="40727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社交需求</a:t>
            </a:r>
            <a:endParaRPr lang="en-US" sz="1100"/>
          </a:p>
        </p:txBody>
      </p:sp>
      <p:sp>
        <p:nvSpPr>
          <p:cNvPr id="16" name="AutoShape 16"/>
          <p:cNvSpPr/>
          <p:nvPr/>
        </p:nvSpPr>
        <p:spPr>
          <a:xfrm>
            <a:off x="7620854" y="4293372"/>
            <a:ext cx="3595046" cy="968645"/>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defRPr/>
            </a:pPr>
            <a:r>
              <a:rPr lang="en-US" sz="1500">
                <a:solidFill>
                  <a:schemeClr val="dk1">
                    <a:alpha val="100000"/>
                  </a:schemeClr>
                </a:solidFill>
                <a:latin typeface="Microsoft Yahei"/>
                <a:ea typeface="Microsoft Yahei"/>
                <a:cs typeface="Microsoft Yahei"/>
              </a:rPr>
              <a:t>客户对产品或服务在社交、互动和沟通等方面的要求。</a:t>
            </a:r>
            <a:endParaRPr lang="en-US" sz="1100"/>
          </a:p>
        </p:txBody>
      </p:sp>
      <p:sp>
        <p:nvSpPr>
          <p:cNvPr id="17" name="Freeform 17"/>
          <p:cNvSpPr/>
          <p:nvPr/>
        </p:nvSpPr>
        <p:spPr>
          <a:xfrm>
            <a:off x="6867022" y="2819156"/>
            <a:ext cx="211409" cy="225430"/>
          </a:xfrm>
          <a:custGeom>
            <a:rect l="l" t="t" r="r" b="b"/>
            <a:pathLst>
              <a:path w="265" h="281">
                <a:moveTo>
                  <a:pt x="0" y="131"/>
                </a:moveTo>
                <a:lnTo>
                  <a:pt x="38" y="169"/>
                </a:lnTo>
                <a:lnTo>
                  <a:pt x="107" y="102"/>
                </a:lnTo>
                <a:lnTo>
                  <a:pt x="105" y="281"/>
                </a:lnTo>
                <a:lnTo>
                  <a:pt x="159" y="281"/>
                </a:lnTo>
                <a:lnTo>
                  <a:pt x="159" y="102"/>
                </a:lnTo>
                <a:lnTo>
                  <a:pt x="227" y="169"/>
                </a:lnTo>
                <a:lnTo>
                  <a:pt x="265" y="131"/>
                </a:lnTo>
                <a:lnTo>
                  <a:pt x="132" y="0"/>
                </a:lnTo>
                <a:lnTo>
                  <a:pt x="0" y="131"/>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18"/>
          <p:cNvSpPr/>
          <p:nvPr/>
        </p:nvSpPr>
        <p:spPr>
          <a:xfrm>
            <a:off x="4915761" y="4291457"/>
            <a:ext cx="606417" cy="547958"/>
          </a:xfrm>
          <a:custGeom>
            <a:rect l="l" t="t" r="r" b="b"/>
            <a:pathLst>
              <a:path w="746" h="638">
                <a:moveTo>
                  <a:pt x="689" y="125"/>
                </a:moveTo>
                <a:cubicBezTo>
                  <a:pt x="552" y="125"/>
                  <a:pt x="552" y="125"/>
                  <a:pt x="552" y="125"/>
                </a:cubicBezTo>
                <a:cubicBezTo>
                  <a:pt x="552" y="57"/>
                  <a:pt x="552" y="57"/>
                  <a:pt x="552" y="57"/>
                </a:cubicBezTo>
                <a:cubicBezTo>
                  <a:pt x="552" y="26"/>
                  <a:pt x="526" y="0"/>
                  <a:pt x="495" y="0"/>
                </a:cubicBezTo>
                <a:cubicBezTo>
                  <a:pt x="253" y="0"/>
                  <a:pt x="253" y="0"/>
                  <a:pt x="253" y="0"/>
                </a:cubicBezTo>
                <a:cubicBezTo>
                  <a:pt x="221" y="0"/>
                  <a:pt x="196" y="26"/>
                  <a:pt x="196" y="57"/>
                </a:cubicBezTo>
                <a:cubicBezTo>
                  <a:pt x="196" y="125"/>
                  <a:pt x="196" y="125"/>
                  <a:pt x="196" y="125"/>
                </a:cubicBezTo>
                <a:cubicBezTo>
                  <a:pt x="57" y="125"/>
                  <a:pt x="57" y="125"/>
                  <a:pt x="57" y="125"/>
                </a:cubicBezTo>
                <a:cubicBezTo>
                  <a:pt x="25" y="125"/>
                  <a:pt x="0" y="151"/>
                  <a:pt x="0" y="182"/>
                </a:cubicBezTo>
                <a:cubicBezTo>
                  <a:pt x="0" y="581"/>
                  <a:pt x="0" y="581"/>
                  <a:pt x="0" y="581"/>
                </a:cubicBezTo>
                <a:cubicBezTo>
                  <a:pt x="0" y="612"/>
                  <a:pt x="25" y="638"/>
                  <a:pt x="57" y="638"/>
                </a:cubicBezTo>
                <a:cubicBezTo>
                  <a:pt x="689" y="638"/>
                  <a:pt x="689" y="638"/>
                  <a:pt x="689" y="638"/>
                </a:cubicBezTo>
                <a:cubicBezTo>
                  <a:pt x="721" y="638"/>
                  <a:pt x="746" y="612"/>
                  <a:pt x="746" y="581"/>
                </a:cubicBezTo>
                <a:cubicBezTo>
                  <a:pt x="746" y="182"/>
                  <a:pt x="746" y="182"/>
                  <a:pt x="746" y="182"/>
                </a:cubicBezTo>
                <a:cubicBezTo>
                  <a:pt x="746" y="151"/>
                  <a:pt x="721" y="125"/>
                  <a:pt x="689" y="125"/>
                </a:cubicBezTo>
                <a:close/>
                <a:moveTo>
                  <a:pt x="239" y="57"/>
                </a:moveTo>
                <a:cubicBezTo>
                  <a:pt x="239" y="50"/>
                  <a:pt x="245" y="44"/>
                  <a:pt x="253" y="44"/>
                </a:cubicBezTo>
                <a:cubicBezTo>
                  <a:pt x="495" y="44"/>
                  <a:pt x="495" y="44"/>
                  <a:pt x="495" y="44"/>
                </a:cubicBezTo>
                <a:cubicBezTo>
                  <a:pt x="502" y="44"/>
                  <a:pt x="508" y="50"/>
                  <a:pt x="508" y="57"/>
                </a:cubicBezTo>
                <a:cubicBezTo>
                  <a:pt x="508" y="125"/>
                  <a:pt x="508" y="125"/>
                  <a:pt x="508" y="125"/>
                </a:cubicBezTo>
                <a:cubicBezTo>
                  <a:pt x="239" y="125"/>
                  <a:pt x="239" y="125"/>
                  <a:pt x="239" y="125"/>
                </a:cubicBezTo>
                <a:lnTo>
                  <a:pt x="239" y="57"/>
                </a:lnTo>
                <a:close/>
                <a:moveTo>
                  <a:pt x="57" y="169"/>
                </a:moveTo>
                <a:cubicBezTo>
                  <a:pt x="689" y="169"/>
                  <a:pt x="689" y="169"/>
                  <a:pt x="689" y="169"/>
                </a:cubicBezTo>
                <a:cubicBezTo>
                  <a:pt x="697" y="169"/>
                  <a:pt x="703" y="175"/>
                  <a:pt x="703" y="182"/>
                </a:cubicBezTo>
                <a:cubicBezTo>
                  <a:pt x="703" y="295"/>
                  <a:pt x="703" y="295"/>
                  <a:pt x="703" y="295"/>
                </a:cubicBezTo>
                <a:cubicBezTo>
                  <a:pt x="545" y="295"/>
                  <a:pt x="545" y="295"/>
                  <a:pt x="545" y="295"/>
                </a:cubicBezTo>
                <a:cubicBezTo>
                  <a:pt x="545" y="267"/>
                  <a:pt x="545" y="267"/>
                  <a:pt x="545" y="267"/>
                </a:cubicBezTo>
                <a:cubicBezTo>
                  <a:pt x="501" y="267"/>
                  <a:pt x="501" y="267"/>
                  <a:pt x="501" y="267"/>
                </a:cubicBezTo>
                <a:cubicBezTo>
                  <a:pt x="501" y="295"/>
                  <a:pt x="501" y="295"/>
                  <a:pt x="501" y="295"/>
                </a:cubicBezTo>
                <a:cubicBezTo>
                  <a:pt x="245" y="295"/>
                  <a:pt x="245" y="295"/>
                  <a:pt x="245" y="295"/>
                </a:cubicBezTo>
                <a:cubicBezTo>
                  <a:pt x="245" y="266"/>
                  <a:pt x="245" y="266"/>
                  <a:pt x="245" y="266"/>
                </a:cubicBezTo>
                <a:cubicBezTo>
                  <a:pt x="201" y="266"/>
                  <a:pt x="201" y="266"/>
                  <a:pt x="201" y="266"/>
                </a:cubicBezTo>
                <a:cubicBezTo>
                  <a:pt x="201" y="295"/>
                  <a:pt x="201" y="295"/>
                  <a:pt x="201" y="295"/>
                </a:cubicBezTo>
                <a:cubicBezTo>
                  <a:pt x="43" y="295"/>
                  <a:pt x="43" y="295"/>
                  <a:pt x="43" y="295"/>
                </a:cubicBezTo>
                <a:cubicBezTo>
                  <a:pt x="43" y="182"/>
                  <a:pt x="43" y="182"/>
                  <a:pt x="43" y="182"/>
                </a:cubicBezTo>
                <a:cubicBezTo>
                  <a:pt x="43" y="175"/>
                  <a:pt x="49" y="169"/>
                  <a:pt x="57" y="169"/>
                </a:cubicBezTo>
                <a:close/>
                <a:moveTo>
                  <a:pt x="689" y="594"/>
                </a:moveTo>
                <a:cubicBezTo>
                  <a:pt x="57" y="594"/>
                  <a:pt x="57" y="594"/>
                  <a:pt x="57" y="594"/>
                </a:cubicBezTo>
                <a:cubicBezTo>
                  <a:pt x="49" y="594"/>
                  <a:pt x="43" y="588"/>
                  <a:pt x="43" y="581"/>
                </a:cubicBezTo>
                <a:cubicBezTo>
                  <a:pt x="43" y="338"/>
                  <a:pt x="43" y="338"/>
                  <a:pt x="43" y="338"/>
                </a:cubicBezTo>
                <a:cubicBezTo>
                  <a:pt x="201" y="338"/>
                  <a:pt x="201" y="338"/>
                  <a:pt x="201" y="338"/>
                </a:cubicBezTo>
                <a:cubicBezTo>
                  <a:pt x="201" y="368"/>
                  <a:pt x="201" y="368"/>
                  <a:pt x="201" y="368"/>
                </a:cubicBezTo>
                <a:cubicBezTo>
                  <a:pt x="245" y="368"/>
                  <a:pt x="245" y="368"/>
                  <a:pt x="245" y="368"/>
                </a:cubicBezTo>
                <a:cubicBezTo>
                  <a:pt x="245" y="338"/>
                  <a:pt x="245" y="338"/>
                  <a:pt x="245" y="338"/>
                </a:cubicBezTo>
                <a:cubicBezTo>
                  <a:pt x="501" y="338"/>
                  <a:pt x="501" y="338"/>
                  <a:pt x="501" y="338"/>
                </a:cubicBezTo>
                <a:cubicBezTo>
                  <a:pt x="501" y="369"/>
                  <a:pt x="501" y="369"/>
                  <a:pt x="501" y="369"/>
                </a:cubicBezTo>
                <a:cubicBezTo>
                  <a:pt x="545" y="369"/>
                  <a:pt x="545" y="369"/>
                  <a:pt x="545" y="369"/>
                </a:cubicBezTo>
                <a:cubicBezTo>
                  <a:pt x="545" y="338"/>
                  <a:pt x="545" y="338"/>
                  <a:pt x="545" y="338"/>
                </a:cubicBezTo>
                <a:cubicBezTo>
                  <a:pt x="703" y="338"/>
                  <a:pt x="703" y="338"/>
                  <a:pt x="703" y="338"/>
                </a:cubicBezTo>
                <a:cubicBezTo>
                  <a:pt x="703" y="581"/>
                  <a:pt x="703" y="581"/>
                  <a:pt x="703" y="581"/>
                </a:cubicBezTo>
                <a:cubicBezTo>
                  <a:pt x="703" y="588"/>
                  <a:pt x="697" y="594"/>
                  <a:pt x="689" y="594"/>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6609466" y="2608738"/>
            <a:ext cx="727375" cy="547787"/>
          </a:xfrm>
          <a:custGeom>
            <a:rect l="l" t="t" r="r" b="b"/>
            <a:pathLst>
              <a:path w="747" h="562">
                <a:moveTo>
                  <a:pt x="692" y="240"/>
                </a:moveTo>
                <a:cubicBezTo>
                  <a:pt x="661" y="210"/>
                  <a:pt x="622" y="191"/>
                  <a:pt x="579" y="186"/>
                </a:cubicBezTo>
                <a:cubicBezTo>
                  <a:pt x="574" y="139"/>
                  <a:pt x="554" y="95"/>
                  <a:pt x="520" y="61"/>
                </a:cubicBezTo>
                <a:cubicBezTo>
                  <a:pt x="481" y="22"/>
                  <a:pt x="429" y="0"/>
                  <a:pt x="374" y="0"/>
                </a:cubicBezTo>
                <a:cubicBezTo>
                  <a:pt x="318" y="0"/>
                  <a:pt x="267" y="22"/>
                  <a:pt x="228" y="61"/>
                </a:cubicBezTo>
                <a:cubicBezTo>
                  <a:pt x="193" y="95"/>
                  <a:pt x="173" y="139"/>
                  <a:pt x="168" y="186"/>
                </a:cubicBezTo>
                <a:cubicBezTo>
                  <a:pt x="125" y="191"/>
                  <a:pt x="86" y="210"/>
                  <a:pt x="55" y="240"/>
                </a:cubicBezTo>
                <a:cubicBezTo>
                  <a:pt x="20" y="276"/>
                  <a:pt x="0" y="323"/>
                  <a:pt x="0" y="374"/>
                </a:cubicBezTo>
                <a:cubicBezTo>
                  <a:pt x="0" y="424"/>
                  <a:pt x="20" y="471"/>
                  <a:pt x="55" y="507"/>
                </a:cubicBezTo>
                <a:cubicBezTo>
                  <a:pt x="91" y="542"/>
                  <a:pt x="138" y="562"/>
                  <a:pt x="189" y="562"/>
                </a:cubicBezTo>
                <a:cubicBezTo>
                  <a:pt x="559" y="562"/>
                  <a:pt x="559" y="562"/>
                  <a:pt x="559" y="562"/>
                </a:cubicBezTo>
                <a:cubicBezTo>
                  <a:pt x="609" y="562"/>
                  <a:pt x="657" y="542"/>
                  <a:pt x="692" y="507"/>
                </a:cubicBezTo>
                <a:cubicBezTo>
                  <a:pt x="728" y="471"/>
                  <a:pt x="747" y="424"/>
                  <a:pt x="747" y="374"/>
                </a:cubicBezTo>
                <a:cubicBezTo>
                  <a:pt x="747" y="323"/>
                  <a:pt x="728" y="276"/>
                  <a:pt x="692" y="240"/>
                </a:cubicBezTo>
                <a:close/>
                <a:moveTo>
                  <a:pt x="559" y="518"/>
                </a:moveTo>
                <a:cubicBezTo>
                  <a:pt x="189" y="518"/>
                  <a:pt x="189" y="518"/>
                  <a:pt x="189" y="518"/>
                </a:cubicBezTo>
                <a:cubicBezTo>
                  <a:pt x="109" y="518"/>
                  <a:pt x="44" y="453"/>
                  <a:pt x="44" y="374"/>
                </a:cubicBezTo>
                <a:cubicBezTo>
                  <a:pt x="44" y="294"/>
                  <a:pt x="109" y="229"/>
                  <a:pt x="188" y="229"/>
                </a:cubicBezTo>
                <a:cubicBezTo>
                  <a:pt x="211" y="229"/>
                  <a:pt x="211" y="229"/>
                  <a:pt x="211" y="229"/>
                </a:cubicBezTo>
                <a:cubicBezTo>
                  <a:pt x="211" y="207"/>
                  <a:pt x="211" y="207"/>
                  <a:pt x="211" y="207"/>
                </a:cubicBezTo>
                <a:cubicBezTo>
                  <a:pt x="211" y="207"/>
                  <a:pt x="211" y="207"/>
                  <a:pt x="211" y="207"/>
                </a:cubicBezTo>
                <a:cubicBezTo>
                  <a:pt x="211" y="117"/>
                  <a:pt x="284" y="44"/>
                  <a:pt x="374" y="44"/>
                </a:cubicBezTo>
                <a:cubicBezTo>
                  <a:pt x="463" y="44"/>
                  <a:pt x="536" y="117"/>
                  <a:pt x="536" y="206"/>
                </a:cubicBezTo>
                <a:cubicBezTo>
                  <a:pt x="536" y="207"/>
                  <a:pt x="536" y="207"/>
                  <a:pt x="536" y="207"/>
                </a:cubicBezTo>
                <a:cubicBezTo>
                  <a:pt x="536" y="229"/>
                  <a:pt x="536" y="229"/>
                  <a:pt x="536" y="229"/>
                </a:cubicBezTo>
                <a:cubicBezTo>
                  <a:pt x="558" y="229"/>
                  <a:pt x="558" y="229"/>
                  <a:pt x="558" y="229"/>
                </a:cubicBezTo>
                <a:cubicBezTo>
                  <a:pt x="559" y="229"/>
                  <a:pt x="559" y="229"/>
                  <a:pt x="559" y="229"/>
                </a:cubicBezTo>
                <a:cubicBezTo>
                  <a:pt x="639" y="229"/>
                  <a:pt x="704" y="294"/>
                  <a:pt x="704" y="374"/>
                </a:cubicBezTo>
                <a:cubicBezTo>
                  <a:pt x="704" y="453"/>
                  <a:pt x="639" y="518"/>
                  <a:pt x="559" y="518"/>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71268" y="2201509"/>
            <a:ext cx="1295400" cy="129540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1" name="Picture 21"/>
          <p:cNvPicPr>
            <a:picLocks noChangeAspect="1"/>
          </p:cNvPicPr>
          <p:nvPr/>
        </p:nvPicPr>
        <p:blipFill>
          <a:blip r:embed="rId2"/>
          <a:stretch>
            <a:fillRect/>
          </a:stretch>
        </p:blipFill>
        <p:spPr>
          <a:xfrm>
            <a:off x="4901854" y="2602017"/>
            <a:ext cx="634228" cy="494386"/>
          </a:xfrm>
          <a:prstGeom prst="rect">
            <a:avLst/>
          </a:prstGeom>
        </p:spPr>
      </p:pic>
      <p:pic>
        <p:nvPicPr>
          <p:cNvPr id="22" name="Picture 22"/>
          <p:cNvPicPr>
            <a:picLocks noChangeAspect="1"/>
          </p:cNvPicPr>
          <p:nvPr/>
        </p:nvPicPr>
        <p:blipFill>
          <a:blip r:embed="rId3"/>
          <a:stretch>
            <a:fillRect/>
          </a:stretch>
        </p:blipFill>
        <p:spPr>
          <a:xfrm>
            <a:off x="6722669" y="4270675"/>
            <a:ext cx="500969" cy="589605"/>
          </a:xfrm>
          <a:prstGeom prst="rect">
            <a:avLst/>
          </a:prstGeom>
        </p:spPr>
      </p:pic>
      <p:grpSp>
        <p:nvGrpSpPr>
          <p:cNvPr id="23" name="Group 23"/>
          <p:cNvGrpSpPr/>
          <p:nvPr/>
        </p:nvGrpSpPr>
        <p:grpSpPr>
          <a:xfrm>
            <a:off x="454963" y="93878"/>
            <a:ext cx="10641129" cy="914400"/>
            <a:chOff x="454963" y="93878"/>
            <a:chExt cx="10641129" cy="914400"/>
          </a:xfrm>
        </p:grpSpPr>
        <p:sp>
          <p:nvSpPr>
            <p:cNvPr id="24" name="AutoShape 2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TextBox 4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客户需求类型</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6">
            <a:alphaModFix/>
          </a:blip>
          <a:stretch>
            <a:fillRect l="-100" r="-100"/>
          </a:stretch>
        </a:blipFill>
      </p:bgPr>
    </p:bg>
    <p:spTree>
      <p:nvGrpSpPr>
        <p:cNvPr id="1" name=""/>
        <p:cNvGrpSpPr/>
        <p:nvPr/>
      </p:nvGrpSpPr>
      <p:grpSpPr>
        <a:xfrm>
          <a:off x="0" y="0"/>
          <a:ext cx="0" cy="0"/>
        </a:xfrm>
      </p:grpSpPr>
      <p:grpSp>
        <p:nvGrpSpPr>
          <p:cNvPr id="2" name="Group 2"/>
          <p:cNvGrpSpPr/>
          <p:nvPr/>
        </p:nvGrpSpPr>
        <p:grpSpPr>
          <a:xfrm>
            <a:off x="1227369" y="2345863"/>
            <a:ext cx="2194560" cy="3169920"/>
            <a:chOff x="1227369" y="2345863"/>
            <a:chExt cx="2194560" cy="3169920"/>
          </a:xfrm>
        </p:grpSpPr>
        <p:sp>
          <p:nvSpPr>
            <p:cNvPr id="3" name="AutoShape 3"/>
            <p:cNvSpPr/>
            <p:nvPr/>
          </p:nvSpPr>
          <p:spPr>
            <a:xfrm>
              <a:off x="1227369" y="2345863"/>
              <a:ext cx="2194560" cy="3169920"/>
            </a:xfrm>
            <a:prstGeom prst="rect">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4" name="Group 4"/>
          <p:cNvGrpSpPr/>
          <p:nvPr/>
        </p:nvGrpSpPr>
        <p:grpSpPr>
          <a:xfrm>
            <a:off x="1901952" y="1923166"/>
            <a:ext cx="845393" cy="845393"/>
            <a:chOff x="1901952" y="1923166"/>
            <a:chExt cx="845393" cy="845393"/>
          </a:xfrm>
        </p:grpSpPr>
        <p:sp>
          <p:nvSpPr>
            <p:cNvPr id="5" name="AutoShape 5"/>
            <p:cNvSpPr/>
            <p:nvPr/>
          </p:nvSpPr>
          <p:spPr>
            <a:xfrm>
              <a:off x="1901952" y="1923166"/>
              <a:ext cx="845393" cy="845393"/>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3743676" y="2345863"/>
            <a:ext cx="2194560" cy="3169920"/>
            <a:chOff x="3743676" y="2345863"/>
            <a:chExt cx="2194560" cy="3169920"/>
          </a:xfrm>
        </p:grpSpPr>
        <p:sp>
          <p:nvSpPr>
            <p:cNvPr id="7" name="AutoShape 7"/>
            <p:cNvSpPr/>
            <p:nvPr/>
          </p:nvSpPr>
          <p:spPr>
            <a:xfrm>
              <a:off x="3743676" y="2345863"/>
              <a:ext cx="2194560" cy="3169920"/>
            </a:xfrm>
            <a:prstGeom prst="rect">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 name="Group 8"/>
          <p:cNvGrpSpPr/>
          <p:nvPr/>
        </p:nvGrpSpPr>
        <p:grpSpPr>
          <a:xfrm>
            <a:off x="4418259" y="1923166"/>
            <a:ext cx="845393" cy="845393"/>
            <a:chOff x="4418259" y="1923166"/>
            <a:chExt cx="845393" cy="845393"/>
          </a:xfrm>
        </p:grpSpPr>
        <p:sp>
          <p:nvSpPr>
            <p:cNvPr id="9" name="AutoShape 9"/>
            <p:cNvSpPr/>
            <p:nvPr/>
          </p:nvSpPr>
          <p:spPr>
            <a:xfrm>
              <a:off x="4418259" y="1923166"/>
              <a:ext cx="845393" cy="845393"/>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0" name="Group 10"/>
          <p:cNvGrpSpPr/>
          <p:nvPr/>
        </p:nvGrpSpPr>
        <p:grpSpPr>
          <a:xfrm>
            <a:off x="6259860" y="2345863"/>
            <a:ext cx="2194560" cy="3169920"/>
            <a:chOff x="6259860" y="2345863"/>
            <a:chExt cx="2194560" cy="3169920"/>
          </a:xfrm>
        </p:grpSpPr>
        <p:sp>
          <p:nvSpPr>
            <p:cNvPr id="11" name="AutoShape 11"/>
            <p:cNvSpPr/>
            <p:nvPr/>
          </p:nvSpPr>
          <p:spPr>
            <a:xfrm>
              <a:off x="6259860" y="2345863"/>
              <a:ext cx="2194560" cy="3169920"/>
            </a:xfrm>
            <a:prstGeom prst="rect">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6934444" y="1923166"/>
            <a:ext cx="845393" cy="845393"/>
            <a:chOff x="6934444" y="1923166"/>
            <a:chExt cx="845393" cy="845393"/>
          </a:xfrm>
        </p:grpSpPr>
        <p:sp>
          <p:nvSpPr>
            <p:cNvPr id="13" name="AutoShape 13"/>
            <p:cNvSpPr/>
            <p:nvPr/>
          </p:nvSpPr>
          <p:spPr>
            <a:xfrm>
              <a:off x="6934444" y="1923166"/>
              <a:ext cx="845393" cy="845393"/>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4" name="Group 14"/>
          <p:cNvGrpSpPr/>
          <p:nvPr/>
        </p:nvGrpSpPr>
        <p:grpSpPr>
          <a:xfrm>
            <a:off x="8776167" y="2345863"/>
            <a:ext cx="2194560" cy="3169920"/>
            <a:chOff x="8776167" y="2345863"/>
            <a:chExt cx="2194560" cy="3169920"/>
          </a:xfrm>
        </p:grpSpPr>
        <p:sp>
          <p:nvSpPr>
            <p:cNvPr id="15" name="AutoShape 15"/>
            <p:cNvSpPr/>
            <p:nvPr/>
          </p:nvSpPr>
          <p:spPr>
            <a:xfrm>
              <a:off x="8776167" y="2345863"/>
              <a:ext cx="2194560" cy="3169920"/>
            </a:xfrm>
            <a:prstGeom prst="rect">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6" name="Group 16"/>
          <p:cNvGrpSpPr/>
          <p:nvPr/>
        </p:nvGrpSpPr>
        <p:grpSpPr>
          <a:xfrm>
            <a:off x="9450750" y="1923166"/>
            <a:ext cx="845393" cy="845393"/>
            <a:chOff x="9450750" y="1923166"/>
            <a:chExt cx="845393" cy="845393"/>
          </a:xfrm>
        </p:grpSpPr>
        <p:sp>
          <p:nvSpPr>
            <p:cNvPr id="17" name="AutoShape 17"/>
            <p:cNvSpPr/>
            <p:nvPr/>
          </p:nvSpPr>
          <p:spPr>
            <a:xfrm>
              <a:off x="9450750" y="1923166"/>
              <a:ext cx="845393" cy="845393"/>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8" name="AutoShape 18"/>
          <p:cNvSpPr/>
          <p:nvPr/>
        </p:nvSpPr>
        <p:spPr>
          <a:xfrm>
            <a:off x="1229505" y="2889069"/>
            <a:ext cx="2192423" cy="40727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ts val="375"/>
              </a:spcBef>
              <a:defRPr/>
            </a:pPr>
            <a:r>
              <a:rPr lang="en-US" sz="1800" b="1">
                <a:solidFill>
                  <a:schemeClr val="accent1">
                    <a:alpha val="100000"/>
                  </a:schemeClr>
                </a:solidFill>
                <a:latin typeface="Microsoft Yahei"/>
                <a:ea typeface="Microsoft Yahei"/>
                <a:cs typeface="Microsoft Yahei"/>
              </a:rPr>
              <a:t>多样性</a:t>
            </a:r>
            <a:endParaRPr lang="en-US" sz="1100"/>
          </a:p>
        </p:txBody>
      </p:sp>
      <p:sp>
        <p:nvSpPr>
          <p:cNvPr id="19" name="AutoShape 19"/>
          <p:cNvSpPr/>
          <p:nvPr/>
        </p:nvSpPr>
        <p:spPr>
          <a:xfrm>
            <a:off x="1334659" y="3274531"/>
            <a:ext cx="1980224" cy="2003917"/>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1">
                    <a:alpha val="100000"/>
                  </a:schemeClr>
                </a:solidFill>
                <a:latin typeface="Microsoft Yahei"/>
                <a:ea typeface="Microsoft Yahei"/>
                <a:cs typeface="Microsoft Yahei"/>
              </a:rPr>
              <a:t>客户需求具有多样性，不同的客户有不同的需求，同一客户在不同时间、不同情境下也有不同的需求。</a:t>
            </a:r>
            <a:endParaRPr lang="en-US" sz="1100"/>
          </a:p>
        </p:txBody>
      </p:sp>
      <p:pic>
        <p:nvPicPr>
          <p:cNvPr id="20" name="Picture 20"/>
          <p:cNvPicPr>
            <a:picLocks noChangeAspect="1"/>
          </p:cNvPicPr>
          <p:nvPr/>
        </p:nvPicPr>
        <p:blipFill>
          <a:blip r:embed="rId2"/>
          <a:stretch>
            <a:fillRect/>
          </a:stretch>
        </p:blipFill>
        <p:spPr>
          <a:xfrm>
            <a:off x="2097609" y="2090166"/>
            <a:ext cx="454080" cy="511393"/>
          </a:xfrm>
          <a:prstGeom prst="rect">
            <a:avLst/>
          </a:prstGeom>
        </p:spPr>
      </p:pic>
      <p:pic>
        <p:nvPicPr>
          <p:cNvPr id="21" name="Picture 21"/>
          <p:cNvPicPr>
            <a:picLocks noChangeAspect="1"/>
          </p:cNvPicPr>
          <p:nvPr/>
        </p:nvPicPr>
        <p:blipFill>
          <a:blip r:embed="rId3"/>
          <a:stretch>
            <a:fillRect/>
          </a:stretch>
        </p:blipFill>
        <p:spPr>
          <a:xfrm>
            <a:off x="4542449" y="2130947"/>
            <a:ext cx="631897" cy="492528"/>
          </a:xfrm>
          <a:prstGeom prst="rect">
            <a:avLst/>
          </a:prstGeom>
        </p:spPr>
      </p:pic>
      <p:pic>
        <p:nvPicPr>
          <p:cNvPr id="22" name="Picture 22"/>
          <p:cNvPicPr>
            <a:picLocks noChangeAspect="1"/>
          </p:cNvPicPr>
          <p:nvPr/>
        </p:nvPicPr>
        <p:blipFill>
          <a:blip r:embed="rId4"/>
          <a:stretch>
            <a:fillRect/>
          </a:stretch>
        </p:blipFill>
        <p:spPr>
          <a:xfrm>
            <a:off x="7122968" y="2113811"/>
            <a:ext cx="468345" cy="464103"/>
          </a:xfrm>
          <a:prstGeom prst="rect">
            <a:avLst/>
          </a:prstGeom>
        </p:spPr>
      </p:pic>
      <p:pic>
        <p:nvPicPr>
          <p:cNvPr id="23" name="Picture 23"/>
          <p:cNvPicPr>
            <a:picLocks noChangeAspect="1"/>
          </p:cNvPicPr>
          <p:nvPr/>
        </p:nvPicPr>
        <p:blipFill>
          <a:blip r:embed="rId5"/>
          <a:stretch>
            <a:fillRect/>
          </a:stretch>
        </p:blipFill>
        <p:spPr>
          <a:xfrm>
            <a:off x="9587742" y="2159730"/>
            <a:ext cx="571411" cy="445417"/>
          </a:xfrm>
          <a:prstGeom prst="rect">
            <a:avLst/>
          </a:prstGeom>
        </p:spPr>
      </p:pic>
      <p:sp>
        <p:nvSpPr>
          <p:cNvPr id="24" name="AutoShape 24"/>
          <p:cNvSpPr/>
          <p:nvPr/>
        </p:nvSpPr>
        <p:spPr>
          <a:xfrm>
            <a:off x="3743676" y="2889069"/>
            <a:ext cx="2192423" cy="40727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ts val="375"/>
              </a:spcBef>
              <a:defRPr/>
            </a:pPr>
            <a:r>
              <a:rPr lang="en-US" sz="1800" b="1">
                <a:solidFill>
                  <a:schemeClr val="accent1">
                    <a:alpha val="100000"/>
                  </a:schemeClr>
                </a:solidFill>
                <a:latin typeface="Microsoft Yahei"/>
                <a:ea typeface="Microsoft Yahei"/>
                <a:cs typeface="Microsoft Yahei"/>
              </a:rPr>
              <a:t>隐蔽性</a:t>
            </a:r>
            <a:endParaRPr lang="en-US" sz="1100"/>
          </a:p>
        </p:txBody>
      </p:sp>
      <p:sp>
        <p:nvSpPr>
          <p:cNvPr id="25" name="AutoShape 25"/>
          <p:cNvSpPr/>
          <p:nvPr/>
        </p:nvSpPr>
        <p:spPr>
          <a:xfrm>
            <a:off x="3848829" y="3274531"/>
            <a:ext cx="1980224" cy="2003917"/>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1">
                    <a:alpha val="100000"/>
                  </a:schemeClr>
                </a:solidFill>
                <a:latin typeface="Microsoft Yahei"/>
                <a:ea typeface="Microsoft Yahei"/>
                <a:cs typeface="Microsoft Yahei"/>
              </a:rPr>
              <a:t>客户需求往往不是直接表达出来的，需要通过观察、分析和挖掘才能发现。</a:t>
            </a:r>
            <a:endParaRPr lang="en-US" sz="1100"/>
          </a:p>
        </p:txBody>
      </p:sp>
      <p:sp>
        <p:nvSpPr>
          <p:cNvPr id="26" name="AutoShape 26"/>
          <p:cNvSpPr/>
          <p:nvPr/>
        </p:nvSpPr>
        <p:spPr>
          <a:xfrm>
            <a:off x="6259860" y="2889069"/>
            <a:ext cx="2192423" cy="40727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ts val="375"/>
              </a:spcBef>
              <a:defRPr/>
            </a:pPr>
            <a:r>
              <a:rPr lang="en-US" sz="1800" b="1">
                <a:solidFill>
                  <a:schemeClr val="accent1">
                    <a:alpha val="100000"/>
                  </a:schemeClr>
                </a:solidFill>
                <a:latin typeface="Microsoft Yahei"/>
                <a:ea typeface="Microsoft Yahei"/>
                <a:cs typeface="Microsoft Yahei"/>
              </a:rPr>
              <a:t>动态性</a:t>
            </a:r>
            <a:endParaRPr lang="en-US" sz="1100"/>
          </a:p>
        </p:txBody>
      </p:sp>
      <p:sp>
        <p:nvSpPr>
          <p:cNvPr id="27" name="AutoShape 27"/>
          <p:cNvSpPr/>
          <p:nvPr/>
        </p:nvSpPr>
        <p:spPr>
          <a:xfrm>
            <a:off x="6365014" y="3274531"/>
            <a:ext cx="1980224" cy="2003917"/>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1">
                    <a:alpha val="100000"/>
                  </a:schemeClr>
                </a:solidFill>
                <a:latin typeface="Microsoft Yahei"/>
                <a:ea typeface="Microsoft Yahei"/>
                <a:cs typeface="Microsoft Yahei"/>
              </a:rPr>
              <a:t>客户需求是不断变化的，随着市场、技术和竞争环境的变化，客户需求也会发生变化。</a:t>
            </a:r>
            <a:endParaRPr lang="en-US" sz="1100"/>
          </a:p>
        </p:txBody>
      </p:sp>
      <p:sp>
        <p:nvSpPr>
          <p:cNvPr id="28" name="AutoShape 28"/>
          <p:cNvSpPr/>
          <p:nvPr/>
        </p:nvSpPr>
        <p:spPr>
          <a:xfrm>
            <a:off x="8776167" y="2889069"/>
            <a:ext cx="2192423" cy="40727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ts val="375"/>
              </a:spcBef>
              <a:defRPr/>
            </a:pPr>
            <a:r>
              <a:rPr lang="en-US" sz="1800" b="1">
                <a:solidFill>
                  <a:schemeClr val="accent1">
                    <a:alpha val="100000"/>
                  </a:schemeClr>
                </a:solidFill>
                <a:latin typeface="Microsoft Yahei"/>
                <a:ea typeface="Microsoft Yahei"/>
                <a:cs typeface="Microsoft Yahei"/>
              </a:rPr>
              <a:t>层次性</a:t>
            </a:r>
            <a:endParaRPr lang="en-US" sz="1100"/>
          </a:p>
        </p:txBody>
      </p:sp>
      <p:sp>
        <p:nvSpPr>
          <p:cNvPr id="29" name="AutoShape 29"/>
          <p:cNvSpPr/>
          <p:nvPr/>
        </p:nvSpPr>
        <p:spPr>
          <a:xfrm>
            <a:off x="8881321" y="3274531"/>
            <a:ext cx="1980224" cy="2003917"/>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1">
                    <a:alpha val="100000"/>
                  </a:schemeClr>
                </a:solidFill>
                <a:latin typeface="Microsoft Yahei"/>
                <a:ea typeface="Microsoft Yahei"/>
                <a:cs typeface="Microsoft Yahei"/>
              </a:rPr>
              <a:t>客户需求具有层次性，从基本需求到高级需求，从表面需求到深层次需求，需要逐层深入挖掘。</a:t>
            </a:r>
            <a:endParaRPr lang="en-US" sz="1100"/>
          </a:p>
        </p:txBody>
      </p:sp>
      <p:grpSp>
        <p:nvGrpSpPr>
          <p:cNvPr id="30" name="Group 30"/>
          <p:cNvGrpSpPr/>
          <p:nvPr/>
        </p:nvGrpSpPr>
        <p:grpSpPr>
          <a:xfrm>
            <a:off x="454963" y="93878"/>
            <a:ext cx="10641129" cy="914400"/>
            <a:chOff x="454963" y="93878"/>
            <a:chExt cx="10641129" cy="914400"/>
          </a:xfrm>
        </p:grpSpPr>
        <p:sp>
          <p:nvSpPr>
            <p:cNvPr id="31" name="AutoShape 3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AutoShape 4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AutoShape 4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AutoShape 4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0" name="AutoShape 5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TextBox 5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客户需求特点</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6">
            <a:alphaModFix/>
          </a:blip>
          <a:stretch>
            <a:fillRect l="-100" r="-100"/>
          </a:stretch>
        </a:blipFill>
      </p:bgPr>
    </p:bg>
    <p:spTree>
      <p:nvGrpSpPr>
        <p:cNvPr id="1" name=""/>
        <p:cNvGrpSpPr/>
        <p:nvPr/>
      </p:nvGrpSpPr>
      <p:grpSpPr>
        <a:xfrm>
          <a:off x="0" y="0"/>
          <a:ext cx="0" cy="0"/>
        </a:xfrm>
      </p:grpSpPr>
      <p:grpSp>
        <p:nvGrpSpPr>
          <p:cNvPr id="2" name="Group 2"/>
          <p:cNvGrpSpPr/>
          <p:nvPr/>
        </p:nvGrpSpPr>
        <p:grpSpPr>
          <a:xfrm>
            <a:off x="972922" y="2599767"/>
            <a:ext cx="2150213" cy="2889707"/>
            <a:chOff x="972922" y="2599767"/>
            <a:chExt cx="2150213" cy="2889707"/>
          </a:xfrm>
        </p:grpSpPr>
        <p:sp>
          <p:nvSpPr>
            <p:cNvPr id="3" name="AutoShape 3"/>
            <p:cNvSpPr/>
            <p:nvPr/>
          </p:nvSpPr>
          <p:spPr>
            <a:xfrm>
              <a:off x="972922" y="2599767"/>
              <a:ext cx="2150213" cy="2889707"/>
            </a:xfrm>
            <a:prstGeom prst="rect">
              <a:avLst/>
            </a:prstGeom>
            <a:solidFill>
              <a:schemeClr val="accent1">
                <a:alpha val="2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4" name="AutoShape 4"/>
          <p:cNvSpPr/>
          <p:nvPr/>
        </p:nvSpPr>
        <p:spPr>
          <a:xfrm>
            <a:off x="1588976" y="2140811"/>
            <a:ext cx="917914" cy="917914"/>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5" name="Picture 5"/>
          <p:cNvPicPr>
            <a:picLocks noChangeAspect="1"/>
          </p:cNvPicPr>
          <p:nvPr/>
        </p:nvPicPr>
        <p:blipFill>
          <a:blip r:embed="rId2"/>
          <a:stretch>
            <a:fillRect/>
          </a:stretch>
        </p:blipFill>
        <p:spPr>
          <a:xfrm>
            <a:off x="1834231" y="2348202"/>
            <a:ext cx="427404" cy="503036"/>
          </a:xfrm>
          <a:prstGeom prst="rect">
            <a:avLst/>
          </a:prstGeom>
        </p:spPr>
      </p:pic>
      <p:grpSp>
        <p:nvGrpSpPr>
          <p:cNvPr id="6" name="Group 6"/>
          <p:cNvGrpSpPr/>
          <p:nvPr/>
        </p:nvGrpSpPr>
        <p:grpSpPr>
          <a:xfrm>
            <a:off x="3705053" y="2599767"/>
            <a:ext cx="2150213" cy="2889707"/>
            <a:chOff x="3705053" y="2599767"/>
            <a:chExt cx="2150213" cy="2889707"/>
          </a:xfrm>
        </p:grpSpPr>
        <p:sp>
          <p:nvSpPr>
            <p:cNvPr id="7" name="AutoShape 7"/>
            <p:cNvSpPr/>
            <p:nvPr/>
          </p:nvSpPr>
          <p:spPr>
            <a:xfrm>
              <a:off x="3705053" y="2599767"/>
              <a:ext cx="2150213" cy="2889707"/>
            </a:xfrm>
            <a:prstGeom prst="rect">
              <a:avLst/>
            </a:prstGeom>
            <a:solidFill>
              <a:schemeClr val="accent1">
                <a:alpha val="2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8" name="AutoShape 8"/>
          <p:cNvSpPr/>
          <p:nvPr/>
        </p:nvSpPr>
        <p:spPr>
          <a:xfrm>
            <a:off x="4321203" y="2140811"/>
            <a:ext cx="917914" cy="917914"/>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3"/>
          <a:stretch>
            <a:fillRect/>
          </a:stretch>
        </p:blipFill>
        <p:spPr>
          <a:xfrm>
            <a:off x="4554410" y="2409492"/>
            <a:ext cx="451403" cy="451403"/>
          </a:xfrm>
          <a:prstGeom prst="rect">
            <a:avLst/>
          </a:prstGeom>
        </p:spPr>
      </p:pic>
      <p:grpSp>
        <p:nvGrpSpPr>
          <p:cNvPr id="10" name="Group 10"/>
          <p:cNvGrpSpPr/>
          <p:nvPr/>
        </p:nvGrpSpPr>
        <p:grpSpPr>
          <a:xfrm>
            <a:off x="6437185" y="2599767"/>
            <a:ext cx="2150213" cy="2889707"/>
            <a:chOff x="6437185" y="2599767"/>
            <a:chExt cx="2150213" cy="2889707"/>
          </a:xfrm>
        </p:grpSpPr>
        <p:sp>
          <p:nvSpPr>
            <p:cNvPr id="11" name="AutoShape 11"/>
            <p:cNvSpPr/>
            <p:nvPr/>
          </p:nvSpPr>
          <p:spPr>
            <a:xfrm>
              <a:off x="6437185" y="2599767"/>
              <a:ext cx="2150213" cy="2889707"/>
            </a:xfrm>
            <a:prstGeom prst="rect">
              <a:avLst/>
            </a:prstGeom>
            <a:solidFill>
              <a:schemeClr val="accent1">
                <a:alpha val="2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2" name="AutoShape 12"/>
          <p:cNvSpPr/>
          <p:nvPr/>
        </p:nvSpPr>
        <p:spPr>
          <a:xfrm>
            <a:off x="7053335" y="2140811"/>
            <a:ext cx="917914" cy="917914"/>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3" name="Picture 13"/>
          <p:cNvPicPr>
            <a:picLocks noChangeAspect="1"/>
          </p:cNvPicPr>
          <p:nvPr/>
        </p:nvPicPr>
        <p:blipFill>
          <a:blip r:embed="rId4"/>
          <a:stretch>
            <a:fillRect/>
          </a:stretch>
        </p:blipFill>
        <p:spPr>
          <a:xfrm>
            <a:off x="7263307" y="2346672"/>
            <a:ext cx="498064" cy="506191"/>
          </a:xfrm>
          <a:prstGeom prst="rect">
            <a:avLst/>
          </a:prstGeom>
        </p:spPr>
      </p:pic>
      <p:grpSp>
        <p:nvGrpSpPr>
          <p:cNvPr id="14" name="Group 14"/>
          <p:cNvGrpSpPr/>
          <p:nvPr/>
        </p:nvGrpSpPr>
        <p:grpSpPr>
          <a:xfrm>
            <a:off x="9169412" y="2599767"/>
            <a:ext cx="2150213" cy="2889707"/>
            <a:chOff x="9169412" y="2599767"/>
            <a:chExt cx="2150213" cy="2889707"/>
          </a:xfrm>
        </p:grpSpPr>
        <p:sp>
          <p:nvSpPr>
            <p:cNvPr id="15" name="AutoShape 15"/>
            <p:cNvSpPr/>
            <p:nvPr/>
          </p:nvSpPr>
          <p:spPr>
            <a:xfrm>
              <a:off x="9169412" y="2599767"/>
              <a:ext cx="2150213" cy="2889707"/>
            </a:xfrm>
            <a:prstGeom prst="rect">
              <a:avLst/>
            </a:prstGeom>
            <a:solidFill>
              <a:schemeClr val="accent1">
                <a:alpha val="2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6" name="AutoShape 16"/>
          <p:cNvSpPr/>
          <p:nvPr/>
        </p:nvSpPr>
        <p:spPr>
          <a:xfrm>
            <a:off x="9785562" y="2140811"/>
            <a:ext cx="917914" cy="917914"/>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7" name="Picture 17"/>
          <p:cNvPicPr>
            <a:picLocks noChangeAspect="1"/>
          </p:cNvPicPr>
          <p:nvPr/>
        </p:nvPicPr>
        <p:blipFill>
          <a:blip r:embed="rId5"/>
          <a:stretch>
            <a:fillRect/>
          </a:stretch>
        </p:blipFill>
        <p:spPr>
          <a:xfrm>
            <a:off x="10010068" y="2412169"/>
            <a:ext cx="468901" cy="375102"/>
          </a:xfrm>
          <a:prstGeom prst="rect">
            <a:avLst/>
          </a:prstGeom>
        </p:spPr>
      </p:pic>
      <p:sp>
        <p:nvSpPr>
          <p:cNvPr id="18" name="AutoShape 18"/>
          <p:cNvSpPr/>
          <p:nvPr/>
        </p:nvSpPr>
        <p:spPr>
          <a:xfrm>
            <a:off x="924705" y="3279213"/>
            <a:ext cx="2192423" cy="40727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ts val="375"/>
              </a:spcBef>
              <a:defRPr/>
            </a:pPr>
            <a:r>
              <a:rPr lang="en-US" sz="1800" b="1">
                <a:solidFill>
                  <a:schemeClr val="accent1">
                    <a:alpha val="100000"/>
                  </a:schemeClr>
                </a:solidFill>
                <a:latin typeface="Microsoft Yahei"/>
                <a:ea typeface="Microsoft Yahei"/>
                <a:cs typeface="Microsoft Yahei"/>
              </a:rPr>
              <a:t>市场调研</a:t>
            </a:r>
            <a:endParaRPr lang="en-US" sz="1100"/>
          </a:p>
        </p:txBody>
      </p:sp>
      <p:sp>
        <p:nvSpPr>
          <p:cNvPr id="19" name="AutoShape 19"/>
          <p:cNvSpPr/>
          <p:nvPr/>
        </p:nvSpPr>
        <p:spPr>
          <a:xfrm>
            <a:off x="1030805" y="3664675"/>
            <a:ext cx="1980224" cy="162440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spcBef>
                <a:spcPts val="375"/>
              </a:spcBef>
              <a:defRPr/>
            </a:pPr>
            <a:r>
              <a:rPr lang="en-US" sz="1500">
                <a:solidFill>
                  <a:schemeClr val="dk1">
                    <a:alpha val="100000"/>
                  </a:schemeClr>
                </a:solidFill>
                <a:latin typeface="Microsoft Yahei"/>
                <a:ea typeface="Microsoft Yahei"/>
                <a:cs typeface="Microsoft Yahei"/>
              </a:rPr>
              <a:t>通过市场调研了解目标市场的客户需求、竞争态势和市场趋势等信息。</a:t>
            </a:r>
            <a:endParaRPr lang="en-US" sz="1100"/>
          </a:p>
        </p:txBody>
      </p:sp>
      <p:sp>
        <p:nvSpPr>
          <p:cNvPr id="20" name="AutoShape 20"/>
          <p:cNvSpPr/>
          <p:nvPr/>
        </p:nvSpPr>
        <p:spPr>
          <a:xfrm>
            <a:off x="3705053" y="3279213"/>
            <a:ext cx="2192423" cy="40727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ts val="375"/>
              </a:spcBef>
              <a:defRPr/>
            </a:pPr>
            <a:r>
              <a:rPr lang="en-US" sz="1800" b="1">
                <a:solidFill>
                  <a:schemeClr val="accent1">
                    <a:alpha val="100000"/>
                  </a:schemeClr>
                </a:solidFill>
                <a:latin typeface="Microsoft Yahei"/>
                <a:ea typeface="Microsoft Yahei"/>
                <a:cs typeface="Microsoft Yahei"/>
              </a:rPr>
              <a:t>客户反馈</a:t>
            </a:r>
            <a:endParaRPr lang="en-US" sz="1100"/>
          </a:p>
        </p:txBody>
      </p:sp>
      <p:sp>
        <p:nvSpPr>
          <p:cNvPr id="21" name="AutoShape 21"/>
          <p:cNvSpPr/>
          <p:nvPr/>
        </p:nvSpPr>
        <p:spPr>
          <a:xfrm>
            <a:off x="3811153" y="3664675"/>
            <a:ext cx="1980224" cy="162440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spcBef>
                <a:spcPts val="375"/>
              </a:spcBef>
              <a:defRPr/>
            </a:pPr>
            <a:r>
              <a:rPr lang="en-US" sz="1500">
                <a:solidFill>
                  <a:schemeClr val="dk1">
                    <a:alpha val="100000"/>
                  </a:schemeClr>
                </a:solidFill>
                <a:latin typeface="Microsoft Yahei"/>
                <a:ea typeface="Microsoft Yahei"/>
                <a:cs typeface="Microsoft Yahei"/>
              </a:rPr>
              <a:t>通过客户反馈了解客户对产品或服务的评价、意见和建议等信息。</a:t>
            </a:r>
            <a:endParaRPr lang="en-US" sz="1100"/>
          </a:p>
        </p:txBody>
      </p:sp>
      <p:sp>
        <p:nvSpPr>
          <p:cNvPr id="22" name="AutoShape 22"/>
          <p:cNvSpPr/>
          <p:nvPr/>
        </p:nvSpPr>
        <p:spPr>
          <a:xfrm>
            <a:off x="6394975" y="3279213"/>
            <a:ext cx="2192423" cy="40727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ts val="375"/>
              </a:spcBef>
              <a:defRPr/>
            </a:pPr>
            <a:r>
              <a:rPr lang="en-US" sz="1800" b="1">
                <a:solidFill>
                  <a:schemeClr val="accent1">
                    <a:alpha val="100000"/>
                  </a:schemeClr>
                </a:solidFill>
                <a:latin typeface="Microsoft Yahei"/>
                <a:ea typeface="Microsoft Yahei"/>
                <a:cs typeface="Microsoft Yahei"/>
              </a:rPr>
              <a:t>数据分析</a:t>
            </a:r>
            <a:endParaRPr lang="en-US" sz="1100"/>
          </a:p>
        </p:txBody>
      </p:sp>
      <p:sp>
        <p:nvSpPr>
          <p:cNvPr id="23" name="AutoShape 23"/>
          <p:cNvSpPr/>
          <p:nvPr/>
        </p:nvSpPr>
        <p:spPr>
          <a:xfrm>
            <a:off x="6501074" y="3664675"/>
            <a:ext cx="1980224" cy="162440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spcBef>
                <a:spcPts val="375"/>
              </a:spcBef>
              <a:defRPr/>
            </a:pPr>
            <a:r>
              <a:rPr lang="en-US" sz="1500">
                <a:solidFill>
                  <a:schemeClr val="dk1">
                    <a:alpha val="100000"/>
                  </a:schemeClr>
                </a:solidFill>
                <a:latin typeface="Microsoft Yahei"/>
                <a:ea typeface="Microsoft Yahei"/>
                <a:cs typeface="Microsoft Yahei"/>
              </a:rPr>
              <a:t>通过数据分析挖掘客户的行为、偏好和需求等信息。</a:t>
            </a:r>
            <a:endParaRPr lang="en-US" sz="1100"/>
          </a:p>
        </p:txBody>
      </p:sp>
      <p:sp>
        <p:nvSpPr>
          <p:cNvPr id="24" name="AutoShape 24"/>
          <p:cNvSpPr/>
          <p:nvPr/>
        </p:nvSpPr>
        <p:spPr>
          <a:xfrm>
            <a:off x="9157221" y="3291405"/>
            <a:ext cx="2192423" cy="40727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ts val="375"/>
              </a:spcBef>
              <a:defRPr/>
            </a:pPr>
            <a:r>
              <a:rPr lang="en-US" sz="1800" b="1">
                <a:solidFill>
                  <a:schemeClr val="accent1">
                    <a:alpha val="100000"/>
                  </a:schemeClr>
                </a:solidFill>
                <a:latin typeface="Microsoft Yahei"/>
                <a:ea typeface="Microsoft Yahei"/>
                <a:cs typeface="Microsoft Yahei"/>
              </a:rPr>
              <a:t>专家咨询</a:t>
            </a:r>
            <a:endParaRPr lang="en-US" sz="1100"/>
          </a:p>
        </p:txBody>
      </p:sp>
      <p:sp>
        <p:nvSpPr>
          <p:cNvPr id="25" name="AutoShape 25"/>
          <p:cNvSpPr/>
          <p:nvPr/>
        </p:nvSpPr>
        <p:spPr>
          <a:xfrm>
            <a:off x="9263320" y="3676867"/>
            <a:ext cx="1980224" cy="162440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spcBef>
                <a:spcPts val="375"/>
              </a:spcBef>
              <a:defRPr/>
            </a:pPr>
            <a:r>
              <a:rPr lang="en-US" sz="1500">
                <a:solidFill>
                  <a:schemeClr val="dk1">
                    <a:alpha val="100000"/>
                  </a:schemeClr>
                </a:solidFill>
                <a:latin typeface="Microsoft Yahei"/>
                <a:ea typeface="Microsoft Yahei"/>
                <a:cs typeface="Microsoft Yahei"/>
              </a:rPr>
              <a:t>通过专家咨询了解行业趋势、技术发展和市场需求等信息。</a:t>
            </a:r>
            <a:endParaRPr lang="en-US" sz="1100"/>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客户需求来源</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0" r="-100"/>
          </a:stretch>
        </a:blipFill>
      </p:bgPr>
    </p:bg>
    <p:spTree>
      <p:nvGrpSpPr>
        <p:cNvPr id="1" name=""/>
        <p:cNvGrpSpPr/>
        <p:nvPr/>
      </p:nvGrpSpPr>
      <p:grpSpPr>
        <a:xfrm>
          <a:off x="0" y="0"/>
          <a:ext cx="0" cy="0"/>
        </a:xfrm>
      </p:grpSpPr>
      <p:sp>
        <p:nvSpPr>
          <p:cNvPr id="2" name="AutoShape 2"/>
          <p:cNvSpPr/>
          <p:nvPr/>
        </p:nvSpPr>
        <p:spPr>
          <a:xfrm>
            <a:off x="4414570" y="2954902"/>
            <a:ext cx="6210770" cy="770514"/>
          </a:xfrm>
          <a:prstGeom prst="rect">
            <a:avLst/>
          </a:prstGeom>
          <a:noFill/>
        </p:spPr>
        <p:txBody>
          <a:bodyPr vert="horz" wrap="square" lIns="85725" tIns="85725" rIns="47625" bIns="85725" rtlCol="0" anchor="b"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spcBef>
                <a:spcPct val="0"/>
              </a:spcBef>
              <a:defRPr/>
            </a:pPr>
            <a:r>
              <a:rPr lang="en-US" sz="3825">
                <a:solidFill>
                  <a:srgbClr val="2C3F55">
                    <a:alpha val="100000"/>
                  </a:srgbClr>
                </a:solidFill>
                <a:latin typeface="Microsoft Yahei"/>
                <a:ea typeface="Microsoft Yahei"/>
                <a:cs typeface="Microsoft Yahei"/>
              </a:rPr>
              <a:t>深层次需求挖掘方法</a:t>
            </a:r>
            <a:endParaRPr lang="en-US" sz="1100"/>
          </a:p>
        </p:txBody>
      </p:sp>
      <p:grpSp>
        <p:nvGrpSpPr>
          <p:cNvPr id="3" name="Group 3"/>
          <p:cNvGrpSpPr/>
          <p:nvPr/>
        </p:nvGrpSpPr>
        <p:grpSpPr>
          <a:xfrm>
            <a:off x="1381415" y="2276490"/>
            <a:ext cx="1851477" cy="2425477"/>
            <a:chOff x="1381415" y="2276490"/>
            <a:chExt cx="1851477" cy="2425477"/>
          </a:xfrm>
        </p:grpSpPr>
        <p:sp>
          <p:nvSpPr>
            <p:cNvPr id="4" name="TextBox 4"/>
            <p:cNvSpPr txBox="1"/>
            <p:nvPr/>
          </p:nvSpPr>
          <p:spPr>
            <a:xfrm>
              <a:off x="1381415" y="2276490"/>
              <a:ext cx="1851477" cy="2425477"/>
            </a:xfrm>
            <a:prstGeom prst="rect">
              <a:avLst/>
            </a:prstGeom>
          </p:spPr>
          <p:txBody>
            <a:bodyPr vert="horz" wrap="square" lIns="85725" tIns="38100" rIns="85725" bIns="3810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5775" b="1">
                  <a:solidFill>
                    <a:srgbClr val="FFFFFF">
                      <a:alpha val="100000"/>
                    </a:srgbClr>
                  </a:solidFill>
                  <a:latin typeface="Microsoft Yahei"/>
                  <a:ea typeface="Microsoft Yahei"/>
                  <a:cs typeface="Microsoft Yahei"/>
                </a:rPr>
                <a:t>03</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l="-100" r="-100"/>
          </a:stretch>
        </a:blipFill>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8" name="Picture 8"/>
          <p:cNvPicPr>
            <a:picLocks noChangeAspect="1"/>
          </p:cNvPicPr>
          <p:nvPr/>
        </p:nvPicPr>
        <p:blipFill>
          <a:blip r:embed="rId2"/>
          <a:srcRect t="18811" b="18811"/>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t="5800" b="5800"/>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t="26319" b="26319"/>
          <a:stretch>
            <a:fillRect/>
          </a:stretch>
        </p:blipFill>
        <p:spPr>
          <a:xfrm>
            <a:off x="7771733"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调研与分析</a:t>
              </a:r>
            </a:p>
          </p:txBody>
        </p:sp>
      </p:grpSp>
      <p:grpSp>
        <p:nvGrpSpPr>
          <p:cNvPr id="33" name="Group 33"/>
          <p:cNvGrpSpPr/>
          <p:nvPr/>
        </p:nvGrpSpPr>
        <p:grpSpPr>
          <a:xfrm>
            <a:off x="981837" y="1604867"/>
            <a:ext cx="3394996" cy="490334"/>
            <a:chOff x="981837" y="1604867"/>
            <a:chExt cx="3394996" cy="490334"/>
          </a:xfrm>
        </p:grpSpPr>
        <p:sp>
          <p:nvSpPr>
            <p:cNvPr id="34" name="TextBox 34"/>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市场调研</a:t>
              </a:r>
            </a:p>
          </p:txBody>
        </p:sp>
      </p:grpSp>
      <p:grpSp>
        <p:nvGrpSpPr>
          <p:cNvPr id="35" name="Group 35"/>
          <p:cNvGrpSpPr/>
          <p:nvPr/>
        </p:nvGrpSpPr>
        <p:grpSpPr>
          <a:xfrm>
            <a:off x="1090562" y="2039620"/>
            <a:ext cx="3286271" cy="1654845"/>
            <a:chOff x="1090562" y="2039620"/>
            <a:chExt cx="3286271" cy="1654845"/>
          </a:xfrm>
        </p:grpSpPr>
        <p:sp>
          <p:nvSpPr>
            <p:cNvPr id="36" name="TextBox 36"/>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通过收集行业趋势、竞争对手情况和目标市场数据，分析客户需求背后的市场动态和影响因素。</a:t>
              </a:r>
            </a:p>
          </p:txBody>
        </p:sp>
      </p:grpSp>
      <p:grpSp>
        <p:nvGrpSpPr>
          <p:cNvPr id="37" name="Group 37"/>
          <p:cNvGrpSpPr/>
          <p:nvPr/>
        </p:nvGrpSpPr>
        <p:grpSpPr>
          <a:xfrm>
            <a:off x="4376833" y="3748751"/>
            <a:ext cx="3394996" cy="490334"/>
            <a:chOff x="4376833" y="3748751"/>
            <a:chExt cx="3394996" cy="490334"/>
          </a:xfrm>
        </p:grpSpPr>
        <p:sp>
          <p:nvSpPr>
            <p:cNvPr id="38" name="TextBox 38"/>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用户画像</a:t>
              </a:r>
            </a:p>
          </p:txBody>
        </p:sp>
      </p:grpSp>
      <p:grpSp>
        <p:nvGrpSpPr>
          <p:cNvPr id="39" name="Group 39"/>
          <p:cNvGrpSpPr/>
          <p:nvPr/>
        </p:nvGrpSpPr>
        <p:grpSpPr>
          <a:xfrm>
            <a:off x="4485558" y="4183504"/>
            <a:ext cx="3286271" cy="1654845"/>
            <a:chOff x="4485558" y="4183504"/>
            <a:chExt cx="3286271" cy="1654845"/>
          </a:xfrm>
        </p:grpSpPr>
        <p:sp>
          <p:nvSpPr>
            <p:cNvPr id="40" name="TextBox 40"/>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构建详细的用户画像，包括人口统计特征、心理特征、行为特征等，以深入了解目标客户的需求和偏好。</a:t>
              </a:r>
            </a:p>
          </p:txBody>
        </p:sp>
      </p:grpSp>
      <p:grpSp>
        <p:nvGrpSpPr>
          <p:cNvPr id="41" name="Group 41"/>
          <p:cNvGrpSpPr/>
          <p:nvPr/>
        </p:nvGrpSpPr>
        <p:grpSpPr>
          <a:xfrm>
            <a:off x="7771733" y="1604867"/>
            <a:ext cx="3394996" cy="490334"/>
            <a:chOff x="7771733" y="1604867"/>
            <a:chExt cx="3394996" cy="490334"/>
          </a:xfrm>
        </p:grpSpPr>
        <p:sp>
          <p:nvSpPr>
            <p:cNvPr id="42" name="TextBox 42"/>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数据分析</a:t>
              </a:r>
            </a:p>
          </p:txBody>
        </p:sp>
      </p:grpSp>
      <p:grpSp>
        <p:nvGrpSpPr>
          <p:cNvPr id="43" name="Group 43"/>
          <p:cNvGrpSpPr/>
          <p:nvPr/>
        </p:nvGrpSpPr>
        <p:grpSpPr>
          <a:xfrm>
            <a:off x="7880459" y="2039620"/>
            <a:ext cx="3286271" cy="1654845"/>
            <a:chOff x="7880459" y="2039620"/>
            <a:chExt cx="3286271" cy="1654845"/>
          </a:xfrm>
        </p:grpSpPr>
        <p:sp>
          <p:nvSpPr>
            <p:cNvPr id="44" name="TextBox 44"/>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运用数据挖掘和分析技术，从海量数据中提取有价值的信息，揭示客户的潜在需求和消费习惯。</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l="-100" r="-100"/>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深入客户使用场景，直接观察客户的行为和反应，从而发现潜在的问题和需求。</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现场观察</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rcRect l="14502" r="14502"/>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产品体验</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headEnd type="none"/>
            <a:tailEnd type="none"/>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rcRect l="21875" r="21875"/>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客户反馈</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rcRect l="21417" r="21417"/>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通过亲自使用产品或服务，体验客户的真实感受，发现产品或服务中的不足和改进空间。</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收集客户的反馈意见，倾听客户的声音，了解客户对产品或服务的评价和期望。</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观察与体验</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l="-100" r="-100"/>
          </a:stretch>
        </a:blipFill>
      </p:bgPr>
    </p:bg>
    <p:spTree>
      <p:nvGrpSpPr>
        <p:cNvPr id="1" name=""/>
        <p:cNvGrpSpPr/>
        <p:nvPr/>
      </p:nvGrpSpPr>
      <p:grpSpPr>
        <a:xfrm>
          <a:off x="0" y="0"/>
          <a:ext cx="0" cy="0"/>
        </a:xfrm>
      </p:grpSpPr>
      <p:cxnSp>
        <p:nvCxnSpPr>
          <p:cNvPr id="2" name="Connector 2"/>
          <p:cNvCxnSpPr/>
          <p:nvPr/>
        </p:nvCxnSpPr>
        <p:spPr>
          <a:xfrm flipV="1">
            <a:off x="1296416" y="4399620"/>
            <a:ext cx="2492359" cy="474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3" name="AutoShape 3"/>
          <p:cNvSpPr/>
          <p:nvPr/>
        </p:nvSpPr>
        <p:spPr>
          <a:xfrm rot="-3859086" flipV="1">
            <a:off x="1527125" y="1469413"/>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338084"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与客户进行深度访谈，探讨他们的需求、期望和挑战，以获取更全面的信息。</a:t>
            </a:r>
          </a:p>
        </p:txBody>
      </p:sp>
      <p:pic>
        <p:nvPicPr>
          <p:cNvPr id="5" name="Picture 5"/>
          <p:cNvPicPr>
            <a:picLocks noChangeAspect="1"/>
          </p:cNvPicPr>
          <p:nvPr/>
        </p:nvPicPr>
        <p:blipFill>
          <a:blip r:embed="rId2"/>
          <a:srcRect l="16675" r="16675"/>
          <a:stretch>
            <a:fillRect/>
          </a:stretch>
        </p:blipFill>
        <p:spPr>
          <a:xfrm>
            <a:off x="1632387" y="1536628"/>
            <a:ext cx="1898907" cy="1898907"/>
          </a:xfrm>
          <a:prstGeom prst="ellipse">
            <a:avLst/>
          </a:prstGeom>
        </p:spPr>
      </p:pic>
      <p:sp>
        <p:nvSpPr>
          <p:cNvPr id="6" name="AutoShape 6"/>
          <p:cNvSpPr/>
          <p:nvPr/>
        </p:nvSpPr>
        <p:spPr>
          <a:xfrm rot="-3859086" flipV="1">
            <a:off x="5041284" y="1457221"/>
            <a:ext cx="2109431" cy="2217572"/>
          </a:xfrm>
          <a:prstGeom prst="parallelogram">
            <a:avLst>
              <a:gd name="adj" fmla="val 54601"/>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7" name="Picture 7"/>
          <p:cNvPicPr>
            <a:picLocks noChangeAspect="1"/>
          </p:cNvPicPr>
          <p:nvPr/>
        </p:nvPicPr>
        <p:blipFill>
          <a:blip r:embed="rId3"/>
          <a:srcRect l="18542" r="18542"/>
          <a:stretch>
            <a:fillRect/>
          </a:stretch>
        </p:blipFill>
        <p:spPr>
          <a:xfrm>
            <a:off x="5146546" y="1536628"/>
            <a:ext cx="1898907" cy="1898907"/>
          </a:xfrm>
          <a:prstGeom prst="ellipse">
            <a:avLst/>
          </a:prstGeom>
        </p:spPr>
      </p:pic>
      <p:sp>
        <p:nvSpPr>
          <p:cNvPr id="8" name="AutoShape 8"/>
          <p:cNvSpPr/>
          <p:nvPr/>
        </p:nvSpPr>
        <p:spPr>
          <a:xfrm rot="-3859086" flipV="1">
            <a:off x="8711366" y="1419290"/>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4"/>
          <a:srcRect l="16675" r="16675"/>
          <a:stretch>
            <a:fillRect/>
          </a:stretch>
        </p:blipFill>
        <p:spPr>
          <a:xfrm>
            <a:off x="8816628" y="1536628"/>
            <a:ext cx="1898907" cy="1898907"/>
          </a:xfrm>
          <a:prstGeom prst="ellipse">
            <a:avLst/>
          </a:prstGeom>
        </p:spPr>
      </p:pic>
      <p:sp>
        <p:nvSpPr>
          <p:cNvPr id="10" name="TextBox 10"/>
          <p:cNvSpPr txBox="1"/>
          <p:nvPr/>
        </p:nvSpPr>
        <p:spPr>
          <a:xfrm>
            <a:off x="1238761" y="3746205"/>
            <a:ext cx="29718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深度访谈</a:t>
            </a:r>
          </a:p>
        </p:txBody>
      </p:sp>
      <p:sp>
        <p:nvSpPr>
          <p:cNvPr id="11" name="AutoShape 11"/>
          <p:cNvSpPr/>
          <p:nvPr/>
        </p:nvSpPr>
        <p:spPr>
          <a:xfrm>
            <a:off x="1235229"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3788775"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flipV="1">
            <a:off x="4700847" y="4399620"/>
            <a:ext cx="2492359" cy="4740"/>
          </a:xfrm>
          <a:prstGeom prst="line">
            <a:avLst/>
          </a:prstGeom>
          <a:ln w="9525">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4" name="TextBox 14"/>
          <p:cNvSpPr txBox="1"/>
          <p:nvPr/>
        </p:nvSpPr>
        <p:spPr>
          <a:xfrm>
            <a:off x="4742516"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通过提问、讨论等方式，引导客户表达更深层次的需求和期望，帮助客户明确自己的真实需求。</a:t>
            </a:r>
          </a:p>
        </p:txBody>
      </p:sp>
      <p:sp>
        <p:nvSpPr>
          <p:cNvPr id="15" name="TextBox 15"/>
          <p:cNvSpPr txBox="1"/>
          <p:nvPr/>
        </p:nvSpPr>
        <p:spPr>
          <a:xfrm>
            <a:off x="4643192" y="3746205"/>
            <a:ext cx="295275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需求引导</a:t>
            </a:r>
          </a:p>
        </p:txBody>
      </p:sp>
      <p:sp>
        <p:nvSpPr>
          <p:cNvPr id="16" name="AutoShape 16"/>
          <p:cNvSpPr/>
          <p:nvPr/>
        </p:nvSpPr>
        <p:spPr>
          <a:xfrm>
            <a:off x="4639660"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193207"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8" name="Connector 18"/>
          <p:cNvCxnSpPr/>
          <p:nvPr/>
        </p:nvCxnSpPr>
        <p:spPr>
          <a:xfrm flipV="1">
            <a:off x="8370929" y="4399620"/>
            <a:ext cx="2492359" cy="474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9" name="TextBox 19"/>
          <p:cNvSpPr txBox="1"/>
          <p:nvPr/>
        </p:nvSpPr>
        <p:spPr>
          <a:xfrm>
            <a:off x="8412597"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与客户共同参与产品或服务的设计和开发过程，共同创造符合客户需求的产品或服务。</a:t>
            </a:r>
          </a:p>
        </p:txBody>
      </p:sp>
      <p:sp>
        <p:nvSpPr>
          <p:cNvPr id="20" name="TextBox 20"/>
          <p:cNvSpPr txBox="1"/>
          <p:nvPr/>
        </p:nvSpPr>
        <p:spPr>
          <a:xfrm>
            <a:off x="8313274" y="3746205"/>
            <a:ext cx="3019425"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共创式沟通</a:t>
            </a:r>
          </a:p>
        </p:txBody>
      </p:sp>
      <p:sp>
        <p:nvSpPr>
          <p:cNvPr id="21" name="AutoShape 21"/>
          <p:cNvSpPr/>
          <p:nvPr/>
        </p:nvSpPr>
        <p:spPr>
          <a:xfrm>
            <a:off x="8309741"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10863288"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3" name="Group 23"/>
          <p:cNvGrpSpPr/>
          <p:nvPr/>
        </p:nvGrpSpPr>
        <p:grpSpPr>
          <a:xfrm>
            <a:off x="454963" y="93878"/>
            <a:ext cx="10641129" cy="914400"/>
            <a:chOff x="454963" y="93878"/>
            <a:chExt cx="10641129" cy="914400"/>
          </a:xfrm>
        </p:grpSpPr>
        <p:sp>
          <p:nvSpPr>
            <p:cNvPr id="24" name="AutoShape 2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TextBox 4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沟通与引导</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https://d.book118.com/518140041036006025</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EFFFFD"/>
      </a:lt1>
      <a:dk2>
        <a:srgbClr val="003C35"/>
      </a:dk2>
      <a:lt2>
        <a:srgbClr val="FFFFFF"/>
      </a:lt2>
      <a:accent1>
        <a:srgbClr val="00A5B2"/>
      </a:accent1>
      <a:accent2>
        <a:srgbClr val="52C6B8"/>
      </a:accent2>
      <a:accent3>
        <a:srgbClr val="00657D"/>
      </a:accent3>
      <a:accent4>
        <a:srgbClr val="58C19B"/>
      </a:accent4>
      <a:accent5>
        <a:srgbClr val="6DD690"/>
      </a:accent5>
      <a:accent6>
        <a:srgbClr val="9CCAFF"/>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89</Paragraphs>
  <Slides>14</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14</vt:i4>
      </vt:variant>
    </vt:vector>
  </HeadingPairs>
  <TitlesOfParts>
    <vt:vector baseType="lpstr" size="18">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2024-09-01T20:07:29.230</cp:lastPrinted>
  <dcterms:created xsi:type="dcterms:W3CDTF">2024-09-01T12:07:29Z</dcterms:created>
  <dcterms:modified xsi:type="dcterms:W3CDTF">2024-09-01T12:07:31Z</dcterms:modified>
</cp:coreProperties>
</file>