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1"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AA856562-4592-4EE1-BDCF-ECE85874E212}"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88" name="PlaceHolder 1"/>
          <p:cNvSpPr>
            <a:spLocks noGrp="1"/>
          </p:cNvSpPr>
          <p:nvPr>
            <p:ph type="sldImg"/>
          </p:nvPr>
        </p:nvSpPr>
        <p:spPr>
          <a:xfrm>
            <a:off x="685800" y="1143000"/>
            <a:ext cx="5486040" cy="3085920"/>
          </a:xfrm>
          <a:prstGeom prst="rect">
            <a:avLst/>
          </a:prstGeom>
          <a:ln w="0">
            <a:noFill/>
          </a:ln>
        </p:spPr>
      </p:sp>
      <p:sp>
        <p:nvSpPr>
          <p:cNvPr id="589"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90"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91" name="PlaceHolder 1"/>
          <p:cNvSpPr>
            <a:spLocks noGrp="1"/>
          </p:cNvSpPr>
          <p:nvPr>
            <p:ph type="sldImg"/>
          </p:nvPr>
        </p:nvSpPr>
        <p:spPr>
          <a:xfrm>
            <a:off x="685800" y="1143000"/>
            <a:ext cx="5486040" cy="3085920"/>
          </a:xfrm>
          <a:prstGeom prst="rect">
            <a:avLst/>
          </a:prstGeom>
          <a:ln w="0">
            <a:noFill/>
          </a:ln>
        </p:spPr>
      </p:sp>
      <p:sp>
        <p:nvSpPr>
          <p:cNvPr id="592"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93"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94" name="PlaceHolder 1"/>
          <p:cNvSpPr>
            <a:spLocks noGrp="1"/>
          </p:cNvSpPr>
          <p:nvPr>
            <p:ph type="sldImg"/>
          </p:nvPr>
        </p:nvSpPr>
        <p:spPr>
          <a:xfrm>
            <a:off x="685800" y="1143000"/>
            <a:ext cx="5486040" cy="3085920"/>
          </a:xfrm>
          <a:prstGeom prst="rect">
            <a:avLst/>
          </a:prstGeom>
          <a:ln w="0">
            <a:noFill/>
          </a:ln>
        </p:spPr>
      </p:sp>
      <p:sp>
        <p:nvSpPr>
          <p:cNvPr id="595"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96"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97" name="PlaceHolder 1"/>
          <p:cNvSpPr>
            <a:spLocks noGrp="1"/>
          </p:cNvSpPr>
          <p:nvPr>
            <p:ph type="sldImg"/>
          </p:nvPr>
        </p:nvSpPr>
        <p:spPr>
          <a:xfrm>
            <a:off x="685800" y="1143000"/>
            <a:ext cx="5486040" cy="3085920"/>
          </a:xfrm>
          <a:prstGeom prst="rect">
            <a:avLst/>
          </a:prstGeom>
          <a:ln w="0">
            <a:noFill/>
          </a:ln>
        </p:spPr>
      </p:sp>
      <p:sp>
        <p:nvSpPr>
          <p:cNvPr id="598"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99"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00" name="PlaceHolder 1"/>
          <p:cNvSpPr>
            <a:spLocks noGrp="1"/>
          </p:cNvSpPr>
          <p:nvPr>
            <p:ph type="sldImg"/>
          </p:nvPr>
        </p:nvSpPr>
        <p:spPr>
          <a:xfrm>
            <a:off x="685800" y="1143000"/>
            <a:ext cx="5486040" cy="3085920"/>
          </a:xfrm>
          <a:prstGeom prst="rect">
            <a:avLst/>
          </a:prstGeom>
          <a:ln w="0">
            <a:noFill/>
          </a:ln>
        </p:spPr>
      </p:sp>
      <p:sp>
        <p:nvSpPr>
          <p:cNvPr id="601"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02"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03" name="PlaceHolder 1"/>
          <p:cNvSpPr>
            <a:spLocks noGrp="1"/>
          </p:cNvSpPr>
          <p:nvPr>
            <p:ph type="sldImg"/>
          </p:nvPr>
        </p:nvSpPr>
        <p:spPr>
          <a:xfrm>
            <a:off x="685800" y="1143000"/>
            <a:ext cx="5486040" cy="3085920"/>
          </a:xfrm>
          <a:prstGeom prst="rect">
            <a:avLst/>
          </a:prstGeom>
          <a:ln w="0">
            <a:noFill/>
          </a:ln>
        </p:spPr>
      </p:sp>
      <p:sp>
        <p:nvSpPr>
          <p:cNvPr id="604"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05"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A09593F-2896-46A8-97BB-9F7219D417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318CCFA-36FD-4811-ACD9-C9CD634F02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4A28A26-34B2-45A1-B693-45BD58741E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6ED21D7-3F71-4707-8028-9907E122E1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A809C9F-5522-4D17-B877-3C8D486D2B1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14EDB34-DC92-4564-B85B-76F2CFB2830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24CF550-9AC2-41C0-9EFE-F8D4661E422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DCDC5D1-1838-440B-A679-5DBDBCC128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CFDC84-F8BF-45F4-B15B-C5F3B9E721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D1DD29-F742-40F9-8C7E-050312298A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E1193E-89A3-4E81-B8FB-228B6EFFA8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56CDE50F-4B89-4F2C-B31E-C933C190605C}"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A081008C-D5AB-43DB-AA30-66909B8325FE}"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 Id="rId3"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3.png" /><Relationship Id="rId4"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7.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8.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1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8142113012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PlaceHolder 1"/>
          <p:cNvSpPr>
            <a:spLocks noGrp="1"/>
          </p:cNvSpPr>
          <p:nvPr>
            <p:ph type="title"/>
          </p:nvPr>
        </p:nvSpPr>
        <p:spPr>
          <a:xfrm>
            <a:off x="1017360" y="559440"/>
            <a:ext cx="10156320" cy="17884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rgbClr val="C00000"/>
                </a:solidFill>
                <a:latin typeface="Arial"/>
                <a:ea typeface="微软雅黑"/>
              </a:rPr>
              <a:t>消化道出血估计查房</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3494880" y="3492360"/>
            <a:ext cx="7678800" cy="6994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2000" b="0" strike="noStrike" spc="-1">
                <a:solidFill>
                  <a:schemeClr val="dk1"/>
                </a:solidFill>
                <a:latin typeface="Arial"/>
                <a:ea typeface="微软雅黑"/>
              </a:rPr>
              <a:t>汇报：</a:t>
            </a:r>
            <a:r>
              <a:rPr lang="en-US" sz="2000" b="0" strike="noStrike" spc="-1">
                <a:solidFill>
                  <a:schemeClr val="dk1"/>
                </a:solidFill>
                <a:latin typeface="Arial"/>
                <a:ea typeface="微软雅黑"/>
              </a:rPr>
              <a:t>xxx</a:t>
            </a:r>
            <a:endParaRPr lang="en-US" sz="2000" b="0" strike="noStrike" spc="-1">
              <a:solidFill>
                <a:srgbClr val="000000"/>
              </a:solidFill>
              <a:latin typeface="Arial"/>
            </a:endParaRPr>
          </a:p>
          <a:p>
            <a:pPr defTabSz="914400">
              <a:lnSpc>
                <a:spcPct val="100000"/>
              </a:lnSpc>
            </a:pPr>
            <a:r>
              <a:rPr lang="zh-CN" sz="2000" b="0" strike="noStrike" spc="-1">
                <a:solidFill>
                  <a:schemeClr val="dk1"/>
                </a:solidFill>
                <a:latin typeface="Arial"/>
                <a:ea typeface="微软雅黑"/>
              </a:rPr>
              <a:t>时间：</a:t>
            </a:r>
            <a:r>
              <a:rPr lang="en-US" sz="2000" b="0" strike="noStrike" spc="-1">
                <a:solidFill>
                  <a:schemeClr val="dk1"/>
                </a:solidFill>
                <a:latin typeface="Arial"/>
                <a:ea typeface="微软雅黑"/>
              </a:rPr>
              <a:t>20xx</a:t>
            </a:r>
            <a:r>
              <a:rPr lang="zh-CN" sz="2000" b="0" strike="noStrike" spc="-1">
                <a:solidFill>
                  <a:schemeClr val="dk1"/>
                </a:solidFill>
                <a:latin typeface="Arial"/>
                <a:ea typeface="微软雅黑"/>
              </a:rPr>
              <a:t>年</a:t>
            </a:r>
            <a:r>
              <a:rPr lang="en-US" sz="2000" b="0" strike="noStrike" spc="-1">
                <a:solidFill>
                  <a:schemeClr val="dk1"/>
                </a:solidFill>
                <a:latin typeface="Arial"/>
                <a:ea typeface="微软雅黑"/>
              </a:rPr>
              <a:t>x</a:t>
            </a:r>
            <a:r>
              <a:rPr lang="zh-CN" sz="2000" b="0" strike="noStrike" spc="-1">
                <a:solidFill>
                  <a:schemeClr val="dk1"/>
                </a:solidFill>
                <a:latin typeface="Arial"/>
                <a:ea typeface="微软雅黑"/>
              </a:rPr>
              <a:t>月</a:t>
            </a:r>
            <a:r>
              <a:rPr lang="en-US" sz="2000" b="0" strike="noStrike" spc="-1">
                <a:solidFill>
                  <a:schemeClr val="dk1"/>
                </a:solidFill>
                <a:latin typeface="Arial"/>
                <a:ea typeface="微软雅黑"/>
              </a:rPr>
              <a:t>x</a:t>
            </a:r>
            <a:r>
              <a:rPr lang="zh-CN" sz="2000" b="0" strike="noStrike" spc="-1">
                <a:solidFill>
                  <a:schemeClr val="dk1"/>
                </a:solidFill>
                <a:latin typeface="Arial"/>
                <a:ea typeface="微软雅黑"/>
              </a:rPr>
              <a:t>日</a:t>
            </a:r>
            <a:endParaRPr lang="en-US" sz="20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5" name="AutoShape 2"/>
          <p:cNvSpPr/>
          <p:nvPr/>
        </p:nvSpPr>
        <p:spPr>
          <a:xfrm>
            <a:off x="506520" y="332280"/>
            <a:ext cx="5297760" cy="5297760"/>
          </a:xfrm>
          <a:prstGeom prst="ellipse">
            <a:avLst/>
          </a:prstGeom>
          <a:solidFill>
            <a:srgbClr val="EB554D">
              <a:alpha val="25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6" name="AutoShape 3"/>
          <p:cNvSpPr/>
          <p:nvPr/>
        </p:nvSpPr>
        <p:spPr>
          <a:xfrm>
            <a:off x="1147320" y="973080"/>
            <a:ext cx="4016160" cy="4016160"/>
          </a:xfrm>
          <a:prstGeom prst="ellipse">
            <a:avLst/>
          </a:prstGeom>
          <a:solidFill>
            <a:schemeClr val="accent6">
              <a:lumMod val="75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7" name="PlaceHolder 1"/>
          <p:cNvSpPr>
            <a:spLocks noGrp="1"/>
          </p:cNvSpPr>
          <p:nvPr>
            <p:ph type="title" idx="4294967295"/>
          </p:nvPr>
        </p:nvSpPr>
        <p:spPr>
          <a:xfrm>
            <a:off x="2058120" y="2359080"/>
            <a:ext cx="2194200" cy="1873440"/>
          </a:xfrm>
          <a:prstGeom prst="rect">
            <a:avLst/>
          </a:prstGeom>
          <a:noFill/>
          <a:ln w="0">
            <a:noFill/>
          </a:ln>
        </p:spPr>
        <p:txBody>
          <a:bodyPr lIns="90000" tIns="47160" rIns="90000" bIns="47160" anchor="ctr">
            <a:noAutofit/>
          </a:bodyPr>
          <a:lstStyle/>
          <a:p>
            <a:pPr indent="0" defTabSz="914400">
              <a:lnSpc>
                <a:spcPct val="100000"/>
              </a:lnSpc>
              <a:buNone/>
            </a:pPr>
            <a:r>
              <a:rPr lang="zh-CN" sz="7200" b="1" strike="noStrike" spc="299">
                <a:solidFill>
                  <a:schemeClr val="lt1"/>
                </a:solidFill>
                <a:latin typeface="Arial"/>
                <a:ea typeface="微软雅黑"/>
              </a:rPr>
              <a:t>目录</a:t>
            </a:r>
            <a:endParaRPr lang="en-US" sz="7200" b="0" strike="noStrike" spc="-1">
              <a:solidFill>
                <a:schemeClr val="dk1"/>
              </a:solidFill>
              <a:latin typeface="Arial"/>
            </a:endParaRPr>
          </a:p>
        </p:txBody>
      </p:sp>
      <p:sp>
        <p:nvSpPr>
          <p:cNvPr id="78" name="content"/>
          <p:cNvSpPr/>
          <p:nvPr/>
        </p:nvSpPr>
        <p:spPr>
          <a:xfrm>
            <a:off x="6201360" y="208080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1" strike="noStrike" spc="-1">
                <a:solidFill>
                  <a:srgbClr val="EB554D"/>
                </a:solidFill>
                <a:latin typeface="微软雅黑"/>
                <a:ea typeface="微软雅黑"/>
              </a:rPr>
              <a:t>第</a:t>
            </a:r>
            <a:r>
              <a:rPr lang="en-US" sz="2400" b="1" strike="noStrike" spc="-1">
                <a:solidFill>
                  <a:srgbClr val="EB554D"/>
                </a:solidFill>
                <a:latin typeface="微软雅黑"/>
                <a:ea typeface="微软雅黑"/>
              </a:rPr>
              <a:t>1</a:t>
            </a:r>
            <a:r>
              <a:rPr lang="zh-CN" sz="2400" b="1" strike="noStrike" spc="-1">
                <a:solidFill>
                  <a:srgbClr val="EB554D"/>
                </a:solidFill>
                <a:latin typeface="微软雅黑"/>
                <a:ea typeface="微软雅黑"/>
              </a:rPr>
              <a:t>章  简介</a:t>
            </a:r>
            <a:endParaRPr lang="en-US" sz="2400" b="0" strike="noStrike" spc="-1">
              <a:solidFill>
                <a:srgbClr val="000000"/>
              </a:solidFill>
              <a:latin typeface="Arial"/>
            </a:endParaRPr>
          </a:p>
          <a:p>
            <a:r>
              <a:rPr lang="zh-CN" sz="2400" b="1" strike="noStrike" spc="-1">
                <a:solidFill>
                  <a:srgbClr val="EB554D"/>
                </a:solidFill>
                <a:latin typeface="微软雅黑"/>
                <a:ea typeface="微软雅黑"/>
              </a:rPr>
              <a:t>第</a:t>
            </a:r>
            <a:r>
              <a:rPr lang="en-US" sz="2400" b="1" strike="noStrike" spc="-1">
                <a:solidFill>
                  <a:srgbClr val="EB554D"/>
                </a:solidFill>
                <a:latin typeface="微软雅黑"/>
                <a:ea typeface="微软雅黑"/>
              </a:rPr>
              <a:t>2</a:t>
            </a:r>
            <a:r>
              <a:rPr lang="zh-CN" sz="2400" b="1" strike="noStrike" spc="-1">
                <a:solidFill>
                  <a:srgbClr val="EB554D"/>
                </a:solidFill>
                <a:latin typeface="微软雅黑"/>
                <a:ea typeface="微软雅黑"/>
              </a:rPr>
              <a:t>章  临床表现</a:t>
            </a:r>
            <a:endParaRPr lang="en-US" sz="2400" b="0" strike="noStrike" spc="-1">
              <a:solidFill>
                <a:srgbClr val="000000"/>
              </a:solidFill>
              <a:latin typeface="Arial"/>
            </a:endParaRPr>
          </a:p>
          <a:p>
            <a:r>
              <a:rPr lang="zh-CN" sz="2400" b="1" strike="noStrike" spc="-1">
                <a:solidFill>
                  <a:srgbClr val="EB554D"/>
                </a:solidFill>
                <a:latin typeface="微软雅黑"/>
                <a:ea typeface="微软雅黑"/>
              </a:rPr>
              <a:t>第</a:t>
            </a:r>
            <a:r>
              <a:rPr lang="en-US" sz="2400" b="1" strike="noStrike" spc="-1">
                <a:solidFill>
                  <a:srgbClr val="EB554D"/>
                </a:solidFill>
                <a:latin typeface="微软雅黑"/>
                <a:ea typeface="微软雅黑"/>
              </a:rPr>
              <a:t>3</a:t>
            </a:r>
            <a:r>
              <a:rPr lang="zh-CN" sz="2400" b="1" strike="noStrike" spc="-1">
                <a:solidFill>
                  <a:srgbClr val="EB554D"/>
                </a:solidFill>
                <a:latin typeface="微软雅黑"/>
                <a:ea typeface="微软雅黑"/>
              </a:rPr>
              <a:t>章  诊疗方法</a:t>
            </a:r>
            <a:endParaRPr lang="en-US" sz="2400" b="0" strike="noStrike" spc="-1">
              <a:solidFill>
                <a:srgbClr val="000000"/>
              </a:solidFill>
              <a:latin typeface="Arial"/>
            </a:endParaRPr>
          </a:p>
          <a:p>
            <a:r>
              <a:rPr lang="zh-CN" sz="2400" b="1" strike="noStrike" spc="-1">
                <a:solidFill>
                  <a:srgbClr val="EB554D"/>
                </a:solidFill>
                <a:latin typeface="微软雅黑"/>
                <a:ea typeface="微软雅黑"/>
              </a:rPr>
              <a:t>第</a:t>
            </a:r>
            <a:r>
              <a:rPr lang="en-US" sz="2400" b="1" strike="noStrike" spc="-1">
                <a:solidFill>
                  <a:srgbClr val="EB554D"/>
                </a:solidFill>
                <a:latin typeface="微软雅黑"/>
                <a:ea typeface="微软雅黑"/>
              </a:rPr>
              <a:t>4</a:t>
            </a:r>
            <a:r>
              <a:rPr lang="zh-CN" sz="2400" b="1" strike="noStrike" spc="-1">
                <a:solidFill>
                  <a:srgbClr val="EB554D"/>
                </a:solidFill>
                <a:latin typeface="微软雅黑"/>
                <a:ea typeface="微软雅黑"/>
              </a:rPr>
              <a:t>章  并发症及预后</a:t>
            </a:r>
            <a:endParaRPr lang="en-US" sz="2400" b="0" strike="noStrike" spc="-1">
              <a:solidFill>
                <a:srgbClr val="000000"/>
              </a:solidFill>
              <a:latin typeface="Arial"/>
            </a:endParaRPr>
          </a:p>
          <a:p>
            <a:r>
              <a:rPr lang="zh-CN" sz="2400" b="1" strike="noStrike" spc="-1">
                <a:solidFill>
                  <a:srgbClr val="EB554D"/>
                </a:solidFill>
                <a:latin typeface="微软雅黑"/>
                <a:ea typeface="微软雅黑"/>
              </a:rPr>
              <a:t>第</a:t>
            </a:r>
            <a:r>
              <a:rPr lang="en-US" sz="2400" b="1" strike="noStrike" spc="-1">
                <a:solidFill>
                  <a:srgbClr val="EB554D"/>
                </a:solidFill>
                <a:latin typeface="微软雅黑"/>
                <a:ea typeface="微软雅黑"/>
              </a:rPr>
              <a:t>5</a:t>
            </a:r>
            <a:r>
              <a:rPr lang="zh-CN" sz="2400" b="1" strike="noStrike" spc="-1">
                <a:solidFill>
                  <a:srgbClr val="EB554D"/>
                </a:solidFill>
                <a:latin typeface="微软雅黑"/>
                <a:ea typeface="微软雅黑"/>
              </a:rPr>
              <a:t>章  临床实践</a:t>
            </a:r>
            <a:endParaRPr lang="en-US" sz="2400" b="0" strike="noStrike" spc="-1">
              <a:solidFill>
                <a:srgbClr val="000000"/>
              </a:solidFill>
              <a:latin typeface="Arial"/>
            </a:endParaRPr>
          </a:p>
          <a:p>
            <a:pPr defTabSz="914400">
              <a:lnSpc>
                <a:spcPct val="100000"/>
              </a:lnSpc>
            </a:pPr>
            <a:r>
              <a:rPr lang="zh-CN" sz="2400" b="1" strike="noStrike" spc="-1">
                <a:solidFill>
                  <a:srgbClr val="EB554D"/>
                </a:solidFill>
                <a:latin typeface="微软雅黑"/>
                <a:ea typeface="微软雅黑"/>
              </a:rPr>
              <a:t>第</a:t>
            </a:r>
            <a:r>
              <a:rPr lang="en-US" sz="2400" b="1" strike="noStrike" spc="-1">
                <a:solidFill>
                  <a:srgbClr val="EB554D"/>
                </a:solidFill>
                <a:latin typeface="微软雅黑"/>
                <a:ea typeface="微软雅黑"/>
              </a:rPr>
              <a:t>6</a:t>
            </a:r>
            <a:r>
              <a:rPr lang="zh-CN" sz="2400" b="1" strike="noStrike" spc="-1">
                <a:solidFill>
                  <a:srgbClr val="EB554D"/>
                </a:solidFill>
                <a:latin typeface="微软雅黑"/>
                <a:ea typeface="微软雅黑"/>
              </a:rPr>
              <a:t>章  总结</a:t>
            </a:r>
            <a:endParaRPr lang="en-US" sz="2400" b="0" strike="noStrike" spc="-1">
              <a:solidFill>
                <a:srgbClr val="000000"/>
              </a:solidFill>
              <a:latin typeface="Arial"/>
            </a:endParaRPr>
          </a:p>
        </p:txBody>
      </p:sp>
      <p:sp>
        <p:nvSpPr>
          <p:cNvPr id="79" name="TextBox 5"/>
          <p:cNvSpPr/>
          <p:nvPr/>
        </p:nvSpPr>
        <p:spPr>
          <a:xfrm>
            <a:off x="1511640" y="1525680"/>
            <a:ext cx="3088800" cy="1013040"/>
          </a:xfrm>
          <a:prstGeom prst="rect">
            <a:avLst/>
          </a:prstGeom>
          <a:noFill/>
          <a:ln w="0">
            <a:noFill/>
          </a:ln>
        </p:spPr>
        <p:style>
          <a:lnRef idx="0"/>
          <a:fillRef idx="0"/>
          <a:effectRef idx="0"/>
          <a:fontRef idx="minor"/>
        </p:style>
        <p:txBody>
          <a:bodyPr lIns="123840" tIns="123840" rIns="57240" bIns="123840" anchor="t">
            <a:spAutoFit/>
          </a:bodyPr>
          <a:lstStyle/>
          <a:p>
            <a:pPr algn="ctr" defTabSz="914400">
              <a:lnSpc>
                <a:spcPct val="186000"/>
              </a:lnSpc>
            </a:pPr>
            <a:r>
              <a:rPr lang="en-US" sz="2700" b="0" strike="noStrike" spc="-1">
                <a:solidFill>
                  <a:srgbClr val="FFFFFF"/>
                </a:solidFill>
                <a:latin typeface="微软雅黑"/>
                <a:ea typeface="微软雅黑"/>
              </a:rPr>
              <a:t>contents</a:t>
            </a:r>
            <a:endParaRPr lang="en-US" sz="2700" b="0" strike="noStrike" spc="-1">
              <a:solidFill>
                <a:srgbClr val="000000"/>
              </a:solidFill>
              <a:latin typeface="Arial"/>
            </a:endParaRPr>
          </a:p>
        </p:txBody>
      </p:sp>
      <p:sp>
        <p:nvSpPr>
          <p:cNvPr id="80" name="AutoShape 7"/>
          <p:cNvSpPr/>
          <p:nvPr/>
        </p:nvSpPr>
        <p:spPr>
          <a:xfrm>
            <a:off x="11307240" y="332280"/>
            <a:ext cx="89280" cy="86040"/>
          </a:xfrm>
          <a:prstGeom prst="ellipse">
            <a:avLst/>
          </a:prstGeom>
          <a:solidFill>
            <a:srgbClr val="EB554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1" name="AutoShape 8"/>
          <p:cNvSpPr/>
          <p:nvPr/>
        </p:nvSpPr>
        <p:spPr>
          <a:xfrm>
            <a:off x="11736360" y="332280"/>
            <a:ext cx="89280" cy="86040"/>
          </a:xfrm>
          <a:prstGeom prst="ellipse">
            <a:avLst/>
          </a:prstGeom>
          <a:solidFill>
            <a:srgbClr val="EB554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2" name="AutoShape 9"/>
          <p:cNvSpPr/>
          <p:nvPr/>
        </p:nvSpPr>
        <p:spPr>
          <a:xfrm>
            <a:off x="11346480" y="332280"/>
            <a:ext cx="435960" cy="86040"/>
          </a:xfrm>
          <a:prstGeom prst="rect">
            <a:avLst/>
          </a:prstGeom>
          <a:solidFill>
            <a:srgbClr val="EB554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3" name="AutoShape 10"/>
          <p:cNvSpPr/>
          <p:nvPr/>
        </p:nvSpPr>
        <p:spPr>
          <a:xfrm>
            <a:off x="11307240" y="508680"/>
            <a:ext cx="89280" cy="86040"/>
          </a:xfrm>
          <a:prstGeom prst="ellipse">
            <a:avLst/>
          </a:prstGeom>
          <a:solidFill>
            <a:srgbClr val="EB554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4" name="AutoShape 11"/>
          <p:cNvSpPr/>
          <p:nvPr/>
        </p:nvSpPr>
        <p:spPr>
          <a:xfrm>
            <a:off x="11736360" y="508680"/>
            <a:ext cx="89280" cy="86040"/>
          </a:xfrm>
          <a:prstGeom prst="ellipse">
            <a:avLst/>
          </a:prstGeom>
          <a:solidFill>
            <a:srgbClr val="EB554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5" name="AutoShape 12"/>
          <p:cNvSpPr/>
          <p:nvPr/>
        </p:nvSpPr>
        <p:spPr>
          <a:xfrm>
            <a:off x="11346480" y="508680"/>
            <a:ext cx="435960" cy="86040"/>
          </a:xfrm>
          <a:prstGeom prst="rect">
            <a:avLst/>
          </a:prstGeom>
          <a:solidFill>
            <a:srgbClr val="EB554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6" name="AutoShape 13"/>
          <p:cNvSpPr/>
          <p:nvPr/>
        </p:nvSpPr>
        <p:spPr>
          <a:xfrm>
            <a:off x="11307240" y="684720"/>
            <a:ext cx="89280" cy="86040"/>
          </a:xfrm>
          <a:prstGeom prst="ellipse">
            <a:avLst/>
          </a:prstGeom>
          <a:solidFill>
            <a:srgbClr val="EB554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7" name="AutoShape 14"/>
          <p:cNvSpPr/>
          <p:nvPr/>
        </p:nvSpPr>
        <p:spPr>
          <a:xfrm>
            <a:off x="11736360" y="684720"/>
            <a:ext cx="89280" cy="86040"/>
          </a:xfrm>
          <a:prstGeom prst="ellipse">
            <a:avLst/>
          </a:prstGeom>
          <a:solidFill>
            <a:srgbClr val="EB554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8" name="AutoShape 15"/>
          <p:cNvSpPr/>
          <p:nvPr/>
        </p:nvSpPr>
        <p:spPr>
          <a:xfrm>
            <a:off x="11346480" y="684720"/>
            <a:ext cx="435960" cy="86040"/>
          </a:xfrm>
          <a:prstGeom prst="rect">
            <a:avLst/>
          </a:prstGeom>
          <a:solidFill>
            <a:srgbClr val="EB554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9" name="PlaceHolder 1"/>
          <p:cNvSpPr>
            <a:spLocks noGrp="1"/>
          </p:cNvSpPr>
          <p:nvPr>
            <p:ph/>
          </p:nvPr>
        </p:nvSpPr>
        <p:spPr>
          <a:xfrm>
            <a:off x="3684240" y="2503080"/>
            <a:ext cx="461412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3600" b="1" strike="noStrike" spc="148">
                <a:solidFill>
                  <a:srgbClr val="EB554D"/>
                </a:solidFill>
                <a:latin typeface="Arial"/>
                <a:ea typeface="微软雅黑"/>
              </a:rPr>
              <a:t>01</a:t>
            </a:r>
            <a:endParaRPr lang="en-US" sz="3600" b="0" strike="noStrike" spc="148">
              <a:solidFill>
                <a:schemeClr val="dk1">
                  <a:lumMod val="65000"/>
                  <a:lumOff val="35000"/>
                </a:schemeClr>
              </a:solidFill>
              <a:latin typeface="Arial"/>
            </a:endParaRPr>
          </a:p>
        </p:txBody>
      </p:sp>
      <p:sp>
        <p:nvSpPr>
          <p:cNvPr id="90" name="PlaceHolder 2"/>
          <p:cNvSpPr>
            <a:spLocks noGrp="1"/>
          </p:cNvSpPr>
          <p:nvPr>
            <p:ph type="title" idx="4294967295"/>
          </p:nvPr>
        </p:nvSpPr>
        <p:spPr>
          <a:xfrm>
            <a:off x="313560" y="40665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rgbClr val="EB554D"/>
                </a:solidFill>
                <a:latin typeface="Arial"/>
                <a:ea typeface="微软雅黑"/>
              </a:rPr>
              <a:t>第一章 简介</a:t>
            </a:r>
            <a:endParaRPr lang="en-US" sz="4000" b="0" strike="noStrike" spc="-1">
              <a:solidFill>
                <a:schemeClr val="dk1"/>
              </a:solidFill>
              <a:latin typeface="Arial"/>
            </a:endParaRPr>
          </a:p>
        </p:txBody>
      </p:sp>
      <p:sp>
        <p:nvSpPr>
          <p:cNvPr id="9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 name="AutoShape 3"/>
          <p:cNvSpPr/>
          <p:nvPr/>
        </p:nvSpPr>
        <p:spPr>
          <a:xfrm>
            <a:off x="472320" y="1375560"/>
            <a:ext cx="11246760" cy="4699080"/>
          </a:xfrm>
          <a:prstGeom prst="rect">
            <a:avLst/>
          </a:prstGeom>
          <a:solidFill>
            <a:srgbClr val="EB554D">
              <a:alpha val="82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3" name="AutoShape 5"/>
          <p:cNvSpPr/>
          <p:nvPr/>
        </p:nvSpPr>
        <p:spPr>
          <a:xfrm>
            <a:off x="2499480" y="6236280"/>
            <a:ext cx="9219960" cy="66960"/>
          </a:xfrm>
          <a:prstGeom prst="rect">
            <a:avLst/>
          </a:prstGeom>
          <a:solidFill>
            <a:srgbClr val="EB554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4" name="AutoShape 6"/>
          <p:cNvSpPr/>
          <p:nvPr/>
        </p:nvSpPr>
        <p:spPr>
          <a:xfrm>
            <a:off x="483840" y="6236280"/>
            <a:ext cx="739800" cy="66960"/>
          </a:xfrm>
          <a:prstGeom prst="rect">
            <a:avLst/>
          </a:prstGeom>
          <a:solidFill>
            <a:srgbClr val="EB554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5" name="AutoShape 7"/>
          <p:cNvSpPr/>
          <p:nvPr/>
        </p:nvSpPr>
        <p:spPr>
          <a:xfrm>
            <a:off x="1375920" y="6200640"/>
            <a:ext cx="158400" cy="158400"/>
          </a:xfrm>
          <a:prstGeom prst="ellipse">
            <a:avLst/>
          </a:pr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6" name="AutoShape 8"/>
          <p:cNvSpPr/>
          <p:nvPr/>
        </p:nvSpPr>
        <p:spPr>
          <a:xfrm>
            <a:off x="1607040" y="6207120"/>
            <a:ext cx="146880" cy="146880"/>
          </a:xfrm>
          <a:prstGeom prst="ellipse">
            <a:avLst/>
          </a:prstGeom>
          <a:solidFill>
            <a:srgbClr val="EB554D">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7" name="AutoShape 9"/>
          <p:cNvSpPr/>
          <p:nvPr/>
        </p:nvSpPr>
        <p:spPr>
          <a:xfrm>
            <a:off x="1827360" y="6213960"/>
            <a:ext cx="135720" cy="135720"/>
          </a:xfrm>
          <a:prstGeom prst="ellipse">
            <a:avLst/>
          </a:prstGeom>
          <a:solidFill>
            <a:srgbClr val="EB554D">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8" name="AutoShape 10"/>
          <p:cNvSpPr/>
          <p:nvPr/>
        </p:nvSpPr>
        <p:spPr>
          <a:xfrm>
            <a:off x="2027160" y="6220440"/>
            <a:ext cx="124200" cy="124200"/>
          </a:xfrm>
          <a:prstGeom prst="ellipse">
            <a:avLst/>
          </a:prstGeom>
          <a:solidFill>
            <a:srgbClr val="EB554D">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99" name="AutoShape 11"/>
          <p:cNvSpPr/>
          <p:nvPr/>
        </p:nvSpPr>
        <p:spPr>
          <a:xfrm>
            <a:off x="2224800" y="6215040"/>
            <a:ext cx="113040" cy="113040"/>
          </a:xfrm>
          <a:prstGeom prst="ellipse">
            <a:avLst/>
          </a:prstGeom>
          <a:solidFill>
            <a:srgbClr val="EB554D">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0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EB554D"/>
                </a:solidFill>
                <a:latin typeface="Arial"/>
                <a:ea typeface="微软雅黑"/>
              </a:rPr>
              <a:t>消化道出血的定义</a:t>
            </a:r>
            <a:endParaRPr lang="en-US" sz="3600" b="0" strike="noStrike" spc="-1">
              <a:solidFill>
                <a:srgbClr val="000000"/>
              </a:solidFill>
              <a:latin typeface="Arial"/>
            </a:endParaRPr>
          </a:p>
        </p:txBody>
      </p:sp>
      <p:sp>
        <p:nvSpPr>
          <p:cNvPr id="102"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消化道出血是指血液从消化道某一部位或多个部位喷涌而出或潴留在消化道内，可表现为便便带血、呕血等症状。消化道出血是一种常见且严重的急危重症，及时准确的估计和查房对患者的救治至关重要。</a:t>
            </a:r>
            <a:endParaRPr lang="en-US" sz="1800" b="0" strike="noStrike" spc="-1">
              <a:solidFill>
                <a:srgbClr val="000000"/>
              </a:solidFill>
              <a:latin typeface="Arial"/>
            </a:endParaRPr>
          </a:p>
        </p:txBody>
      </p:sp>
      <p:sp>
        <p:nvSpPr>
          <p:cNvPr id="10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104" name="Group 15"/>
          <p:cNvGrpSpPr/>
          <p:nvPr/>
        </p:nvGrpSpPr>
        <p:grpSpPr>
          <a:xfrm>
            <a:off x="431640" y="396000"/>
            <a:ext cx="514800" cy="439200"/>
            <a:chOff x="431640" y="396000"/>
            <a:chExt cx="514800" cy="439200"/>
          </a:xfrm>
        </p:grpSpPr>
        <p:sp>
          <p:nvSpPr>
            <p:cNvPr id="105" name="AutoShape 16"/>
            <p:cNvSpPr/>
            <p:nvPr/>
          </p:nvSpPr>
          <p:spPr>
            <a:xfrm>
              <a:off x="431640" y="39600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06" name="AutoShape 17"/>
            <p:cNvSpPr/>
            <p:nvPr/>
          </p:nvSpPr>
          <p:spPr>
            <a:xfrm>
              <a:off x="551520" y="40248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07" name="AutoShape 18"/>
            <p:cNvSpPr/>
            <p:nvPr/>
          </p:nvSpPr>
          <p:spPr>
            <a:xfrm>
              <a:off x="665640" y="40428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08" name="AutoShape 19"/>
            <p:cNvSpPr/>
            <p:nvPr/>
          </p:nvSpPr>
          <p:spPr>
            <a:xfrm>
              <a:off x="776160" y="41328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09" name="AutoShape 20"/>
            <p:cNvSpPr/>
            <p:nvPr/>
          </p:nvSpPr>
          <p:spPr>
            <a:xfrm>
              <a:off x="881280" y="40896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10" name="AutoShape 21"/>
            <p:cNvSpPr/>
            <p:nvPr/>
          </p:nvSpPr>
          <p:spPr>
            <a:xfrm>
              <a:off x="431640" y="51372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11" name="AutoShape 22"/>
            <p:cNvSpPr/>
            <p:nvPr/>
          </p:nvSpPr>
          <p:spPr>
            <a:xfrm>
              <a:off x="551520" y="52020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12" name="AutoShape 23"/>
            <p:cNvSpPr/>
            <p:nvPr/>
          </p:nvSpPr>
          <p:spPr>
            <a:xfrm>
              <a:off x="665640" y="52200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13" name="AutoShape 24"/>
            <p:cNvSpPr/>
            <p:nvPr/>
          </p:nvSpPr>
          <p:spPr>
            <a:xfrm>
              <a:off x="776160" y="53100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14" name="AutoShape 25"/>
            <p:cNvSpPr/>
            <p:nvPr/>
          </p:nvSpPr>
          <p:spPr>
            <a:xfrm>
              <a:off x="881280" y="52668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15" name="AutoShape 26"/>
            <p:cNvSpPr/>
            <p:nvPr/>
          </p:nvSpPr>
          <p:spPr>
            <a:xfrm>
              <a:off x="431640" y="63144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16" name="AutoShape 27"/>
            <p:cNvSpPr/>
            <p:nvPr/>
          </p:nvSpPr>
          <p:spPr>
            <a:xfrm>
              <a:off x="551520" y="63792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17" name="AutoShape 28"/>
            <p:cNvSpPr/>
            <p:nvPr/>
          </p:nvSpPr>
          <p:spPr>
            <a:xfrm>
              <a:off x="665640" y="63972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18" name="AutoShape 29"/>
            <p:cNvSpPr/>
            <p:nvPr/>
          </p:nvSpPr>
          <p:spPr>
            <a:xfrm>
              <a:off x="776160" y="64872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19" name="AutoShape 30"/>
            <p:cNvSpPr/>
            <p:nvPr/>
          </p:nvSpPr>
          <p:spPr>
            <a:xfrm>
              <a:off x="881280" y="64476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20" name="AutoShape 31"/>
            <p:cNvSpPr/>
            <p:nvPr/>
          </p:nvSpPr>
          <p:spPr>
            <a:xfrm>
              <a:off x="431640" y="74916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21" name="AutoShape 32"/>
            <p:cNvSpPr/>
            <p:nvPr/>
          </p:nvSpPr>
          <p:spPr>
            <a:xfrm>
              <a:off x="551520" y="75600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22" name="AutoShape 33"/>
            <p:cNvSpPr/>
            <p:nvPr/>
          </p:nvSpPr>
          <p:spPr>
            <a:xfrm>
              <a:off x="665640" y="75744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23" name="AutoShape 34"/>
            <p:cNvSpPr/>
            <p:nvPr/>
          </p:nvSpPr>
          <p:spPr>
            <a:xfrm>
              <a:off x="776160" y="76644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24" name="AutoShape 35"/>
            <p:cNvSpPr/>
            <p:nvPr/>
          </p:nvSpPr>
          <p:spPr>
            <a:xfrm>
              <a:off x="881280" y="76248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125"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6" name="PlaceHolder 1"/>
          <p:cNvSpPr>
            <a:spLocks noGrp="1"/>
          </p:cNvSpPr>
          <p:nvPr>
            <p:ph type="title" idx="4294967295"/>
          </p:nvPr>
        </p:nvSpPr>
        <p:spPr>
          <a:xfrm>
            <a:off x="1035720" y="306000"/>
            <a:ext cx="790164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EB554D"/>
                </a:solidFill>
                <a:latin typeface="Arial"/>
                <a:ea typeface="微软雅黑"/>
              </a:rPr>
              <a:t>结语</a:t>
            </a:r>
            <a:endParaRPr lang="en-US" sz="3000" b="0" strike="noStrike" spc="-1">
              <a:solidFill>
                <a:schemeClr val="dk1"/>
              </a:solidFill>
              <a:latin typeface="Arial"/>
            </a:endParaRPr>
          </a:p>
        </p:txBody>
      </p:sp>
      <p:sp>
        <p:nvSpPr>
          <p:cNvPr id="127" name="content"/>
          <p:cNvSpPr/>
          <p:nvPr/>
        </p:nvSpPr>
        <p:spPr>
          <a:xfrm>
            <a:off x="780480" y="1709280"/>
            <a:ext cx="5725440" cy="24807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dk1"/>
                </a:solidFill>
                <a:latin typeface="微软雅黑"/>
                <a:ea typeface="微软雅黑"/>
              </a:rPr>
              <a:t>消化道出血的及时诊断和处理对患者的生存至关重要。仔细估计和查房，可以帮助医生更快速地制定救治方案，提高患者的治疗效果。</a:t>
            </a:r>
            <a:endParaRPr lang="en-US" sz="1800" b="0" strike="noStrike" spc="-1">
              <a:solidFill>
                <a:srgbClr val="000000"/>
              </a:solidFill>
              <a:latin typeface="Arial"/>
            </a:endParaRPr>
          </a:p>
        </p:txBody>
      </p:sp>
      <p:grpSp>
        <p:nvGrpSpPr>
          <p:cNvPr id="128" name="Group 15"/>
          <p:cNvGrpSpPr/>
          <p:nvPr/>
        </p:nvGrpSpPr>
        <p:grpSpPr>
          <a:xfrm>
            <a:off x="435960" y="378720"/>
            <a:ext cx="515160" cy="439560"/>
            <a:chOff x="435960" y="378720"/>
            <a:chExt cx="515160" cy="439560"/>
          </a:xfrm>
        </p:grpSpPr>
        <p:sp>
          <p:nvSpPr>
            <p:cNvPr id="129" name="AutoShape 16"/>
            <p:cNvSpPr/>
            <p:nvPr/>
          </p:nvSpPr>
          <p:spPr>
            <a:xfrm>
              <a:off x="435960" y="378720"/>
              <a:ext cx="83880" cy="83880"/>
            </a:xfrm>
            <a:prstGeom prst="ellipse">
              <a:avLst/>
            </a:prstGeom>
            <a:solidFill>
              <a:srgbClr val="EB554D">
                <a:alpha val="82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30" name="AutoShape 17"/>
            <p:cNvSpPr/>
            <p:nvPr/>
          </p:nvSpPr>
          <p:spPr>
            <a:xfrm>
              <a:off x="555840" y="385200"/>
              <a:ext cx="77760" cy="77760"/>
            </a:xfrm>
            <a:prstGeom prst="ellipse">
              <a:avLst/>
            </a:prstGeom>
            <a:solidFill>
              <a:srgbClr val="EB554D">
                <a:alpha val="82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31" name="AutoShape 18"/>
            <p:cNvSpPr/>
            <p:nvPr/>
          </p:nvSpPr>
          <p:spPr>
            <a:xfrm>
              <a:off x="669960" y="387000"/>
              <a:ext cx="74520" cy="74520"/>
            </a:xfrm>
            <a:prstGeom prst="ellipse">
              <a:avLst/>
            </a:prstGeom>
            <a:solidFill>
              <a:srgbClr val="EB554D">
                <a:alpha val="82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32" name="AutoShape 19"/>
            <p:cNvSpPr/>
            <p:nvPr/>
          </p:nvSpPr>
          <p:spPr>
            <a:xfrm>
              <a:off x="780840" y="396000"/>
              <a:ext cx="68760" cy="68760"/>
            </a:xfrm>
            <a:prstGeom prst="ellipse">
              <a:avLst/>
            </a:prstGeom>
            <a:solidFill>
              <a:srgbClr val="EB554D">
                <a:alpha val="82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33" name="AutoShape 20"/>
            <p:cNvSpPr/>
            <p:nvPr/>
          </p:nvSpPr>
          <p:spPr>
            <a:xfrm>
              <a:off x="885960" y="392040"/>
              <a:ext cx="65160" cy="65160"/>
            </a:xfrm>
            <a:prstGeom prst="ellipse">
              <a:avLst/>
            </a:prstGeom>
            <a:solidFill>
              <a:srgbClr val="EB554D">
                <a:alpha val="82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34" name="AutoShape 21"/>
            <p:cNvSpPr/>
            <p:nvPr/>
          </p:nvSpPr>
          <p:spPr>
            <a:xfrm>
              <a:off x="435960" y="496440"/>
              <a:ext cx="83880" cy="83880"/>
            </a:xfrm>
            <a:prstGeom prst="ellipse">
              <a:avLst/>
            </a:prstGeom>
            <a:solidFill>
              <a:srgbClr val="EB554D">
                <a:alpha val="82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35" name="AutoShape 22"/>
            <p:cNvSpPr/>
            <p:nvPr/>
          </p:nvSpPr>
          <p:spPr>
            <a:xfrm>
              <a:off x="555840" y="503280"/>
              <a:ext cx="77760" cy="77760"/>
            </a:xfrm>
            <a:prstGeom prst="ellipse">
              <a:avLst/>
            </a:prstGeom>
            <a:solidFill>
              <a:srgbClr val="EB554D">
                <a:alpha val="82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36" name="AutoShape 23"/>
            <p:cNvSpPr/>
            <p:nvPr/>
          </p:nvSpPr>
          <p:spPr>
            <a:xfrm>
              <a:off x="669960" y="504720"/>
              <a:ext cx="74520" cy="74520"/>
            </a:xfrm>
            <a:prstGeom prst="ellipse">
              <a:avLst/>
            </a:prstGeom>
            <a:solidFill>
              <a:srgbClr val="EB554D">
                <a:alpha val="82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37" name="AutoShape 24"/>
            <p:cNvSpPr/>
            <p:nvPr/>
          </p:nvSpPr>
          <p:spPr>
            <a:xfrm>
              <a:off x="780840" y="513720"/>
              <a:ext cx="68760" cy="68760"/>
            </a:xfrm>
            <a:prstGeom prst="ellipse">
              <a:avLst/>
            </a:prstGeom>
            <a:solidFill>
              <a:srgbClr val="EB554D">
                <a:alpha val="82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38" name="AutoShape 25"/>
            <p:cNvSpPr/>
            <p:nvPr/>
          </p:nvSpPr>
          <p:spPr>
            <a:xfrm>
              <a:off x="885960" y="509760"/>
              <a:ext cx="65160" cy="65160"/>
            </a:xfrm>
            <a:prstGeom prst="ellipse">
              <a:avLst/>
            </a:prstGeom>
            <a:solidFill>
              <a:srgbClr val="EB554D">
                <a:alpha val="82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39" name="AutoShape 26"/>
            <p:cNvSpPr/>
            <p:nvPr/>
          </p:nvSpPr>
          <p:spPr>
            <a:xfrm>
              <a:off x="435960" y="614520"/>
              <a:ext cx="83880" cy="83880"/>
            </a:xfrm>
            <a:prstGeom prst="ellipse">
              <a:avLst/>
            </a:prstGeom>
            <a:solidFill>
              <a:srgbClr val="EB554D">
                <a:alpha val="82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40" name="AutoShape 27"/>
            <p:cNvSpPr/>
            <p:nvPr/>
          </p:nvSpPr>
          <p:spPr>
            <a:xfrm>
              <a:off x="555840" y="621000"/>
              <a:ext cx="77760" cy="77760"/>
            </a:xfrm>
            <a:prstGeom prst="ellipse">
              <a:avLst/>
            </a:prstGeom>
            <a:solidFill>
              <a:srgbClr val="EB554D">
                <a:alpha val="82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41" name="AutoShape 28"/>
            <p:cNvSpPr/>
            <p:nvPr/>
          </p:nvSpPr>
          <p:spPr>
            <a:xfrm>
              <a:off x="669960" y="622800"/>
              <a:ext cx="74520" cy="74520"/>
            </a:xfrm>
            <a:prstGeom prst="ellipse">
              <a:avLst/>
            </a:prstGeom>
            <a:solidFill>
              <a:srgbClr val="EB554D">
                <a:alpha val="82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42" name="AutoShape 29"/>
            <p:cNvSpPr/>
            <p:nvPr/>
          </p:nvSpPr>
          <p:spPr>
            <a:xfrm>
              <a:off x="780840" y="631440"/>
              <a:ext cx="68760" cy="68760"/>
            </a:xfrm>
            <a:prstGeom prst="ellipse">
              <a:avLst/>
            </a:prstGeom>
            <a:solidFill>
              <a:srgbClr val="EB554D">
                <a:alpha val="82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43" name="AutoShape 30"/>
            <p:cNvSpPr/>
            <p:nvPr/>
          </p:nvSpPr>
          <p:spPr>
            <a:xfrm>
              <a:off x="885960" y="627480"/>
              <a:ext cx="65160" cy="65160"/>
            </a:xfrm>
            <a:prstGeom prst="ellipse">
              <a:avLst/>
            </a:prstGeom>
            <a:solidFill>
              <a:srgbClr val="EB554D">
                <a:alpha val="82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44" name="AutoShape 31"/>
            <p:cNvSpPr/>
            <p:nvPr/>
          </p:nvSpPr>
          <p:spPr>
            <a:xfrm>
              <a:off x="435960" y="732240"/>
              <a:ext cx="83880" cy="83880"/>
            </a:xfrm>
            <a:prstGeom prst="ellipse">
              <a:avLst/>
            </a:prstGeom>
            <a:solidFill>
              <a:srgbClr val="EB554D">
                <a:alpha val="82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45" name="AutoShape 32"/>
            <p:cNvSpPr/>
            <p:nvPr/>
          </p:nvSpPr>
          <p:spPr>
            <a:xfrm>
              <a:off x="555840" y="738720"/>
              <a:ext cx="77760" cy="77760"/>
            </a:xfrm>
            <a:prstGeom prst="ellipse">
              <a:avLst/>
            </a:prstGeom>
            <a:solidFill>
              <a:srgbClr val="EB554D">
                <a:alpha val="82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46" name="AutoShape 33"/>
            <p:cNvSpPr/>
            <p:nvPr/>
          </p:nvSpPr>
          <p:spPr>
            <a:xfrm>
              <a:off x="669960" y="740520"/>
              <a:ext cx="74520" cy="74520"/>
            </a:xfrm>
            <a:prstGeom prst="ellipse">
              <a:avLst/>
            </a:prstGeom>
            <a:solidFill>
              <a:srgbClr val="EB554D">
                <a:alpha val="82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47" name="AutoShape 34"/>
            <p:cNvSpPr/>
            <p:nvPr/>
          </p:nvSpPr>
          <p:spPr>
            <a:xfrm>
              <a:off x="780840" y="749520"/>
              <a:ext cx="68760" cy="68760"/>
            </a:xfrm>
            <a:prstGeom prst="ellipse">
              <a:avLst/>
            </a:prstGeom>
            <a:solidFill>
              <a:srgbClr val="EB554D">
                <a:alpha val="82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48" name="AutoShape 35"/>
            <p:cNvSpPr/>
            <p:nvPr/>
          </p:nvSpPr>
          <p:spPr>
            <a:xfrm>
              <a:off x="885960" y="745200"/>
              <a:ext cx="65160" cy="65160"/>
            </a:xfrm>
            <a:prstGeom prst="ellipse">
              <a:avLst/>
            </a:prstGeom>
            <a:solidFill>
              <a:srgbClr val="EB554D">
                <a:alpha val="82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149" name="Freeform 6"/>
          <p:cNvSpPr/>
          <p:nvPr/>
        </p:nvSpPr>
        <p:spPr>
          <a:xfrm>
            <a:off x="206100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50" name="Freeform 7"/>
          <p:cNvSpPr/>
          <p:nvPr/>
        </p:nvSpPr>
        <p:spPr>
          <a:xfrm>
            <a:off x="244116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51" name="Freeform 8"/>
          <p:cNvSpPr/>
          <p:nvPr/>
        </p:nvSpPr>
        <p:spPr>
          <a:xfrm>
            <a:off x="282168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52" name="Freeform 6"/>
          <p:cNvSpPr/>
          <p:nvPr/>
        </p:nvSpPr>
        <p:spPr>
          <a:xfrm>
            <a:off x="92484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53" name="Freeform 7"/>
          <p:cNvSpPr/>
          <p:nvPr/>
        </p:nvSpPr>
        <p:spPr>
          <a:xfrm>
            <a:off x="130536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54" name="Freeform 8"/>
          <p:cNvSpPr/>
          <p:nvPr/>
        </p:nvSpPr>
        <p:spPr>
          <a:xfrm>
            <a:off x="168552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55" name="Picture 2"/>
          <p:cNvSpPr/>
          <p:nvPr/>
        </p:nvSpPr>
        <p:spPr>
          <a:xfrm>
            <a:off x="6822720" y="3719160"/>
            <a:ext cx="2701440" cy="2698920"/>
          </a:xfrm>
          <a:prstGeom prst="diamond">
            <a:avLst/>
          </a:prstGeom>
          <a:blipFill rotWithShape="0">
            <a:blip r:embed="rId3"/>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56" name="Picture 3"/>
          <p:cNvSpPr/>
          <p:nvPr/>
        </p:nvSpPr>
        <p:spPr>
          <a:xfrm>
            <a:off x="7719120" y="1064880"/>
            <a:ext cx="3835800" cy="3832200"/>
          </a:xfrm>
          <a:prstGeom prst="diamond">
            <a:avLst/>
          </a:prstGeom>
          <a:blipFill rotWithShape="0">
            <a:blip r:embed="rId4"/>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7" name="PlaceHolder 1"/>
          <p:cNvSpPr>
            <a:spLocks noGrp="1"/>
          </p:cNvSpPr>
          <p:nvPr>
            <p:ph/>
          </p:nvPr>
        </p:nvSpPr>
        <p:spPr>
          <a:xfrm>
            <a:off x="3684240" y="2503080"/>
            <a:ext cx="461412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3600" b="1" strike="noStrike" spc="148">
                <a:solidFill>
                  <a:srgbClr val="EB554D"/>
                </a:solidFill>
                <a:latin typeface="Arial"/>
                <a:ea typeface="微软雅黑"/>
              </a:rPr>
              <a:t>02</a:t>
            </a:r>
            <a:endParaRPr lang="en-US" sz="3600" b="0" strike="noStrike" spc="148">
              <a:solidFill>
                <a:schemeClr val="dk1">
                  <a:lumMod val="65000"/>
                  <a:lumOff val="35000"/>
                </a:schemeClr>
              </a:solidFill>
              <a:latin typeface="Arial"/>
            </a:endParaRPr>
          </a:p>
        </p:txBody>
      </p:sp>
      <p:sp>
        <p:nvSpPr>
          <p:cNvPr id="158" name="PlaceHolder 2"/>
          <p:cNvSpPr>
            <a:spLocks noGrp="1"/>
          </p:cNvSpPr>
          <p:nvPr>
            <p:ph type="title" idx="4294967295"/>
          </p:nvPr>
        </p:nvSpPr>
        <p:spPr>
          <a:xfrm>
            <a:off x="313560" y="40665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rgbClr val="EB554D"/>
                </a:solidFill>
                <a:latin typeface="Arial"/>
                <a:ea typeface="微软雅黑"/>
              </a:rPr>
              <a:t>第</a:t>
            </a:r>
            <a:r>
              <a:rPr lang="en-US" sz="4000" b="1" strike="noStrike" spc="299">
                <a:solidFill>
                  <a:srgbClr val="EB554D"/>
                </a:solidFill>
                <a:latin typeface="Arial"/>
                <a:ea typeface="微软雅黑"/>
              </a:rPr>
              <a:t>2</a:t>
            </a:r>
            <a:r>
              <a:rPr lang="zh-CN" sz="4000" b="1" strike="noStrike" spc="299">
                <a:solidFill>
                  <a:srgbClr val="EB554D"/>
                </a:solidFill>
                <a:latin typeface="Arial"/>
                <a:ea typeface="微软雅黑"/>
              </a:rPr>
              <a:t>章 临床表现</a:t>
            </a:r>
            <a:endParaRPr lang="en-US" sz="4000" b="0" strike="noStrike" spc="-1">
              <a:solidFill>
                <a:schemeClr val="dk1"/>
              </a:solidFill>
              <a:latin typeface="Arial"/>
            </a:endParaRPr>
          </a:p>
        </p:txBody>
      </p:sp>
      <p:sp>
        <p:nvSpPr>
          <p:cNvPr id="15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0" name="AutoShape 2"/>
          <p:cNvSpPr/>
          <p:nvPr/>
        </p:nvSpPr>
        <p:spPr>
          <a:xfrm>
            <a:off x="592920" y="2746800"/>
            <a:ext cx="3455640" cy="3055320"/>
          </a:xfrm>
          <a:prstGeom prst="roundRect">
            <a:avLst>
              <a:gd name="adj" fmla="val 12500"/>
            </a:avLst>
          </a:prstGeom>
          <a:solidFill>
            <a:srgbClr val="EB554D">
              <a:alpha val="10000"/>
            </a:srgbClr>
          </a:solidFill>
          <a:ln w="19050">
            <a:solidFill>
              <a:srgbClr val="EB554D"/>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1" name="AutoShape 3"/>
          <p:cNvSpPr/>
          <p:nvPr/>
        </p:nvSpPr>
        <p:spPr>
          <a:xfrm>
            <a:off x="4367880" y="2746800"/>
            <a:ext cx="3455640" cy="3055320"/>
          </a:xfrm>
          <a:prstGeom prst="roundRect">
            <a:avLst>
              <a:gd name="adj" fmla="val 12500"/>
            </a:avLst>
          </a:prstGeom>
          <a:solidFill>
            <a:srgbClr val="EB554D">
              <a:alpha val="10000"/>
            </a:srgbClr>
          </a:solidFill>
          <a:ln w="19050">
            <a:solidFill>
              <a:srgbClr val="EB554D"/>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2" name="AutoShape 4"/>
          <p:cNvSpPr/>
          <p:nvPr/>
        </p:nvSpPr>
        <p:spPr>
          <a:xfrm>
            <a:off x="8133840" y="2746800"/>
            <a:ext cx="3455640" cy="3055320"/>
          </a:xfrm>
          <a:prstGeom prst="roundRect">
            <a:avLst>
              <a:gd name="adj" fmla="val 12500"/>
            </a:avLst>
          </a:prstGeom>
          <a:solidFill>
            <a:srgbClr val="EB554D">
              <a:alpha val="10000"/>
            </a:srgbClr>
          </a:solidFill>
          <a:ln w="19050">
            <a:solidFill>
              <a:srgbClr val="EB554D"/>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3" name="AutoShape 5"/>
          <p:cNvSpPr/>
          <p:nvPr/>
        </p:nvSpPr>
        <p:spPr>
          <a:xfrm rot="18900000" flipH="1" flipV="1">
            <a:off x="5274720" y="1333440"/>
            <a:ext cx="1641960" cy="1641960"/>
          </a:xfrm>
          <a:prstGeom prst="teardrop">
            <a:avLst>
              <a:gd name="adj" fmla="val 100000"/>
            </a:avLst>
          </a:pr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4" name="AutoShape 8"/>
          <p:cNvSpPr/>
          <p:nvPr/>
        </p:nvSpPr>
        <p:spPr>
          <a:xfrm>
            <a:off x="5818320" y="5524920"/>
            <a:ext cx="555120" cy="81360"/>
          </a:xfrm>
          <a:prstGeom prst="roundRect">
            <a:avLst>
              <a:gd name="adj" fmla="val 12500"/>
            </a:avLst>
          </a:prstGeom>
          <a:solidFill>
            <a:srgbClr val="EB554D"/>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165" name="AutoShape 9"/>
          <p:cNvSpPr/>
          <p:nvPr/>
        </p:nvSpPr>
        <p:spPr>
          <a:xfrm rot="18900000" flipH="1" flipV="1">
            <a:off x="1499760" y="1333440"/>
            <a:ext cx="1641960" cy="1641960"/>
          </a:xfrm>
          <a:prstGeom prst="teardrop">
            <a:avLst>
              <a:gd name="adj" fmla="val 100000"/>
            </a:avLst>
          </a:pr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6" name="AutoShape 12"/>
          <p:cNvSpPr/>
          <p:nvPr/>
        </p:nvSpPr>
        <p:spPr>
          <a:xfrm>
            <a:off x="2043360" y="5524920"/>
            <a:ext cx="555120" cy="81360"/>
          </a:xfrm>
          <a:prstGeom prst="roundRect">
            <a:avLst>
              <a:gd name="adj" fmla="val 12500"/>
            </a:avLst>
          </a:prstGeom>
          <a:solidFill>
            <a:srgbClr val="EB554D"/>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167" name="AutoShape 13"/>
          <p:cNvSpPr/>
          <p:nvPr/>
        </p:nvSpPr>
        <p:spPr>
          <a:xfrm rot="18900000" flipH="1" flipV="1">
            <a:off x="9040320" y="1333440"/>
            <a:ext cx="1641960" cy="1641960"/>
          </a:xfrm>
          <a:prstGeom prst="teardrop">
            <a:avLst>
              <a:gd name="adj" fmla="val 100000"/>
            </a:avLst>
          </a:pr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8" name="AutoShape 16"/>
          <p:cNvSpPr/>
          <p:nvPr/>
        </p:nvSpPr>
        <p:spPr>
          <a:xfrm>
            <a:off x="9583920" y="5524920"/>
            <a:ext cx="555120" cy="81360"/>
          </a:xfrm>
          <a:prstGeom prst="roundRect">
            <a:avLst>
              <a:gd name="adj" fmla="val 12500"/>
            </a:avLst>
          </a:prstGeom>
          <a:solidFill>
            <a:srgbClr val="EB554D"/>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169" name="Picture 17"/>
          <p:cNvSpPr/>
          <p:nvPr/>
        </p:nvSpPr>
        <p:spPr>
          <a:xfrm>
            <a:off x="1583280" y="1416600"/>
            <a:ext cx="1474920" cy="1474920"/>
          </a:xfrm>
          <a:prstGeom prst="ellipse">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70" name="Picture 18"/>
          <p:cNvSpPr/>
          <p:nvPr/>
        </p:nvSpPr>
        <p:spPr>
          <a:xfrm>
            <a:off x="5358240" y="1416600"/>
            <a:ext cx="1474920" cy="1474920"/>
          </a:xfrm>
          <a:prstGeom prst="ellipse">
            <a:avLst/>
          </a:prstGeom>
          <a:blipFill rotWithShape="0">
            <a:blip r:embed="rId3"/>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71" name="Picture 19"/>
          <p:cNvSpPr/>
          <p:nvPr/>
        </p:nvSpPr>
        <p:spPr>
          <a:xfrm>
            <a:off x="9120960" y="1416600"/>
            <a:ext cx="1474920" cy="1474920"/>
          </a:xfrm>
          <a:prstGeom prst="ellipse">
            <a:avLst/>
          </a:prstGeom>
          <a:blipFill rotWithShape="0">
            <a:blip r:embed="rId4"/>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72" name="矩形 28"/>
          <p:cNvSpPr/>
          <p:nvPr/>
        </p:nvSpPr>
        <p:spPr>
          <a:xfrm>
            <a:off x="449388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3" name="content.2.title"/>
          <p:cNvSpPr/>
          <p:nvPr/>
        </p:nvSpPr>
        <p:spPr>
          <a:xfrm>
            <a:off x="4494600" y="3555360"/>
            <a:ext cx="321480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EB554D"/>
                </a:solidFill>
                <a:latin typeface="微软雅黑"/>
                <a:ea typeface="微软雅黑"/>
              </a:rPr>
              <a:t>胃镜检查</a:t>
            </a:r>
            <a:endParaRPr lang="en-US" sz="2000" b="0" strike="noStrike" spc="-1">
              <a:solidFill>
                <a:srgbClr val="000000"/>
              </a:solidFill>
              <a:latin typeface="Arial"/>
            </a:endParaRPr>
          </a:p>
        </p:txBody>
      </p:sp>
      <p:sp>
        <p:nvSpPr>
          <p:cNvPr id="174" name="content.2.content"/>
          <p:cNvSpPr/>
          <p:nvPr/>
        </p:nvSpPr>
        <p:spPr>
          <a:xfrm>
            <a:off x="4600080" y="4031640"/>
            <a:ext cx="3042000" cy="14047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查找出血原因</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指导下一步治疗</a:t>
            </a:r>
            <a:endParaRPr lang="en-US" sz="1600" b="0" strike="noStrike" spc="-1">
              <a:solidFill>
                <a:srgbClr val="000000"/>
              </a:solidFill>
              <a:latin typeface="Arial"/>
            </a:endParaRPr>
          </a:p>
        </p:txBody>
      </p:sp>
      <p:sp>
        <p:nvSpPr>
          <p:cNvPr id="175" name="矩形 33"/>
          <p:cNvSpPr/>
          <p:nvPr/>
        </p:nvSpPr>
        <p:spPr>
          <a:xfrm>
            <a:off x="716220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6" name="content.3.title"/>
          <p:cNvSpPr/>
          <p:nvPr/>
        </p:nvSpPr>
        <p:spPr>
          <a:xfrm>
            <a:off x="8301240" y="3517200"/>
            <a:ext cx="319104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EB554D"/>
                </a:solidFill>
                <a:latin typeface="微软雅黑"/>
                <a:ea typeface="微软雅黑"/>
              </a:rPr>
              <a:t>药物治疗</a:t>
            </a:r>
            <a:endParaRPr lang="en-US" sz="2000" b="0" strike="noStrike" spc="-1">
              <a:solidFill>
                <a:srgbClr val="000000"/>
              </a:solidFill>
              <a:latin typeface="Arial"/>
            </a:endParaRPr>
          </a:p>
        </p:txBody>
      </p:sp>
      <p:sp>
        <p:nvSpPr>
          <p:cNvPr id="177" name="content.3.content"/>
          <p:cNvSpPr/>
          <p:nvPr/>
        </p:nvSpPr>
        <p:spPr>
          <a:xfrm>
            <a:off x="8301960" y="4000680"/>
            <a:ext cx="3122640" cy="143604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降低胃酸分泌</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促进溃疡愈合</a:t>
            </a:r>
            <a:endParaRPr lang="en-US" sz="1600" b="0" strike="noStrike" spc="-1">
              <a:solidFill>
                <a:srgbClr val="000000"/>
              </a:solidFill>
              <a:latin typeface="Arial"/>
            </a:endParaRPr>
          </a:p>
        </p:txBody>
      </p:sp>
      <p:sp>
        <p:nvSpPr>
          <p:cNvPr id="178" name="矩形 38"/>
          <p:cNvSpPr/>
          <p:nvPr/>
        </p:nvSpPr>
        <p:spPr>
          <a:xfrm>
            <a:off x="989568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9"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EB554D"/>
                </a:solidFill>
                <a:latin typeface="Arial"/>
                <a:ea typeface="微软雅黑"/>
              </a:rPr>
              <a:t>紧急处理</a:t>
            </a:r>
            <a:endParaRPr lang="en-US" sz="3000" b="0" strike="noStrike" spc="-1">
              <a:solidFill>
                <a:schemeClr val="dk1"/>
              </a:solidFill>
              <a:latin typeface="Arial"/>
            </a:endParaRPr>
          </a:p>
        </p:txBody>
      </p:sp>
      <p:sp>
        <p:nvSpPr>
          <p:cNvPr id="180" name="矩形 19"/>
          <p:cNvSpPr/>
          <p:nvPr/>
        </p:nvSpPr>
        <p:spPr>
          <a:xfrm>
            <a:off x="168336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1" name="content.1.title"/>
          <p:cNvSpPr/>
          <p:nvPr/>
        </p:nvSpPr>
        <p:spPr>
          <a:xfrm>
            <a:off x="745560" y="3546000"/>
            <a:ext cx="31809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EB554D"/>
                </a:solidFill>
                <a:latin typeface="微软雅黑"/>
                <a:ea typeface="微软雅黑"/>
              </a:rPr>
              <a:t>输血</a:t>
            </a:r>
            <a:endParaRPr lang="en-US" sz="2000" b="0" strike="noStrike" spc="-1">
              <a:solidFill>
                <a:srgbClr val="000000"/>
              </a:solidFill>
              <a:latin typeface="Arial"/>
            </a:endParaRPr>
          </a:p>
        </p:txBody>
      </p:sp>
      <p:sp>
        <p:nvSpPr>
          <p:cNvPr id="182" name="content.1.content"/>
          <p:cNvSpPr/>
          <p:nvPr/>
        </p:nvSpPr>
        <p:spPr>
          <a:xfrm>
            <a:off x="850320" y="4005720"/>
            <a:ext cx="3076920" cy="14317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补充失血的血容量</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维持循环稳定</a:t>
            </a:r>
            <a:endParaRPr lang="en-US" sz="1600" b="0" strike="noStrike" spc="-1">
              <a:solidFill>
                <a:srgbClr val="000000"/>
              </a:solidFill>
              <a:latin typeface="Arial"/>
            </a:endParaRPr>
          </a:p>
        </p:txBody>
      </p:sp>
      <p:grpSp>
        <p:nvGrpSpPr>
          <p:cNvPr id="183" name="Group 15"/>
          <p:cNvGrpSpPr/>
          <p:nvPr/>
        </p:nvGrpSpPr>
        <p:grpSpPr>
          <a:xfrm>
            <a:off x="435960" y="378720"/>
            <a:ext cx="515160" cy="439560"/>
            <a:chOff x="435960" y="378720"/>
            <a:chExt cx="515160" cy="439560"/>
          </a:xfrm>
        </p:grpSpPr>
        <p:sp>
          <p:nvSpPr>
            <p:cNvPr id="184" name="AutoShape 16"/>
            <p:cNvSpPr/>
            <p:nvPr/>
          </p:nvSpPr>
          <p:spPr>
            <a:xfrm>
              <a:off x="435960" y="378720"/>
              <a:ext cx="83880" cy="8388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85" name="AutoShape 17"/>
            <p:cNvSpPr/>
            <p:nvPr/>
          </p:nvSpPr>
          <p:spPr>
            <a:xfrm>
              <a:off x="555840" y="385200"/>
              <a:ext cx="77760" cy="77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86" name="AutoShape 18"/>
            <p:cNvSpPr/>
            <p:nvPr/>
          </p:nvSpPr>
          <p:spPr>
            <a:xfrm>
              <a:off x="669960" y="387000"/>
              <a:ext cx="74520" cy="7452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87" name="AutoShape 19"/>
            <p:cNvSpPr/>
            <p:nvPr/>
          </p:nvSpPr>
          <p:spPr>
            <a:xfrm>
              <a:off x="780840" y="396000"/>
              <a:ext cx="68760" cy="68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88" name="AutoShape 20"/>
            <p:cNvSpPr/>
            <p:nvPr/>
          </p:nvSpPr>
          <p:spPr>
            <a:xfrm>
              <a:off x="885960" y="392040"/>
              <a:ext cx="65160" cy="651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89" name="AutoShape 21"/>
            <p:cNvSpPr/>
            <p:nvPr/>
          </p:nvSpPr>
          <p:spPr>
            <a:xfrm>
              <a:off x="435960" y="496440"/>
              <a:ext cx="83880" cy="8388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90" name="AutoShape 22"/>
            <p:cNvSpPr/>
            <p:nvPr/>
          </p:nvSpPr>
          <p:spPr>
            <a:xfrm>
              <a:off x="555840" y="503280"/>
              <a:ext cx="77760" cy="77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91" name="AutoShape 23"/>
            <p:cNvSpPr/>
            <p:nvPr/>
          </p:nvSpPr>
          <p:spPr>
            <a:xfrm>
              <a:off x="669960" y="504720"/>
              <a:ext cx="74520" cy="7452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92" name="AutoShape 24"/>
            <p:cNvSpPr/>
            <p:nvPr/>
          </p:nvSpPr>
          <p:spPr>
            <a:xfrm>
              <a:off x="780840" y="513720"/>
              <a:ext cx="68760" cy="68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93" name="AutoShape 25"/>
            <p:cNvSpPr/>
            <p:nvPr/>
          </p:nvSpPr>
          <p:spPr>
            <a:xfrm>
              <a:off x="885960" y="509760"/>
              <a:ext cx="65160" cy="651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94" name="AutoShape 26"/>
            <p:cNvSpPr/>
            <p:nvPr/>
          </p:nvSpPr>
          <p:spPr>
            <a:xfrm>
              <a:off x="435960" y="614520"/>
              <a:ext cx="83880" cy="8388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95" name="AutoShape 27"/>
            <p:cNvSpPr/>
            <p:nvPr/>
          </p:nvSpPr>
          <p:spPr>
            <a:xfrm>
              <a:off x="555840" y="621000"/>
              <a:ext cx="77760" cy="77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96" name="AutoShape 28"/>
            <p:cNvSpPr/>
            <p:nvPr/>
          </p:nvSpPr>
          <p:spPr>
            <a:xfrm>
              <a:off x="669960" y="622800"/>
              <a:ext cx="74520" cy="7452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97" name="AutoShape 29"/>
            <p:cNvSpPr/>
            <p:nvPr/>
          </p:nvSpPr>
          <p:spPr>
            <a:xfrm>
              <a:off x="780840" y="631440"/>
              <a:ext cx="68760" cy="68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98" name="AutoShape 30"/>
            <p:cNvSpPr/>
            <p:nvPr/>
          </p:nvSpPr>
          <p:spPr>
            <a:xfrm>
              <a:off x="885960" y="627480"/>
              <a:ext cx="65160" cy="651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99" name="AutoShape 31"/>
            <p:cNvSpPr/>
            <p:nvPr/>
          </p:nvSpPr>
          <p:spPr>
            <a:xfrm>
              <a:off x="435960" y="732240"/>
              <a:ext cx="83880" cy="8388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00" name="AutoShape 32"/>
            <p:cNvSpPr/>
            <p:nvPr/>
          </p:nvSpPr>
          <p:spPr>
            <a:xfrm>
              <a:off x="555840" y="738720"/>
              <a:ext cx="77760" cy="77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01" name="AutoShape 33"/>
            <p:cNvSpPr/>
            <p:nvPr/>
          </p:nvSpPr>
          <p:spPr>
            <a:xfrm>
              <a:off x="669960" y="740520"/>
              <a:ext cx="74520" cy="7452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02" name="AutoShape 34"/>
            <p:cNvSpPr/>
            <p:nvPr/>
          </p:nvSpPr>
          <p:spPr>
            <a:xfrm>
              <a:off x="780840" y="749520"/>
              <a:ext cx="68760" cy="68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03" name="AutoShape 35"/>
            <p:cNvSpPr/>
            <p:nvPr/>
          </p:nvSpPr>
          <p:spPr>
            <a:xfrm>
              <a:off x="885960" y="745200"/>
              <a:ext cx="65160" cy="651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4" name="AutoShape 3"/>
          <p:cNvSpPr/>
          <p:nvPr/>
        </p:nvSpPr>
        <p:spPr>
          <a:xfrm>
            <a:off x="6866280" y="1243800"/>
            <a:ext cx="5325480" cy="4881600"/>
          </a:xfrm>
          <a:prstGeom prst="rect">
            <a:avLst/>
          </a:prstGeom>
          <a:solidFill>
            <a:srgbClr val="EB554D">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05" name="PlaceHolder 1"/>
          <p:cNvSpPr>
            <a:spLocks noGrp="1"/>
          </p:cNvSpPr>
          <p:nvPr>
            <p:ph type="title" idx="4294967295"/>
          </p:nvPr>
        </p:nvSpPr>
        <p:spPr>
          <a:xfrm>
            <a:off x="1035720" y="306000"/>
            <a:ext cx="904068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EB554D"/>
                </a:solidFill>
                <a:latin typeface="Arial"/>
                <a:ea typeface="微软雅黑"/>
              </a:rPr>
              <a:t>注意事项</a:t>
            </a:r>
            <a:endParaRPr lang="en-US" sz="3000" b="0" strike="noStrike" spc="-1">
              <a:solidFill>
                <a:schemeClr val="dk1"/>
              </a:solidFill>
              <a:latin typeface="Arial"/>
            </a:endParaRPr>
          </a:p>
        </p:txBody>
      </p:sp>
      <p:sp>
        <p:nvSpPr>
          <p:cNvPr id="206" name="content"/>
          <p:cNvSpPr/>
          <p:nvPr/>
        </p:nvSpPr>
        <p:spPr>
          <a:xfrm>
            <a:off x="7780680" y="1536120"/>
            <a:ext cx="4036320" cy="37854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lt1"/>
                </a:solidFill>
                <a:latin typeface="微软雅黑"/>
                <a:ea typeface="微软雅黑"/>
              </a:rPr>
              <a:t>在估计消化道出血时，需要充分考虑病患的个体差异和病史特点，尽快进行诊断和治疗，避免出现严重并发症。</a:t>
            </a:r>
            <a:endParaRPr lang="en-US" sz="1800" b="0" strike="noStrike" spc="-1">
              <a:solidFill>
                <a:srgbClr val="000000"/>
              </a:solidFill>
              <a:latin typeface="Arial"/>
            </a:endParaRPr>
          </a:p>
        </p:txBody>
      </p:sp>
      <p:grpSp>
        <p:nvGrpSpPr>
          <p:cNvPr id="207" name="Group 15"/>
          <p:cNvGrpSpPr/>
          <p:nvPr/>
        </p:nvGrpSpPr>
        <p:grpSpPr>
          <a:xfrm>
            <a:off x="435960" y="378720"/>
            <a:ext cx="515160" cy="439560"/>
            <a:chOff x="435960" y="378720"/>
            <a:chExt cx="515160" cy="439560"/>
          </a:xfrm>
        </p:grpSpPr>
        <p:sp>
          <p:nvSpPr>
            <p:cNvPr id="208" name="AutoShape 16"/>
            <p:cNvSpPr/>
            <p:nvPr/>
          </p:nvSpPr>
          <p:spPr>
            <a:xfrm>
              <a:off x="435960" y="37872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09" name="AutoShape 17"/>
            <p:cNvSpPr/>
            <p:nvPr/>
          </p:nvSpPr>
          <p:spPr>
            <a:xfrm>
              <a:off x="555840" y="38520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10" name="AutoShape 18"/>
            <p:cNvSpPr/>
            <p:nvPr/>
          </p:nvSpPr>
          <p:spPr>
            <a:xfrm>
              <a:off x="669960" y="38700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11" name="AutoShape 19"/>
            <p:cNvSpPr/>
            <p:nvPr/>
          </p:nvSpPr>
          <p:spPr>
            <a:xfrm>
              <a:off x="780840" y="39600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12" name="AutoShape 20"/>
            <p:cNvSpPr/>
            <p:nvPr/>
          </p:nvSpPr>
          <p:spPr>
            <a:xfrm>
              <a:off x="885960" y="39204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13" name="AutoShape 21"/>
            <p:cNvSpPr/>
            <p:nvPr/>
          </p:nvSpPr>
          <p:spPr>
            <a:xfrm>
              <a:off x="435960" y="49644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14" name="AutoShape 22"/>
            <p:cNvSpPr/>
            <p:nvPr/>
          </p:nvSpPr>
          <p:spPr>
            <a:xfrm>
              <a:off x="555840" y="50328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15" name="AutoShape 23"/>
            <p:cNvSpPr/>
            <p:nvPr/>
          </p:nvSpPr>
          <p:spPr>
            <a:xfrm>
              <a:off x="669960" y="50472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16" name="AutoShape 24"/>
            <p:cNvSpPr/>
            <p:nvPr/>
          </p:nvSpPr>
          <p:spPr>
            <a:xfrm>
              <a:off x="780840" y="51372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17" name="AutoShape 25"/>
            <p:cNvSpPr/>
            <p:nvPr/>
          </p:nvSpPr>
          <p:spPr>
            <a:xfrm>
              <a:off x="885960" y="50976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18" name="AutoShape 26"/>
            <p:cNvSpPr/>
            <p:nvPr/>
          </p:nvSpPr>
          <p:spPr>
            <a:xfrm>
              <a:off x="435960" y="61452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19" name="AutoShape 27"/>
            <p:cNvSpPr/>
            <p:nvPr/>
          </p:nvSpPr>
          <p:spPr>
            <a:xfrm>
              <a:off x="555840" y="62100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20" name="AutoShape 28"/>
            <p:cNvSpPr/>
            <p:nvPr/>
          </p:nvSpPr>
          <p:spPr>
            <a:xfrm>
              <a:off x="669960" y="62280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21" name="AutoShape 29"/>
            <p:cNvSpPr/>
            <p:nvPr/>
          </p:nvSpPr>
          <p:spPr>
            <a:xfrm>
              <a:off x="780840" y="63144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22" name="AutoShape 30"/>
            <p:cNvSpPr/>
            <p:nvPr/>
          </p:nvSpPr>
          <p:spPr>
            <a:xfrm>
              <a:off x="885960" y="62748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23" name="AutoShape 31"/>
            <p:cNvSpPr/>
            <p:nvPr/>
          </p:nvSpPr>
          <p:spPr>
            <a:xfrm>
              <a:off x="435960" y="73224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24" name="AutoShape 32"/>
            <p:cNvSpPr/>
            <p:nvPr/>
          </p:nvSpPr>
          <p:spPr>
            <a:xfrm>
              <a:off x="555840" y="73872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25" name="AutoShape 33"/>
            <p:cNvSpPr/>
            <p:nvPr/>
          </p:nvSpPr>
          <p:spPr>
            <a:xfrm>
              <a:off x="669960" y="74052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26" name="AutoShape 34"/>
            <p:cNvSpPr/>
            <p:nvPr/>
          </p:nvSpPr>
          <p:spPr>
            <a:xfrm>
              <a:off x="780840" y="74952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27" name="AutoShape 35"/>
            <p:cNvSpPr/>
            <p:nvPr/>
          </p:nvSpPr>
          <p:spPr>
            <a:xfrm>
              <a:off x="885960" y="74520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pic>
        <p:nvPicPr>
          <p:cNvPr id="228" name="图片 99" descr="C:/Users/Administrator/Desktop/ppt模板/图片素材/image2709229.pngimage2709229"/>
          <p:cNvPicPr/>
          <p:nvPr/>
        </p:nvPicPr>
        <p:blipFill>
          <a:blip r:embed="rId3"/>
          <a:srcRect t="12343" b="12343"/>
          <a:stretch>
            <a:fillRect/>
          </a:stretch>
        </p:blipFill>
        <p:spPr>
          <a:xfrm>
            <a:off x="1297800" y="2489040"/>
            <a:ext cx="5830920" cy="3636360"/>
          </a:xfrm>
          <a:prstGeom prst="rect">
            <a:avLst/>
          </a:prstGeom>
          <a:ln w="9525">
            <a:noFill/>
          </a:ln>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9" name="PlaceHolder 1"/>
          <p:cNvSpPr>
            <a:spLocks noGrp="1"/>
          </p:cNvSpPr>
          <p:nvPr>
            <p:ph/>
          </p:nvPr>
        </p:nvSpPr>
        <p:spPr>
          <a:xfrm>
            <a:off x="3684240" y="2503080"/>
            <a:ext cx="461412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3600" b="1" strike="noStrike" spc="148">
                <a:solidFill>
                  <a:srgbClr val="EB554D"/>
                </a:solidFill>
                <a:latin typeface="Arial"/>
                <a:ea typeface="微软雅黑"/>
              </a:rPr>
              <a:t>03</a:t>
            </a:r>
            <a:endParaRPr lang="en-US" sz="3600" b="0" strike="noStrike" spc="148">
              <a:solidFill>
                <a:schemeClr val="dk1">
                  <a:lumMod val="65000"/>
                  <a:lumOff val="35000"/>
                </a:schemeClr>
              </a:solidFill>
              <a:latin typeface="Arial"/>
            </a:endParaRPr>
          </a:p>
        </p:txBody>
      </p:sp>
      <p:sp>
        <p:nvSpPr>
          <p:cNvPr id="230" name="PlaceHolder 2"/>
          <p:cNvSpPr>
            <a:spLocks noGrp="1"/>
          </p:cNvSpPr>
          <p:nvPr>
            <p:ph type="title" idx="4294967295"/>
          </p:nvPr>
        </p:nvSpPr>
        <p:spPr>
          <a:xfrm>
            <a:off x="313560" y="40665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rgbClr val="EB554D"/>
                </a:solidFill>
                <a:latin typeface="Arial"/>
                <a:ea typeface="微软雅黑"/>
              </a:rPr>
              <a:t>第</a:t>
            </a:r>
            <a:r>
              <a:rPr lang="en-US" sz="4000" b="1" strike="noStrike" spc="299">
                <a:solidFill>
                  <a:srgbClr val="EB554D"/>
                </a:solidFill>
                <a:latin typeface="Arial"/>
                <a:ea typeface="微软雅黑"/>
              </a:rPr>
              <a:t>3</a:t>
            </a:r>
            <a:r>
              <a:rPr lang="zh-CN" sz="4000" b="1" strike="noStrike" spc="299">
                <a:solidFill>
                  <a:srgbClr val="EB554D"/>
                </a:solidFill>
                <a:latin typeface="Arial"/>
                <a:ea typeface="微软雅黑"/>
              </a:rPr>
              <a:t>章 诊疗方法</a:t>
            </a:r>
            <a:endParaRPr lang="en-US" sz="4000" b="0" strike="noStrike" spc="-1">
              <a:solidFill>
                <a:schemeClr val="dk1"/>
              </a:solidFill>
              <a:latin typeface="Arial"/>
            </a:endParaRPr>
          </a:p>
        </p:txBody>
      </p:sp>
      <p:sp>
        <p:nvSpPr>
          <p:cNvPr id="23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2" name="矩形 28"/>
          <p:cNvSpPr/>
          <p:nvPr/>
        </p:nvSpPr>
        <p:spPr>
          <a:xfrm>
            <a:off x="449388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3" name="矩形 33"/>
          <p:cNvSpPr/>
          <p:nvPr/>
        </p:nvSpPr>
        <p:spPr>
          <a:xfrm>
            <a:off x="716220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4" name="矩形 38"/>
          <p:cNvSpPr/>
          <p:nvPr/>
        </p:nvSpPr>
        <p:spPr>
          <a:xfrm>
            <a:off x="989568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5" name="PlaceHolder 1"/>
          <p:cNvSpPr>
            <a:spLocks noGrp="1"/>
          </p:cNvSpPr>
          <p:nvPr>
            <p:ph type="title" idx="4294967295"/>
          </p:nvPr>
        </p:nvSpPr>
        <p:spPr>
          <a:xfrm>
            <a:off x="1036440" y="24588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EB554D"/>
                </a:solidFill>
                <a:latin typeface="Arial"/>
                <a:ea typeface="微软雅黑"/>
              </a:rPr>
              <a:t>影像学检查</a:t>
            </a:r>
            <a:endParaRPr lang="en-US" sz="3000" b="0" strike="noStrike" spc="-1">
              <a:solidFill>
                <a:schemeClr val="dk1"/>
              </a:solidFill>
              <a:latin typeface="Arial"/>
            </a:endParaRPr>
          </a:p>
        </p:txBody>
      </p:sp>
      <p:sp>
        <p:nvSpPr>
          <p:cNvPr id="236" name="矩形 19"/>
          <p:cNvSpPr/>
          <p:nvPr/>
        </p:nvSpPr>
        <p:spPr>
          <a:xfrm>
            <a:off x="168336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grpSp>
        <p:nvGrpSpPr>
          <p:cNvPr id="237" name="Group 15"/>
          <p:cNvGrpSpPr/>
          <p:nvPr/>
        </p:nvGrpSpPr>
        <p:grpSpPr>
          <a:xfrm>
            <a:off x="435960" y="378720"/>
            <a:ext cx="515160" cy="439560"/>
            <a:chOff x="435960" y="378720"/>
            <a:chExt cx="515160" cy="439560"/>
          </a:xfrm>
        </p:grpSpPr>
        <p:sp>
          <p:nvSpPr>
            <p:cNvPr id="238" name="AutoShape 16"/>
            <p:cNvSpPr/>
            <p:nvPr/>
          </p:nvSpPr>
          <p:spPr>
            <a:xfrm>
              <a:off x="435960" y="378720"/>
              <a:ext cx="83880" cy="8388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39" name="AutoShape 17"/>
            <p:cNvSpPr/>
            <p:nvPr/>
          </p:nvSpPr>
          <p:spPr>
            <a:xfrm>
              <a:off x="555840" y="385200"/>
              <a:ext cx="77760" cy="77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40" name="AutoShape 18"/>
            <p:cNvSpPr/>
            <p:nvPr/>
          </p:nvSpPr>
          <p:spPr>
            <a:xfrm>
              <a:off x="669960" y="387000"/>
              <a:ext cx="74520" cy="7452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41" name="AutoShape 19"/>
            <p:cNvSpPr/>
            <p:nvPr/>
          </p:nvSpPr>
          <p:spPr>
            <a:xfrm>
              <a:off x="780840" y="396000"/>
              <a:ext cx="68760" cy="68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42" name="AutoShape 20"/>
            <p:cNvSpPr/>
            <p:nvPr/>
          </p:nvSpPr>
          <p:spPr>
            <a:xfrm>
              <a:off x="885960" y="392040"/>
              <a:ext cx="65160" cy="651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43" name="AutoShape 21"/>
            <p:cNvSpPr/>
            <p:nvPr/>
          </p:nvSpPr>
          <p:spPr>
            <a:xfrm>
              <a:off x="435960" y="496440"/>
              <a:ext cx="83880" cy="8388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44" name="AutoShape 22"/>
            <p:cNvSpPr/>
            <p:nvPr/>
          </p:nvSpPr>
          <p:spPr>
            <a:xfrm>
              <a:off x="555840" y="503280"/>
              <a:ext cx="77760" cy="77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45" name="AutoShape 23"/>
            <p:cNvSpPr/>
            <p:nvPr/>
          </p:nvSpPr>
          <p:spPr>
            <a:xfrm>
              <a:off x="669960" y="504720"/>
              <a:ext cx="74520" cy="7452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46" name="AutoShape 24"/>
            <p:cNvSpPr/>
            <p:nvPr/>
          </p:nvSpPr>
          <p:spPr>
            <a:xfrm>
              <a:off x="780840" y="513720"/>
              <a:ext cx="68760" cy="68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47" name="AutoShape 25"/>
            <p:cNvSpPr/>
            <p:nvPr/>
          </p:nvSpPr>
          <p:spPr>
            <a:xfrm>
              <a:off x="885960" y="509760"/>
              <a:ext cx="65160" cy="651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48" name="AutoShape 26"/>
            <p:cNvSpPr/>
            <p:nvPr/>
          </p:nvSpPr>
          <p:spPr>
            <a:xfrm>
              <a:off x="435960" y="614520"/>
              <a:ext cx="83880" cy="8388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49" name="AutoShape 27"/>
            <p:cNvSpPr/>
            <p:nvPr/>
          </p:nvSpPr>
          <p:spPr>
            <a:xfrm>
              <a:off x="555840" y="621000"/>
              <a:ext cx="77760" cy="77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50" name="AutoShape 28"/>
            <p:cNvSpPr/>
            <p:nvPr/>
          </p:nvSpPr>
          <p:spPr>
            <a:xfrm>
              <a:off x="669960" y="622800"/>
              <a:ext cx="74520" cy="7452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51" name="AutoShape 29"/>
            <p:cNvSpPr/>
            <p:nvPr/>
          </p:nvSpPr>
          <p:spPr>
            <a:xfrm>
              <a:off x="780840" y="631440"/>
              <a:ext cx="68760" cy="68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52" name="AutoShape 30"/>
            <p:cNvSpPr/>
            <p:nvPr/>
          </p:nvSpPr>
          <p:spPr>
            <a:xfrm>
              <a:off x="885960" y="627480"/>
              <a:ext cx="65160" cy="651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53" name="AutoShape 31"/>
            <p:cNvSpPr/>
            <p:nvPr/>
          </p:nvSpPr>
          <p:spPr>
            <a:xfrm>
              <a:off x="435960" y="732240"/>
              <a:ext cx="83880" cy="8388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54" name="AutoShape 32"/>
            <p:cNvSpPr/>
            <p:nvPr/>
          </p:nvSpPr>
          <p:spPr>
            <a:xfrm>
              <a:off x="555840" y="738720"/>
              <a:ext cx="77760" cy="77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55" name="AutoShape 33"/>
            <p:cNvSpPr/>
            <p:nvPr/>
          </p:nvSpPr>
          <p:spPr>
            <a:xfrm>
              <a:off x="669960" y="740520"/>
              <a:ext cx="74520" cy="7452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56" name="AutoShape 34"/>
            <p:cNvSpPr/>
            <p:nvPr/>
          </p:nvSpPr>
          <p:spPr>
            <a:xfrm>
              <a:off x="780840" y="749520"/>
              <a:ext cx="68760" cy="687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57" name="AutoShape 35"/>
            <p:cNvSpPr/>
            <p:nvPr/>
          </p:nvSpPr>
          <p:spPr>
            <a:xfrm>
              <a:off x="885960" y="745200"/>
              <a:ext cx="65160" cy="65160"/>
            </a:xfrm>
            <a:prstGeom prst="ellipse">
              <a:avLst/>
            </a:prstGeom>
            <a:gradFill rotWithShape="0">
              <a:gsLst>
                <a:gs pos="0">
                  <a:srgbClr val="F6F8FC"/>
                </a:gs>
                <a:gs pos="0">
                  <a:srgbClr val="ADC0E8"/>
                </a:gs>
                <a:gs pos="0">
                  <a:srgbClr val="FFFFFF"/>
                </a:gs>
                <a:gs pos="100000">
                  <a:srgbClr val="EB554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258" name="AutoShape 2"/>
          <p:cNvSpPr/>
          <p:nvPr/>
        </p:nvSpPr>
        <p:spPr>
          <a:xfrm>
            <a:off x="981720" y="1604880"/>
            <a:ext cx="3394800" cy="2116440"/>
          </a:xfrm>
          <a:prstGeom prst="rect">
            <a:avLst/>
          </a:prstGeom>
          <a:solidFill>
            <a:srgbClr val="EB554D"/>
          </a:solidFill>
          <a:ln w="0">
            <a:noFill/>
          </a:ln>
        </p:spPr>
        <p:style>
          <a:lnRef idx="0"/>
          <a:fillRef idx="0"/>
          <a:effectRef idx="0"/>
          <a:fontRef idx="minor"/>
        </p:style>
        <p:txBody>
          <a:bodyPr anchor="ctr">
            <a:noAutofit/>
          </a:bodyPr>
          <a:lstStyle/>
          <a:p>
            <a:pPr algn="ctr" defTabSz="914400">
              <a:lnSpc>
                <a:spcPct val="100000"/>
              </a:lnSpc>
            </a:pPr>
            <a:r>
              <a:rPr lang="en-US" sz="2940" b="0" strike="noStrike" spc="-1">
                <a:solidFill>
                  <a:srgbClr val="FFFFFF"/>
                </a:solidFill>
                <a:latin typeface="Calibri"/>
                <a:ea typeface="Calibri"/>
              </a:rPr>
              <a:t> </a:t>
            </a:r>
            <a:endParaRPr lang="en-US" sz="2940" b="0" strike="noStrike" spc="-1">
              <a:solidFill>
                <a:srgbClr val="FFFFFF"/>
              </a:solidFill>
              <a:latin typeface="Arial"/>
            </a:endParaRPr>
          </a:p>
        </p:txBody>
      </p:sp>
      <p:sp>
        <p:nvSpPr>
          <p:cNvPr id="259" name="AutoShape 3"/>
          <p:cNvSpPr/>
          <p:nvPr/>
        </p:nvSpPr>
        <p:spPr>
          <a:xfrm>
            <a:off x="4376880" y="3721680"/>
            <a:ext cx="3394800" cy="2116440"/>
          </a:xfrm>
          <a:prstGeom prst="rect">
            <a:avLst/>
          </a:pr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60" name="AutoShape 4"/>
          <p:cNvSpPr/>
          <p:nvPr/>
        </p:nvSpPr>
        <p:spPr>
          <a:xfrm>
            <a:off x="7771680" y="1604880"/>
            <a:ext cx="3394800" cy="2116440"/>
          </a:xfrm>
          <a:prstGeom prst="rect">
            <a:avLst/>
          </a:pr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pic>
        <p:nvPicPr>
          <p:cNvPr id="261" name="Picture 5" descr="C:/Users/Administrator/Desktop/ppt模板/真人/图片3.png图片3"/>
          <p:cNvPicPr/>
          <p:nvPr/>
        </p:nvPicPr>
        <p:blipFill>
          <a:blip r:embed="rId2"/>
          <a:srcRect t="12219" b="12219"/>
          <a:stretch>
            <a:fillRect/>
          </a:stretch>
        </p:blipFill>
        <p:spPr>
          <a:xfrm>
            <a:off x="991080" y="3721680"/>
            <a:ext cx="3395160" cy="2116080"/>
          </a:xfrm>
          <a:prstGeom prst="rect">
            <a:avLst/>
          </a:prstGeom>
          <a:ln w="0">
            <a:noFill/>
          </a:ln>
        </p:spPr>
      </p:pic>
      <p:pic>
        <p:nvPicPr>
          <p:cNvPr id="262" name="Picture 6" descr="C:/Users/Administrator/Desktop/ppt模板/真人/图片4.png图片4"/>
          <p:cNvPicPr/>
          <p:nvPr/>
        </p:nvPicPr>
        <p:blipFill>
          <a:blip r:embed="rId3"/>
          <a:srcRect t="12219" b="12219"/>
          <a:stretch>
            <a:fillRect/>
          </a:stretch>
        </p:blipFill>
        <p:spPr>
          <a:xfrm>
            <a:off x="4376880" y="1606680"/>
            <a:ext cx="3394440" cy="2115000"/>
          </a:xfrm>
          <a:prstGeom prst="rect">
            <a:avLst/>
          </a:prstGeom>
          <a:ln w="0">
            <a:noFill/>
          </a:ln>
        </p:spPr>
      </p:pic>
      <p:pic>
        <p:nvPicPr>
          <p:cNvPr id="263" name="Picture 7" descr="C:/Users/Administrator/Desktop/ppt模板/真人/图片2.png图片2"/>
          <p:cNvPicPr/>
          <p:nvPr/>
        </p:nvPicPr>
        <p:blipFill>
          <a:blip r:embed="rId4"/>
          <a:srcRect t="11713" b="11713"/>
          <a:stretch>
            <a:fillRect/>
          </a:stretch>
        </p:blipFill>
        <p:spPr>
          <a:xfrm>
            <a:off x="7771680" y="3712680"/>
            <a:ext cx="3394440" cy="2143440"/>
          </a:xfrm>
          <a:prstGeom prst="rect">
            <a:avLst/>
          </a:prstGeom>
          <a:ln w="0">
            <a:noFill/>
          </a:ln>
        </p:spPr>
      </p:pic>
      <p:sp>
        <p:nvSpPr>
          <p:cNvPr id="264" name="content.1.title"/>
          <p:cNvSpPr/>
          <p:nvPr/>
        </p:nvSpPr>
        <p:spPr>
          <a:xfrm>
            <a:off x="1754640" y="188136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胃镜</a:t>
            </a:r>
            <a:endParaRPr lang="en-US" sz="2000" b="0" strike="noStrike" spc="-1">
              <a:solidFill>
                <a:srgbClr val="000000"/>
              </a:solidFill>
              <a:latin typeface="Arial"/>
            </a:endParaRPr>
          </a:p>
        </p:txBody>
      </p:sp>
      <p:sp>
        <p:nvSpPr>
          <p:cNvPr id="265" name="content.1.content"/>
          <p:cNvSpPr/>
          <p:nvPr/>
        </p:nvSpPr>
        <p:spPr>
          <a:xfrm>
            <a:off x="1225080" y="2340000"/>
            <a:ext cx="2982960" cy="12031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通过内窥镜检查患者胃部病变，帮助医生诊断消化道出血的病因。</a:t>
            </a:r>
            <a:endParaRPr lang="en-US" sz="1600" b="0" strike="noStrike" spc="-1">
              <a:solidFill>
                <a:srgbClr val="000000"/>
              </a:solidFill>
              <a:latin typeface="Arial"/>
            </a:endParaRPr>
          </a:p>
        </p:txBody>
      </p:sp>
      <p:sp>
        <p:nvSpPr>
          <p:cNvPr id="266" name="content.2.title"/>
          <p:cNvSpPr/>
          <p:nvPr/>
        </p:nvSpPr>
        <p:spPr>
          <a:xfrm>
            <a:off x="8442000" y="188136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肠镜</a:t>
            </a:r>
            <a:endParaRPr lang="en-US" sz="2000" b="0" strike="noStrike" spc="-1">
              <a:solidFill>
                <a:srgbClr val="000000"/>
              </a:solidFill>
              <a:latin typeface="Arial"/>
            </a:endParaRPr>
          </a:p>
        </p:txBody>
      </p:sp>
      <p:sp>
        <p:nvSpPr>
          <p:cNvPr id="267" name="content.2.content"/>
          <p:cNvSpPr/>
          <p:nvPr/>
        </p:nvSpPr>
        <p:spPr>
          <a:xfrm>
            <a:off x="7971120" y="2340000"/>
            <a:ext cx="3036240" cy="12060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通过内窥镜检查患者肠道病变，有助于定位出血部位。</a:t>
            </a:r>
            <a:endParaRPr lang="en-US" sz="1600" b="0" strike="noStrike" spc="-1">
              <a:solidFill>
                <a:srgbClr val="000000"/>
              </a:solidFill>
              <a:latin typeface="Arial"/>
            </a:endParaRPr>
          </a:p>
        </p:txBody>
      </p:sp>
      <p:sp>
        <p:nvSpPr>
          <p:cNvPr id="268" name="content.3.title"/>
          <p:cNvSpPr/>
          <p:nvPr/>
        </p:nvSpPr>
        <p:spPr>
          <a:xfrm>
            <a:off x="5093280" y="3954960"/>
            <a:ext cx="20685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en-US" sz="2000" b="1" strike="noStrike" spc="-1">
                <a:solidFill>
                  <a:schemeClr val="lt1"/>
                </a:solidFill>
                <a:latin typeface="微软雅黑"/>
                <a:ea typeface="微软雅黑"/>
              </a:rPr>
              <a:t>CT</a:t>
            </a:r>
            <a:endParaRPr lang="en-US" sz="2000" b="0" strike="noStrike" spc="-1">
              <a:solidFill>
                <a:srgbClr val="000000"/>
              </a:solidFill>
              <a:latin typeface="Arial"/>
            </a:endParaRPr>
          </a:p>
        </p:txBody>
      </p:sp>
      <p:sp>
        <p:nvSpPr>
          <p:cNvPr id="269" name="content.3.content"/>
          <p:cNvSpPr/>
          <p:nvPr/>
        </p:nvSpPr>
        <p:spPr>
          <a:xfrm>
            <a:off x="4578840" y="4413240"/>
            <a:ext cx="3085920" cy="1173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通过计算机断层扫描检查患者腹部情况，帮助医生做出诊断。</a:t>
            </a:r>
            <a:endParaRPr lang="en-US" sz="16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0" name="AutoShape 3"/>
          <p:cNvSpPr/>
          <p:nvPr/>
        </p:nvSpPr>
        <p:spPr>
          <a:xfrm>
            <a:off x="472320" y="1375560"/>
            <a:ext cx="11246760" cy="4699080"/>
          </a:xfrm>
          <a:prstGeom prst="rect">
            <a:avLst/>
          </a:prstGeom>
          <a:solidFill>
            <a:srgbClr val="EB554D">
              <a:alpha val="82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1" name="AutoShape 5"/>
          <p:cNvSpPr/>
          <p:nvPr/>
        </p:nvSpPr>
        <p:spPr>
          <a:xfrm>
            <a:off x="2499480" y="6236280"/>
            <a:ext cx="9219960" cy="66960"/>
          </a:xfrm>
          <a:prstGeom prst="rect">
            <a:avLst/>
          </a:prstGeom>
          <a:solidFill>
            <a:srgbClr val="EB554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72" name="AutoShape 6"/>
          <p:cNvSpPr/>
          <p:nvPr/>
        </p:nvSpPr>
        <p:spPr>
          <a:xfrm>
            <a:off x="483840" y="6236280"/>
            <a:ext cx="739800" cy="66960"/>
          </a:xfrm>
          <a:prstGeom prst="rect">
            <a:avLst/>
          </a:prstGeom>
          <a:solidFill>
            <a:srgbClr val="EB554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73" name="AutoShape 7"/>
          <p:cNvSpPr/>
          <p:nvPr/>
        </p:nvSpPr>
        <p:spPr>
          <a:xfrm>
            <a:off x="1375920" y="6200640"/>
            <a:ext cx="158400" cy="158400"/>
          </a:xfrm>
          <a:prstGeom prst="ellipse">
            <a:avLst/>
          </a:prstGeom>
          <a:solidFill>
            <a:srgbClr val="EB554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4" name="AutoShape 8"/>
          <p:cNvSpPr/>
          <p:nvPr/>
        </p:nvSpPr>
        <p:spPr>
          <a:xfrm>
            <a:off x="1607040" y="6207120"/>
            <a:ext cx="146880" cy="146880"/>
          </a:xfrm>
          <a:prstGeom prst="ellipse">
            <a:avLst/>
          </a:prstGeom>
          <a:solidFill>
            <a:srgbClr val="EB554D">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5" name="AutoShape 9"/>
          <p:cNvSpPr/>
          <p:nvPr/>
        </p:nvSpPr>
        <p:spPr>
          <a:xfrm>
            <a:off x="1827360" y="6213960"/>
            <a:ext cx="135720" cy="135720"/>
          </a:xfrm>
          <a:prstGeom prst="ellipse">
            <a:avLst/>
          </a:prstGeom>
          <a:solidFill>
            <a:srgbClr val="EB554D">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6" name="AutoShape 10"/>
          <p:cNvSpPr/>
          <p:nvPr/>
        </p:nvSpPr>
        <p:spPr>
          <a:xfrm>
            <a:off x="2027160" y="6220440"/>
            <a:ext cx="124200" cy="124200"/>
          </a:xfrm>
          <a:prstGeom prst="ellipse">
            <a:avLst/>
          </a:prstGeom>
          <a:solidFill>
            <a:srgbClr val="EB554D">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277" name="AutoShape 11"/>
          <p:cNvSpPr/>
          <p:nvPr/>
        </p:nvSpPr>
        <p:spPr>
          <a:xfrm>
            <a:off x="2224800" y="6215040"/>
            <a:ext cx="113040" cy="113040"/>
          </a:xfrm>
          <a:prstGeom prst="ellipse">
            <a:avLst/>
          </a:prstGeom>
          <a:solidFill>
            <a:srgbClr val="EB554D">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27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79"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EB554D"/>
                </a:solidFill>
                <a:latin typeface="Arial"/>
                <a:ea typeface="微软雅黑"/>
              </a:rPr>
              <a:t>手术治疗</a:t>
            </a:r>
            <a:endParaRPr lang="en-US" sz="3600" b="0" strike="noStrike" spc="-1">
              <a:solidFill>
                <a:srgbClr val="000000"/>
              </a:solidFill>
              <a:latin typeface="Arial"/>
            </a:endParaRPr>
          </a:p>
        </p:txBody>
      </p:sp>
      <p:sp>
        <p:nvSpPr>
          <p:cNvPr id="280"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对于严重且无法止血的消化道出血病例，可能需要进行手术治疗。手术方式包括溃疡缝合、动脉夹闭等，旨在控制出血源，挽救患者生命。手术前需充分评估患者病情和手术风险，确保手术的安全性和有效性。</a:t>
            </a:r>
            <a:endParaRPr lang="en-US" sz="1800" b="0" strike="noStrike" spc="-1">
              <a:solidFill>
                <a:srgbClr val="000000"/>
              </a:solidFill>
              <a:latin typeface="Arial"/>
            </a:endParaRPr>
          </a:p>
        </p:txBody>
      </p:sp>
      <p:sp>
        <p:nvSpPr>
          <p:cNvPr id="28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282" name="Group 15"/>
          <p:cNvGrpSpPr/>
          <p:nvPr/>
        </p:nvGrpSpPr>
        <p:grpSpPr>
          <a:xfrm>
            <a:off x="431640" y="396000"/>
            <a:ext cx="514800" cy="439200"/>
            <a:chOff x="431640" y="396000"/>
            <a:chExt cx="514800" cy="439200"/>
          </a:xfrm>
        </p:grpSpPr>
        <p:sp>
          <p:nvSpPr>
            <p:cNvPr id="283" name="AutoShape 16"/>
            <p:cNvSpPr/>
            <p:nvPr/>
          </p:nvSpPr>
          <p:spPr>
            <a:xfrm>
              <a:off x="431640" y="39600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84" name="AutoShape 17"/>
            <p:cNvSpPr/>
            <p:nvPr/>
          </p:nvSpPr>
          <p:spPr>
            <a:xfrm>
              <a:off x="551520" y="40248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85" name="AutoShape 18"/>
            <p:cNvSpPr/>
            <p:nvPr/>
          </p:nvSpPr>
          <p:spPr>
            <a:xfrm>
              <a:off x="665640" y="40428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86" name="AutoShape 19"/>
            <p:cNvSpPr/>
            <p:nvPr/>
          </p:nvSpPr>
          <p:spPr>
            <a:xfrm>
              <a:off x="776160" y="41328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87" name="AutoShape 20"/>
            <p:cNvSpPr/>
            <p:nvPr/>
          </p:nvSpPr>
          <p:spPr>
            <a:xfrm>
              <a:off x="881280" y="40896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88" name="AutoShape 21"/>
            <p:cNvSpPr/>
            <p:nvPr/>
          </p:nvSpPr>
          <p:spPr>
            <a:xfrm>
              <a:off x="431640" y="51372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89" name="AutoShape 22"/>
            <p:cNvSpPr/>
            <p:nvPr/>
          </p:nvSpPr>
          <p:spPr>
            <a:xfrm>
              <a:off x="551520" y="52020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90" name="AutoShape 23"/>
            <p:cNvSpPr/>
            <p:nvPr/>
          </p:nvSpPr>
          <p:spPr>
            <a:xfrm>
              <a:off x="665640" y="52200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91" name="AutoShape 24"/>
            <p:cNvSpPr/>
            <p:nvPr/>
          </p:nvSpPr>
          <p:spPr>
            <a:xfrm>
              <a:off x="776160" y="53100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92" name="AutoShape 25"/>
            <p:cNvSpPr/>
            <p:nvPr/>
          </p:nvSpPr>
          <p:spPr>
            <a:xfrm>
              <a:off x="881280" y="52668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93" name="AutoShape 26"/>
            <p:cNvSpPr/>
            <p:nvPr/>
          </p:nvSpPr>
          <p:spPr>
            <a:xfrm>
              <a:off x="431640" y="63144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94" name="AutoShape 27"/>
            <p:cNvSpPr/>
            <p:nvPr/>
          </p:nvSpPr>
          <p:spPr>
            <a:xfrm>
              <a:off x="551520" y="63792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95" name="AutoShape 28"/>
            <p:cNvSpPr/>
            <p:nvPr/>
          </p:nvSpPr>
          <p:spPr>
            <a:xfrm>
              <a:off x="665640" y="63972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96" name="AutoShape 29"/>
            <p:cNvSpPr/>
            <p:nvPr/>
          </p:nvSpPr>
          <p:spPr>
            <a:xfrm>
              <a:off x="776160" y="64872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97" name="AutoShape 30"/>
            <p:cNvSpPr/>
            <p:nvPr/>
          </p:nvSpPr>
          <p:spPr>
            <a:xfrm>
              <a:off x="881280" y="64476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98" name="AutoShape 31"/>
            <p:cNvSpPr/>
            <p:nvPr/>
          </p:nvSpPr>
          <p:spPr>
            <a:xfrm>
              <a:off x="431640" y="749160"/>
              <a:ext cx="83880" cy="83880"/>
            </a:xfrm>
            <a:prstGeom prst="ellipse">
              <a:avLst/>
            </a:prstGeom>
            <a:solidFill>
              <a:srgbClr val="EB554D">
                <a:alpha val="80000"/>
              </a:srgbClr>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99" name="AutoShape 32"/>
            <p:cNvSpPr/>
            <p:nvPr/>
          </p:nvSpPr>
          <p:spPr>
            <a:xfrm>
              <a:off x="551520" y="756000"/>
              <a:ext cx="77760" cy="77760"/>
            </a:xfrm>
            <a:prstGeom prst="ellipse">
              <a:avLst/>
            </a:prstGeom>
            <a:solidFill>
              <a:srgbClr val="EB554D">
                <a:alpha val="80000"/>
              </a:srgbClr>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00" name="AutoShape 33"/>
            <p:cNvSpPr/>
            <p:nvPr/>
          </p:nvSpPr>
          <p:spPr>
            <a:xfrm>
              <a:off x="665640" y="757440"/>
              <a:ext cx="74520" cy="74520"/>
            </a:xfrm>
            <a:prstGeom prst="ellipse">
              <a:avLst/>
            </a:prstGeom>
            <a:solidFill>
              <a:srgbClr val="EB554D">
                <a:alpha val="80000"/>
              </a:srgbClr>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01" name="AutoShape 34"/>
            <p:cNvSpPr/>
            <p:nvPr/>
          </p:nvSpPr>
          <p:spPr>
            <a:xfrm>
              <a:off x="776160" y="766440"/>
              <a:ext cx="68760" cy="68760"/>
            </a:xfrm>
            <a:prstGeom prst="ellipse">
              <a:avLst/>
            </a:prstGeom>
            <a:solidFill>
              <a:srgbClr val="EB554D">
                <a:alpha val="80000"/>
              </a:srgbClr>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02" name="AutoShape 35"/>
            <p:cNvSpPr/>
            <p:nvPr/>
          </p:nvSpPr>
          <p:spPr>
            <a:xfrm>
              <a:off x="881280" y="762480"/>
              <a:ext cx="65160" cy="65160"/>
            </a:xfrm>
            <a:prstGeom prst="ellipse">
              <a:avLst/>
            </a:prstGeom>
            <a:solidFill>
              <a:srgbClr val="EB554D">
                <a:alpha val="80000"/>
              </a:srgbClr>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303"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https://d.book118.com/518142113012006050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12</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12</vt:i4>
      </vt:variant>
    </vt:vector>
  </HeadingPairs>
  <TitlesOfParts>
    <vt:vector baseType="lpstr" size="20">
      <vt:lpstr>Arial</vt:lpstr>
      <vt:lpstr>Calibri</vt:lpstr>
      <vt:lpstr>微软雅黑</vt:lpstr>
      <vt:lpstr>Times New Roman</vt:lpstr>
      <vt:lpstr>Wingdings</vt:lpstr>
      <vt:lpstr>Symbol</vt:lpstr>
      <vt:lpstr>DejaVu Sans</vt:lpstr>
      <vt:lpstr>Office Theme</vt:lpstr>
      <vt:lpstr>消化道出血估计查房</vt:lpstr>
      <vt:lpstr>目录</vt:lpstr>
      <vt:lpstr>第一章 简介</vt:lpstr>
      <vt:lpstr> </vt:lpstr>
      <vt:lpstr>结语</vt:lpstr>
      <vt:lpstr>第2章 临床表现</vt:lpstr>
      <vt:lpstr>紧急处理</vt:lpstr>
      <vt:lpstr>注意事项</vt:lpstr>
      <vt:lpstr>第3章 诊疗方法</vt:lpstr>
      <vt:lpstr>影像学检查</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2024-09-29T16:31:26.808</cp:lastPrinted>
  <dcterms:created xsi:type="dcterms:W3CDTF">2024-09-29T08:31:26Z</dcterms:created>
  <dcterms:modified xsi:type="dcterms:W3CDTF">2024-09-29T08:31:28Z</dcterms:modified>
</cp:coreProperties>
</file>