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F051A3-F6FA-4C28-8FC5-67B543564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5E850D-F573-491F-BF3F-BD6F80F66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9A6C54-4EB8-4E37-B537-18F5E1276C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B9DAE1-7E1A-48A9-82F1-5E511CA84D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1261AC-DC8D-481E-9177-42AFFDCE7B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AA2D7F-C2F0-44ED-A4FC-912637C9A0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3561D3-6BC3-4D6A-8006-F793A4CA99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7C4D49-DAB7-4887-9277-7E277E9490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E53005-CE88-4A24-AE0F-128D53E97A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F105C5-BB37-4625-93E1-5F6AC4B578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58169B-7FC6-4AF9-ADED-F95CB13FE4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002320334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财务绩效评价与激励机制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财务绩效评价概述
 财务绩效评价方法
 财务指标体系
 财务绩效评价标准
 激励机制的设计
 激励与绩效评价的结合
 实践案例分析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财务绩效评价概述</a:t>
            </a:r>
          </a:p>
        </p:txBody>
      </p:sp>
      <p:sp>
        <p:nvSpPr>
          <p:cNvPr id="3" name="Subtitle 2"/>
          <p:cNvSpPr>
            <a:spLocks noGrp="1"/>
          </p:cNvSpPr>
          <p:nvPr>
            <p:ph type="subTitle" idx="1"/>
          </p:nvPr>
        </p:nvSpPr>
        <p:spPr/>
        <p:txBody>
          <a:bodyPr/>
          <a:lstStyle/>
          <a:p>
            <a:r>
              <a:t>财务绩效评价与激励机制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财务绩效评价概述</a:t>
            </a:r>
          </a:p>
        </p:txBody>
      </p:sp>
      <p:sp>
        <p:nvSpPr>
          <p:cNvPr id="3" name="Text Placeholder 2"/>
          <p:cNvSpPr>
            <a:spLocks noGrp="1"/>
          </p:cNvSpPr>
          <p:nvPr>
            <p:ph type="body" idx="1"/>
          </p:nvPr>
        </p:nvSpPr>
        <p:spPr/>
        <p:txBody>
          <a:bodyPr/>
          <a:lstStyle/>
          <a:p>
            <a:r>
              <a:t>财务绩效评价的定义和目的</a:t>
            </a:r>
          </a:p>
        </p:txBody>
      </p:sp>
      <p:sp>
        <p:nvSpPr>
          <p:cNvPr id="4" name="Content Placeholder 3"/>
          <p:cNvSpPr>
            <a:spLocks noGrp="1"/>
          </p:cNvSpPr>
          <p:nvPr>
            <p:ph sz="half" idx="2"/>
          </p:nvPr>
        </p:nvSpPr>
        <p:spPr/>
        <p:txBody>
          <a:bodyPr/>
          <a:lstStyle/>
          <a:p>
            <a:r>
              <a:t>1.财务绩效评价是企业为了评估其经济效益和运营状况，依据财务指标对一定期间内的经营活动进行的量化评价。</a:t>
            </a:r>
          </a:p>
          <a:p>
            <a:r>
              <a:t>2.财务绩效评价的目的在于帮助企业识别优势与不足，制定针对性的改进策略，提升整体绩效。</a:t>
            </a:r>
          </a:p>
          <a:p/>
        </p:txBody>
      </p:sp>
      <p:sp>
        <p:nvSpPr>
          <p:cNvPr id="5" name="Text Placeholder 4"/>
          <p:cNvSpPr>
            <a:spLocks noGrp="1"/>
          </p:cNvSpPr>
          <p:nvPr>
            <p:ph type="body" idx="3"/>
          </p:nvPr>
        </p:nvSpPr>
        <p:spPr/>
        <p:txBody>
          <a:bodyPr/>
          <a:lstStyle/>
          <a:p>
            <a:r>
              <a:t>财务绩效评价的原则</a:t>
            </a:r>
          </a:p>
        </p:txBody>
      </p:sp>
      <p:sp>
        <p:nvSpPr>
          <p:cNvPr id="6" name="Content Placeholder 5"/>
          <p:cNvSpPr>
            <a:spLocks noGrp="1"/>
          </p:cNvSpPr>
          <p:nvPr>
            <p:ph sz="half" idx="4"/>
          </p:nvPr>
        </p:nvSpPr>
        <p:spPr/>
        <p:txBody>
          <a:bodyPr/>
          <a:lstStyle/>
          <a:p>
            <a:r>
              <a:t>1.客观性原则：评价应以客观事实为依据，避免主观臆断。</a:t>
            </a:r>
          </a:p>
          <a:p>
            <a:r>
              <a:t>2.可比性原则：评价指标应具有可比性，以便不同时期、不同企业间的比较。</a:t>
            </a:r>
          </a:p>
          <a:p>
            <a:r>
              <a:t>3.全面性原则：评价应涵盖企业的各个方面，包括财务状况、经营成果和现金流量等。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财务绩效评价概述</a:t>
            </a:r>
          </a:p>
        </p:txBody>
      </p:sp>
      <p:sp>
        <p:nvSpPr>
          <p:cNvPr id="3" name="Text Placeholder 2"/>
          <p:cNvSpPr>
            <a:spLocks noGrp="1"/>
          </p:cNvSpPr>
          <p:nvPr>
            <p:ph type="body" idx="1"/>
          </p:nvPr>
        </p:nvSpPr>
        <p:spPr/>
        <p:txBody>
          <a:bodyPr/>
          <a:lstStyle/>
          <a:p>
            <a:r>
              <a:t>财务绩效评价的方法</a:t>
            </a:r>
          </a:p>
        </p:txBody>
      </p:sp>
      <p:sp>
        <p:nvSpPr>
          <p:cNvPr id="4" name="Content Placeholder 3"/>
          <p:cNvSpPr>
            <a:spLocks noGrp="1"/>
          </p:cNvSpPr>
          <p:nvPr>
            <p:ph sz="half" idx="2"/>
          </p:nvPr>
        </p:nvSpPr>
        <p:spPr/>
        <p:txBody>
          <a:bodyPr/>
          <a:lstStyle/>
          <a:p>
            <a:r>
              <a:t>1.财务比率分析：通过计算和比较财务比率，评估企业的盈利能力、偿债能力和运营能力等。</a:t>
            </a:r>
          </a:p>
          <a:p>
            <a:r>
              <a:t>2.杜邦分析法：利用多种财务比率之间的内在关系，综合分析企业的财务状况。</a:t>
            </a:r>
          </a:p>
          <a:p>
            <a:r>
              <a:t>3.经济增加值（EVA）法：考虑资本成本后的经济利润，评估企业的价值创造能力。</a:t>
            </a:r>
          </a:p>
          <a:p/>
        </p:txBody>
      </p:sp>
      <p:sp>
        <p:nvSpPr>
          <p:cNvPr id="5" name="Text Placeholder 4"/>
          <p:cNvSpPr>
            <a:spLocks noGrp="1"/>
          </p:cNvSpPr>
          <p:nvPr>
            <p:ph type="body" idx="3"/>
          </p:nvPr>
        </p:nvSpPr>
        <p:spPr/>
        <p:txBody>
          <a:bodyPr/>
          <a:lstStyle/>
          <a:p>
            <a:r>
              <a:t>财务绩效评价的指标体系</a:t>
            </a:r>
          </a:p>
        </p:txBody>
      </p:sp>
      <p:sp>
        <p:nvSpPr>
          <p:cNvPr id="6" name="Content Placeholder 5"/>
          <p:cNvSpPr>
            <a:spLocks noGrp="1"/>
          </p:cNvSpPr>
          <p:nvPr>
            <p:ph sz="half" idx="4"/>
          </p:nvPr>
        </p:nvSpPr>
        <p:spPr/>
        <p:txBody>
          <a:bodyPr/>
          <a:lstStyle/>
          <a:p>
            <a:r>
              <a:t>1.盈利能力指标：如净资产收益率、总资产报酬率等，反映企业的获利能力。</a:t>
            </a:r>
          </a:p>
          <a:p>
            <a:r>
              <a:t>2.偿债能力指标：如资产负债率、流动比率等，反映企业的债务承担能力和偿债风险。</a:t>
            </a:r>
          </a:p>
          <a:p>
            <a:r>
              <a:t>3.运营能力指标：如存货周转率、应收账款周转率等，反映企业的资产运用效率。</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财务绩效评价概述</a:t>
            </a:r>
          </a:p>
        </p:txBody>
      </p:sp>
      <p:sp>
        <p:nvSpPr>
          <p:cNvPr id="3" name="Text Placeholder 2"/>
          <p:cNvSpPr>
            <a:spLocks noGrp="1"/>
          </p:cNvSpPr>
          <p:nvPr>
            <p:ph type="body" idx="1"/>
          </p:nvPr>
        </p:nvSpPr>
        <p:spPr/>
        <p:txBody>
          <a:bodyPr/>
          <a:lstStyle/>
          <a:p>
            <a:r>
              <a:t>财务绩效评价的挑战与发展趋势</a:t>
            </a:r>
          </a:p>
        </p:txBody>
      </p:sp>
      <p:sp>
        <p:nvSpPr>
          <p:cNvPr id="4" name="Content Placeholder 3"/>
          <p:cNvSpPr>
            <a:spLocks noGrp="1"/>
          </p:cNvSpPr>
          <p:nvPr>
            <p:ph sz="half" idx="2"/>
          </p:nvPr>
        </p:nvSpPr>
        <p:spPr/>
        <p:txBody>
          <a:bodyPr/>
          <a:lstStyle/>
          <a:p>
            <a:r>
              <a:t>1.挑战：随着全球经济一体化和会计准则的国际趋同，企业面临的财务绩效评价环境日益复杂，需要更高的信息披露透明度和更严格的监管。</a:t>
            </a:r>
          </a:p>
          <a:p>
            <a:r>
              <a:t>2.发展趋势：财务绩效评价逐渐向全面绩效管理转变，更加注重企业的长期价值创造和可持续发展能力，同时，数字化和智能化技术在财务绩效评价中的应用也将不断提升。</a:t>
            </a:r>
          </a:p>
          <a:p/>
        </p:txBody>
      </p:sp>
      <p:sp>
        <p:nvSpPr>
          <p:cNvPr id="5" name="Text Placeholder 4"/>
          <p:cNvSpPr>
            <a:spLocks noGrp="1"/>
          </p:cNvSpPr>
          <p:nvPr>
            <p:ph type="body" idx="3"/>
          </p:nvPr>
        </p:nvSpPr>
        <p:spPr/>
        <p:txBody>
          <a:bodyPr/>
          <a:lstStyle/>
          <a:p>
            <a:r>
              <a:t>财务绩效评价在企业管理中的应用与实践</a:t>
            </a:r>
          </a:p>
        </p:txBody>
      </p:sp>
      <p:sp>
        <p:nvSpPr>
          <p:cNvPr id="6" name="Content Placeholder 5"/>
          <p:cNvSpPr>
            <a:spLocks noGrp="1"/>
          </p:cNvSpPr>
          <p:nvPr>
            <p:ph sz="half" idx="4"/>
          </p:nvPr>
        </p:nvSpPr>
        <p:spPr/>
        <p:txBody>
          <a:bodyPr/>
          <a:lstStyle/>
          <a:p>
            <a:r>
              <a:t>1.企业应根据自身特点和战略目标，选择合适的财务绩效评价方法和指标体系。</a:t>
            </a:r>
          </a:p>
          <a:p>
            <a:r>
              <a:t>2.通过定期进行评价和分析，及时发现问题并采取有效措施，不断提升企业的财务管理水平和整体绩效。</a:t>
            </a:r>
          </a:p>
          <a:p>
            <a:r>
              <a:t>3.企业还应注重财务绩效评价结果的运用，将其与激励机制相结合，激发员工的积极性和创造力。</a:t>
            </a:r>
          </a:p>
          <a:p>
            <a:r>
              <a:t>以上内容仅供参考，如有需要，建议您查阅相关文献或咨询专业人士。</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财务绩效评价方法</a:t>
            </a:r>
          </a:p>
        </p:txBody>
      </p:sp>
      <p:sp>
        <p:nvSpPr>
          <p:cNvPr id="3" name="Subtitle 2"/>
          <p:cNvSpPr>
            <a:spLocks noGrp="1"/>
          </p:cNvSpPr>
          <p:nvPr>
            <p:ph type="subTitle" idx="1"/>
          </p:nvPr>
        </p:nvSpPr>
        <p:spPr/>
        <p:txBody>
          <a:bodyPr/>
          <a:lstStyle/>
          <a:p>
            <a:r>
              <a:t>财务绩效评价与激励机制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财务绩效评价方法</a:t>
            </a:r>
          </a:p>
        </p:txBody>
      </p:sp>
      <p:sp>
        <p:nvSpPr>
          <p:cNvPr id="3" name="Text Placeholder 2"/>
          <p:cNvSpPr>
            <a:spLocks noGrp="1"/>
          </p:cNvSpPr>
          <p:nvPr>
            <p:ph type="body" idx="1"/>
          </p:nvPr>
        </p:nvSpPr>
        <p:spPr/>
        <p:txBody>
          <a:bodyPr/>
          <a:lstStyle/>
          <a:p>
            <a:r>
              <a:t>财务比率分析</a:t>
            </a:r>
          </a:p>
        </p:txBody>
      </p:sp>
      <p:sp>
        <p:nvSpPr>
          <p:cNvPr id="4" name="Content Placeholder 3"/>
          <p:cNvSpPr>
            <a:spLocks noGrp="1"/>
          </p:cNvSpPr>
          <p:nvPr>
            <p:ph sz="half" idx="2"/>
          </p:nvPr>
        </p:nvSpPr>
        <p:spPr/>
        <p:txBody>
          <a:bodyPr/>
          <a:lstStyle/>
          <a:p>
            <a:r>
              <a:t>1.财务比率可以衡量公司的盈利能力、偿债能力和运营效率。</a:t>
            </a:r>
          </a:p>
          <a:p>
            <a:r>
              <a:t>2.常见的财务比率包括市盈率、资产收益率和债务比率等。</a:t>
            </a:r>
          </a:p>
          <a:p>
            <a:r>
              <a:t>3.通过对比历史数据和行业平均水平，可以评估公司在行业中的竞争地位。</a:t>
            </a:r>
          </a:p>
          <a:p/>
        </p:txBody>
      </p:sp>
      <p:sp>
        <p:nvSpPr>
          <p:cNvPr id="5" name="Text Placeholder 4"/>
          <p:cNvSpPr>
            <a:spLocks noGrp="1"/>
          </p:cNvSpPr>
          <p:nvPr>
            <p:ph type="body" idx="3"/>
          </p:nvPr>
        </p:nvSpPr>
        <p:spPr/>
        <p:txBody>
          <a:bodyPr/>
          <a:lstStyle/>
          <a:p>
            <a:r>
              <a:t>杜邦分析法</a:t>
            </a:r>
          </a:p>
        </p:txBody>
      </p:sp>
      <p:sp>
        <p:nvSpPr>
          <p:cNvPr id="6" name="Content Placeholder 5"/>
          <p:cNvSpPr>
            <a:spLocks noGrp="1"/>
          </p:cNvSpPr>
          <p:nvPr>
            <p:ph sz="half" idx="4"/>
          </p:nvPr>
        </p:nvSpPr>
        <p:spPr/>
        <p:txBody>
          <a:bodyPr/>
          <a:lstStyle/>
          <a:p>
            <a:r>
              <a:t>1.杜邦分析法是一种将财务比率分解为多个因素的分析方法。</a:t>
            </a:r>
          </a:p>
          <a:p>
            <a:r>
              <a:t>2.通过分析盈利能力、资产周转率和权益乘数，可以更好地理解公司的财务表现。</a:t>
            </a:r>
          </a:p>
          <a:p>
            <a:r>
              <a:t>3.杜邦分析法可以帮助识别公司的优势和劣势，以及提高财务绩效的潜在领域。</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财务绩效评价方法</a:t>
            </a:r>
          </a:p>
        </p:txBody>
      </p:sp>
      <p:sp>
        <p:nvSpPr>
          <p:cNvPr id="3" name="Text Placeholder 2"/>
          <p:cNvSpPr>
            <a:spLocks noGrp="1"/>
          </p:cNvSpPr>
          <p:nvPr>
            <p:ph type="body" idx="1"/>
          </p:nvPr>
        </p:nvSpPr>
        <p:spPr/>
        <p:txBody>
          <a:bodyPr/>
          <a:lstStyle/>
          <a:p>
            <a:r>
              <a:t>经济增加值（EVA）</a:t>
            </a:r>
          </a:p>
        </p:txBody>
      </p:sp>
      <p:sp>
        <p:nvSpPr>
          <p:cNvPr id="4" name="Content Placeholder 3"/>
          <p:cNvSpPr>
            <a:spLocks noGrp="1"/>
          </p:cNvSpPr>
          <p:nvPr>
            <p:ph sz="half" idx="2"/>
          </p:nvPr>
        </p:nvSpPr>
        <p:spPr/>
        <p:txBody>
          <a:bodyPr/>
          <a:lstStyle/>
          <a:p>
            <a:r>
              <a:t>1.经济增加值是一种衡量公司真实盈利能力的指标。</a:t>
            </a:r>
          </a:p>
          <a:p>
            <a:r>
              <a:t>2.它考虑了资本成本和资本使用效率，可以更准确地反映公司的价值创造。</a:t>
            </a:r>
          </a:p>
          <a:p>
            <a:r>
              <a:t>3.通过EVA分析，可以评估公司的战略投资和资源配置是否合理。</a:t>
            </a:r>
          </a:p>
          <a:p/>
        </p:txBody>
      </p:sp>
      <p:sp>
        <p:nvSpPr>
          <p:cNvPr id="5" name="Text Placeholder 4"/>
          <p:cNvSpPr>
            <a:spLocks noGrp="1"/>
          </p:cNvSpPr>
          <p:nvPr>
            <p:ph type="body" idx="3"/>
          </p:nvPr>
        </p:nvSpPr>
        <p:spPr/>
        <p:txBody>
          <a:bodyPr/>
          <a:lstStyle/>
          <a:p>
            <a:r>
              <a:t>平衡计分卡（BSC）</a:t>
            </a:r>
          </a:p>
        </p:txBody>
      </p:sp>
      <p:sp>
        <p:nvSpPr>
          <p:cNvPr id="6" name="Content Placeholder 5"/>
          <p:cNvSpPr>
            <a:spLocks noGrp="1"/>
          </p:cNvSpPr>
          <p:nvPr>
            <p:ph sz="half" idx="4"/>
          </p:nvPr>
        </p:nvSpPr>
        <p:spPr/>
        <p:txBody>
          <a:bodyPr/>
          <a:lstStyle/>
          <a:p>
            <a:r>
              <a:t>1.平衡计分卡是一种综合性的绩效评价工具，将财务指标和非财务指标相结合。</a:t>
            </a:r>
          </a:p>
          <a:p>
            <a:r>
              <a:t>2.它可以帮助公司更好地平衡长期和短期目标，以及内部和外部绩效指标。</a:t>
            </a:r>
          </a:p>
          <a:p>
            <a:r>
              <a:t>3.通过BSC分析，可以全面了解公司的财务绩效、客户满意度、内部流程和员工发展等方面的表现。</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财务绩效评价方法</a:t>
            </a:r>
          </a:p>
        </p:txBody>
      </p:sp>
      <p:sp>
        <p:nvSpPr>
          <p:cNvPr id="3" name="Text Placeholder 2"/>
          <p:cNvSpPr>
            <a:spLocks noGrp="1"/>
          </p:cNvSpPr>
          <p:nvPr>
            <p:ph type="body" idx="1"/>
          </p:nvPr>
        </p:nvSpPr>
        <p:spPr/>
        <p:txBody>
          <a:bodyPr/>
          <a:lstStyle/>
          <a:p>
            <a:r>
              <a:t>作业成本法（ABC）</a:t>
            </a:r>
          </a:p>
        </p:txBody>
      </p:sp>
      <p:sp>
        <p:nvSpPr>
          <p:cNvPr id="4" name="Content Placeholder 3"/>
          <p:cNvSpPr>
            <a:spLocks noGrp="1"/>
          </p:cNvSpPr>
          <p:nvPr>
            <p:ph sz="half" idx="2"/>
          </p:nvPr>
        </p:nvSpPr>
        <p:spPr/>
        <p:txBody>
          <a:bodyPr/>
          <a:lstStyle/>
          <a:p>
            <a:r>
              <a:t>1.作业成本法是一种更精确地分配间接成本的核算方法。</a:t>
            </a:r>
          </a:p>
          <a:p>
            <a:r>
              <a:t>2.它可以更准确地反映产品和服务的真实成本，有助于提高定价和盈利能力。</a:t>
            </a:r>
          </a:p>
          <a:p>
            <a:r>
              <a:t>3.通过ABC分析，可以优化成本结构和资源配置，提高财务绩效。</a:t>
            </a:r>
          </a:p>
          <a:p/>
        </p:txBody>
      </p:sp>
      <p:sp>
        <p:nvSpPr>
          <p:cNvPr id="5" name="Text Placeholder 4"/>
          <p:cNvSpPr>
            <a:spLocks noGrp="1"/>
          </p:cNvSpPr>
          <p:nvPr>
            <p:ph type="body" idx="3"/>
          </p:nvPr>
        </p:nvSpPr>
        <p:spPr/>
        <p:txBody>
          <a:bodyPr/>
          <a:lstStyle/>
          <a:p>
            <a:r>
              <a:t>财务预测与预算</a:t>
            </a:r>
          </a:p>
        </p:txBody>
      </p:sp>
      <p:sp>
        <p:nvSpPr>
          <p:cNvPr id="6" name="Content Placeholder 5"/>
          <p:cNvSpPr>
            <a:spLocks noGrp="1"/>
          </p:cNvSpPr>
          <p:nvPr>
            <p:ph sz="half" idx="4"/>
          </p:nvPr>
        </p:nvSpPr>
        <p:spPr/>
        <p:txBody>
          <a:bodyPr/>
          <a:lstStyle/>
          <a:p>
            <a:r>
              <a:t>1.财务预测和预算是评估公司未来财务绩效的重要工具。</a:t>
            </a:r>
          </a:p>
          <a:p>
            <a:r>
              <a:t>2.通过预测销售收入、成本和现金流等指标，可以制定合理的预算和战略规划。</a:t>
            </a:r>
          </a:p>
          <a:p>
            <a:r>
              <a:t>3.财务预测和预算可以帮助公司更好地应对市场变化和经济风险，提高财务稳定性。</a:t>
            </a:r>
          </a:p>
          <a:p>
            <a:r>
              <a:t>以上内容仅供参考，具体内容可以根据您的需求进行调整优化。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财务指标体系</a:t>
            </a:r>
          </a:p>
        </p:txBody>
      </p:sp>
      <p:sp>
        <p:nvSpPr>
          <p:cNvPr id="3" name="Subtitle 2"/>
          <p:cNvSpPr>
            <a:spLocks noGrp="1"/>
          </p:cNvSpPr>
          <p:nvPr>
            <p:ph type="subTitle" idx="1"/>
          </p:nvPr>
        </p:nvSpPr>
        <p:spPr/>
        <p:txBody>
          <a:bodyPr/>
          <a:lstStyle/>
          <a:p>
            <a:r>
              <a:t>财务绩效评价与激励机制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财务指标体系</a:t>
            </a:r>
          </a:p>
        </p:txBody>
      </p:sp>
      <p:sp>
        <p:nvSpPr>
          <p:cNvPr id="3" name="Text Placeholder 2"/>
          <p:cNvSpPr>
            <a:spLocks noGrp="1"/>
          </p:cNvSpPr>
          <p:nvPr>
            <p:ph type="body" idx="1"/>
          </p:nvPr>
        </p:nvSpPr>
        <p:spPr/>
        <p:txBody>
          <a:bodyPr/>
          <a:lstStyle/>
          <a:p>
            <a:r>
              <a:t>财务指标体系概述</a:t>
            </a:r>
          </a:p>
        </p:txBody>
      </p:sp>
      <p:sp>
        <p:nvSpPr>
          <p:cNvPr id="4" name="Content Placeholder 3"/>
          <p:cNvSpPr>
            <a:spLocks noGrp="1"/>
          </p:cNvSpPr>
          <p:nvPr>
            <p:ph sz="half" idx="2"/>
          </p:nvPr>
        </p:nvSpPr>
        <p:spPr/>
        <p:txBody>
          <a:bodyPr/>
          <a:lstStyle/>
          <a:p>
            <a:r>
              <a:t>1.财务指标体系是衡量企业财务健康状况和业绩表现的重要工具。</a:t>
            </a:r>
          </a:p>
          <a:p>
            <a:r>
              <a:t>2.建立科学、合理的财务指标体系有助于企业全面了解自身财务状况，制定更为精准的财务策略。</a:t>
            </a:r>
          </a:p>
          <a:p>
            <a:r>
              <a:t>---</a:t>
            </a:r>
          </a:p>
          <a:p/>
        </p:txBody>
      </p:sp>
      <p:sp>
        <p:nvSpPr>
          <p:cNvPr id="5" name="Text Placeholder 4"/>
          <p:cNvSpPr>
            <a:spLocks noGrp="1"/>
          </p:cNvSpPr>
          <p:nvPr>
            <p:ph type="body" idx="3"/>
          </p:nvPr>
        </p:nvSpPr>
        <p:spPr/>
        <p:txBody>
          <a:bodyPr/>
          <a:lstStyle/>
          <a:p>
            <a:r>
              <a:t>财务指标体系的分类</a:t>
            </a:r>
          </a:p>
        </p:txBody>
      </p:sp>
      <p:sp>
        <p:nvSpPr>
          <p:cNvPr id="6" name="Content Placeholder 5"/>
          <p:cNvSpPr>
            <a:spLocks noGrp="1"/>
          </p:cNvSpPr>
          <p:nvPr>
            <p:ph sz="half" idx="4"/>
          </p:nvPr>
        </p:nvSpPr>
        <p:spPr/>
        <p:txBody>
          <a:bodyPr/>
          <a:lstStyle/>
          <a:p>
            <a:r>
              <a:t>1.财务指标体系主要分为偿债能力指标、营运能力指标、盈利能力指标和发展能力指标四大类。</a:t>
            </a:r>
          </a:p>
          <a:p>
            <a:r>
              <a:t>2.各类指标各具特点，相互补充，共同构成完整的财务指标体系。</a:t>
            </a:r>
          </a:p>
          <a:p>
            <a:r>
              <a:t>---</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财务指标体系</a:t>
            </a:r>
          </a:p>
        </p:txBody>
      </p:sp>
      <p:sp>
        <p:nvSpPr>
          <p:cNvPr id="3" name="Text Placeholder 2"/>
          <p:cNvSpPr>
            <a:spLocks noGrp="1"/>
          </p:cNvSpPr>
          <p:nvPr>
            <p:ph type="body" idx="1"/>
          </p:nvPr>
        </p:nvSpPr>
        <p:spPr/>
        <p:txBody>
          <a:bodyPr/>
          <a:lstStyle/>
          <a:p>
            <a:r>
              <a:t>偿债能力指标</a:t>
            </a:r>
          </a:p>
        </p:txBody>
      </p:sp>
      <p:sp>
        <p:nvSpPr>
          <p:cNvPr id="4" name="Content Placeholder 3"/>
          <p:cNvSpPr>
            <a:spLocks noGrp="1"/>
          </p:cNvSpPr>
          <p:nvPr>
            <p:ph sz="half" idx="2"/>
          </p:nvPr>
        </p:nvSpPr>
        <p:spPr/>
        <p:txBody>
          <a:bodyPr/>
          <a:lstStyle/>
          <a:p>
            <a:r>
              <a:t>1.偿债能力指标反映企业偿还债务的能力，包括流动比率、速动比率和资产负债率等。</a:t>
            </a:r>
          </a:p>
          <a:p>
            <a:r>
              <a:t>2.这些指标过高或过低都可能影响企业的信用评级和融资能力。</a:t>
            </a:r>
          </a:p>
          <a:p>
            <a:r>
              <a:t>---</a:t>
            </a:r>
          </a:p>
          <a:p/>
        </p:txBody>
      </p:sp>
      <p:sp>
        <p:nvSpPr>
          <p:cNvPr id="5" name="Text Placeholder 4"/>
          <p:cNvSpPr>
            <a:spLocks noGrp="1"/>
          </p:cNvSpPr>
          <p:nvPr>
            <p:ph type="body" idx="3"/>
          </p:nvPr>
        </p:nvSpPr>
        <p:spPr/>
        <p:txBody>
          <a:bodyPr/>
          <a:lstStyle/>
          <a:p>
            <a:r>
              <a:t>营运能力指标</a:t>
            </a:r>
          </a:p>
        </p:txBody>
      </p:sp>
      <p:sp>
        <p:nvSpPr>
          <p:cNvPr id="6" name="Content Placeholder 5"/>
          <p:cNvSpPr>
            <a:spLocks noGrp="1"/>
          </p:cNvSpPr>
          <p:nvPr>
            <p:ph sz="half" idx="4"/>
          </p:nvPr>
        </p:nvSpPr>
        <p:spPr/>
        <p:txBody>
          <a:bodyPr/>
          <a:lstStyle/>
          <a:p>
            <a:r>
              <a:t>1.营运能力指标反映企业运用资产进行生产经营的效率，主要包括存货周转率、应收账款周转率和总资产周转率等。</a:t>
            </a:r>
          </a:p>
          <a:p>
            <a:r>
              <a:t>2.提高营运能力有助于企业降低成本，提高盈利能力。</a:t>
            </a:r>
          </a:p>
          <a:p>
            <a:r>
              <a:t>---</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财务指标体系</a:t>
            </a:r>
          </a:p>
        </p:txBody>
      </p:sp>
      <p:sp>
        <p:nvSpPr>
          <p:cNvPr id="3" name="Text Placeholder 2"/>
          <p:cNvSpPr>
            <a:spLocks noGrp="1"/>
          </p:cNvSpPr>
          <p:nvPr>
            <p:ph type="body" idx="1"/>
          </p:nvPr>
        </p:nvSpPr>
        <p:spPr/>
        <p:txBody>
          <a:bodyPr/>
          <a:lstStyle/>
          <a:p>
            <a:r>
              <a:t>盈利能力指标</a:t>
            </a:r>
          </a:p>
        </p:txBody>
      </p:sp>
      <p:sp>
        <p:nvSpPr>
          <p:cNvPr id="4" name="Content Placeholder 3"/>
          <p:cNvSpPr>
            <a:spLocks noGrp="1"/>
          </p:cNvSpPr>
          <p:nvPr>
            <p:ph sz="half" idx="2"/>
          </p:nvPr>
        </p:nvSpPr>
        <p:spPr/>
        <p:txBody>
          <a:bodyPr/>
          <a:lstStyle/>
          <a:p>
            <a:r>
              <a:t>1.盈利能力指标衡量企业的盈利水平，如净资产收益率、总资产收益率和销售净利率等。</a:t>
            </a:r>
          </a:p>
          <a:p>
            <a:r>
              <a:t>2.盈利能力是企业持续发展的关键，也是投资者关注的重要指标。</a:t>
            </a:r>
          </a:p>
          <a:p>
            <a:r>
              <a:t>---</a:t>
            </a:r>
          </a:p>
          <a:p/>
        </p:txBody>
      </p:sp>
      <p:sp>
        <p:nvSpPr>
          <p:cNvPr id="5" name="Text Placeholder 4"/>
          <p:cNvSpPr>
            <a:spLocks noGrp="1"/>
          </p:cNvSpPr>
          <p:nvPr>
            <p:ph type="body" idx="3"/>
          </p:nvPr>
        </p:nvSpPr>
        <p:spPr/>
        <p:txBody>
          <a:bodyPr/>
          <a:lstStyle/>
          <a:p>
            <a:r>
              <a:t>发展能力指标</a:t>
            </a:r>
          </a:p>
        </p:txBody>
      </p:sp>
      <p:sp>
        <p:nvSpPr>
          <p:cNvPr id="6" name="Content Placeholder 5"/>
          <p:cNvSpPr>
            <a:spLocks noGrp="1"/>
          </p:cNvSpPr>
          <p:nvPr>
            <p:ph sz="half" idx="4"/>
          </p:nvPr>
        </p:nvSpPr>
        <p:spPr/>
        <p:txBody>
          <a:bodyPr/>
          <a:lstStyle/>
          <a:p>
            <a:r>
              <a:t>1.发展能力指标反映企业的成长潜力和发展趋势，如营业收入增长率、净利润增长率和总资产增长率等。</a:t>
            </a:r>
          </a:p>
          <a:p>
            <a:r>
              <a:t>2.发展能力指标对于评估企业的投资价值和未来发展具有重要意义。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财务绩效评价标准</a:t>
            </a:r>
          </a:p>
        </p:txBody>
      </p:sp>
      <p:sp>
        <p:nvSpPr>
          <p:cNvPr id="3" name="Subtitle 2"/>
          <p:cNvSpPr>
            <a:spLocks noGrp="1"/>
          </p:cNvSpPr>
          <p:nvPr>
            <p:ph type="subTitle" idx="1"/>
          </p:nvPr>
        </p:nvSpPr>
        <p:spPr/>
        <p:txBody>
          <a:bodyPr/>
          <a:lstStyle/>
          <a:p>
            <a:r>
              <a:t>财务绩效评价与激励机制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财务绩效评价标准</a:t>
            </a:r>
          </a:p>
        </p:txBody>
      </p:sp>
      <p:sp>
        <p:nvSpPr>
          <p:cNvPr id="3" name="Content Placeholder 2"/>
          <p:cNvSpPr>
            <a:spLocks noGrp="1"/>
          </p:cNvSpPr>
          <p:nvPr>
            <p:ph sz="half" idx="2"/>
          </p:nvPr>
        </p:nvSpPr>
        <p:spPr/>
        <p:txBody>
          <a:bodyPr/>
          <a:lstStyle/>
          <a:p>
            <a:r>
              <a:t>1.财务绩效评价标准是用于评估企业财务状况和经营绩效的准则和指标。</a:t>
            </a:r>
          </a:p>
          <a:p>
            <a:r>
              <a:t>2.常见的财务绩效评价标准包括盈利能力、偿债能力、营运能力和成长能力等方面。</a:t>
            </a:r>
          </a:p>
          <a:p>
            <a:r>
              <a:t>3.财务绩效评价标准的选择应根据企业特点和实际情况进行评估和制定。</a:t>
            </a:r>
          </a:p>
          <a:p>
            <a:r>
              <a:t>---</a:t>
            </a:r>
          </a:p>
          <a:p/>
        </p:txBody>
      </p:sp>
      <p:sp>
        <p:nvSpPr>
          <p:cNvPr id="4" name="Text Placeholder 3"/>
          <p:cNvSpPr>
            <a:spLocks noGrp="1"/>
          </p:cNvSpPr>
          <p:nvPr>
            <p:ph type="body" idx="3"/>
          </p:nvPr>
        </p:nvSpPr>
        <p:spPr/>
        <p:txBody>
          <a:bodyPr/>
          <a:lstStyle/>
          <a:p>
            <a:r>
              <a:t>盈利能力评价标准</a:t>
            </a:r>
          </a:p>
        </p:txBody>
      </p:sp>
      <p:sp>
        <p:nvSpPr>
          <p:cNvPr id="5" name="Content Placeholder 4"/>
          <p:cNvSpPr>
            <a:spLocks noGrp="1"/>
          </p:cNvSpPr>
          <p:nvPr>
            <p:ph sz="half" idx="4"/>
          </p:nvPr>
        </p:nvSpPr>
        <p:spPr/>
        <p:txBody>
          <a:bodyPr/>
          <a:lstStyle/>
          <a:p>
            <a:r>
              <a:t>1.盈利能力是企业长期发展的基础，常见的盈利能力评价指标包括净资产收益率、总资产收益率和销售利润率等。</a:t>
            </a:r>
          </a:p>
          <a:p>
            <a:r>
              <a:t>2.对于不同行业和不同规模的企业，盈利能力评价指标的权重和标准应有所区别。</a:t>
            </a:r>
          </a:p>
          <a:p>
            <a:r>
              <a:t>3.企业应通过提高产品质量、降低成本、扩大市场份额等方式提升盈利能力。</a:t>
            </a:r>
          </a:p>
          <a:p>
            <a:r>
              <a:t>---</a:t>
            </a:r>
          </a:p>
          <a:p/>
        </p:txBody>
      </p:sp>
      <p:sp>
        <p:nvSpPr>
          <p:cNvPr id="6" name="Text Placeholder 5"/>
          <p:cNvSpPr>
            <a:spLocks noGrp="1"/>
          </p:cNvSpPr>
          <p:nvPr>
            <p:ph type="body" idx="1"/>
          </p:nvPr>
        </p:nvSpPr>
        <p:spPr/>
        <p:txBody>
          <a:bodyPr/>
          <a:lstStyle/>
          <a:p>
            <a:r>
              <a:t>财务绩效评价标准概述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财务绩效评价标准</a:t>
            </a:r>
          </a:p>
        </p:txBody>
      </p:sp>
      <p:sp>
        <p:nvSpPr>
          <p:cNvPr id="3" name="Text Placeholder 2"/>
          <p:cNvSpPr>
            <a:spLocks noGrp="1"/>
          </p:cNvSpPr>
          <p:nvPr>
            <p:ph type="body" idx="1"/>
          </p:nvPr>
        </p:nvSpPr>
        <p:spPr/>
        <p:txBody>
          <a:bodyPr/>
          <a:lstStyle/>
          <a:p>
            <a:r>
              <a:t>偿债能力评价标准</a:t>
            </a:r>
          </a:p>
        </p:txBody>
      </p:sp>
      <p:sp>
        <p:nvSpPr>
          <p:cNvPr id="4" name="Content Placeholder 3"/>
          <p:cNvSpPr>
            <a:spLocks noGrp="1"/>
          </p:cNvSpPr>
          <p:nvPr>
            <p:ph sz="half" idx="2"/>
          </p:nvPr>
        </p:nvSpPr>
        <p:spPr/>
        <p:txBody>
          <a:bodyPr/>
          <a:lstStyle/>
          <a:p>
            <a:r>
              <a:t>1.偿债能力是企业按时偿还债务的能力，常见的偿债能力评价指标包括资产负债率、流动比率和速动比率等。</a:t>
            </a:r>
          </a:p>
          <a:p>
            <a:r>
              <a:t>2.企业应保持合理的资产负债率，确保流动性和偿债能力。</a:t>
            </a:r>
          </a:p>
          <a:p>
            <a:r>
              <a:t>3.企业应通过提高资产质量、优化债务结构、加强风险管理等方式提升偿债能力。</a:t>
            </a:r>
          </a:p>
          <a:p>
            <a:r>
              <a:t>---</a:t>
            </a:r>
          </a:p>
          <a:p/>
        </p:txBody>
      </p:sp>
      <p:sp>
        <p:nvSpPr>
          <p:cNvPr id="5" name="Text Placeholder 4"/>
          <p:cNvSpPr>
            <a:spLocks noGrp="1"/>
          </p:cNvSpPr>
          <p:nvPr>
            <p:ph type="body" idx="3"/>
          </p:nvPr>
        </p:nvSpPr>
        <p:spPr/>
        <p:txBody>
          <a:bodyPr/>
          <a:lstStyle/>
          <a:p>
            <a:r>
              <a:t>营运能力评价标准</a:t>
            </a:r>
          </a:p>
        </p:txBody>
      </p:sp>
      <p:sp>
        <p:nvSpPr>
          <p:cNvPr id="6" name="Content Placeholder 5"/>
          <p:cNvSpPr>
            <a:spLocks noGrp="1"/>
          </p:cNvSpPr>
          <p:nvPr>
            <p:ph sz="half" idx="4"/>
          </p:nvPr>
        </p:nvSpPr>
        <p:spPr/>
        <p:txBody>
          <a:bodyPr/>
          <a:lstStyle/>
          <a:p>
            <a:r>
              <a:t>1.营运能力是企业运用资产进行生产经营活动的能力，常见的营运能力评价指标包括存货周转率、应收账款周转率和总资产周转率等。</a:t>
            </a:r>
          </a:p>
          <a:p>
            <a:r>
              <a:t>2.企业应加强资产管理，提高资产使用效率，降低成本。</a:t>
            </a:r>
          </a:p>
          <a:p>
            <a:r>
              <a:t>3.企业应通过优化生产流程、加强供应链管理、提高销售效率等方式提升营运能力。</a:t>
            </a:r>
          </a:p>
          <a:p>
            <a:r>
              <a:t>---</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https://d.book118.com/525002320334011100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财务绩效评价概述</vt:lpstr>
      <vt:lpstr> 财务绩效评价概述</vt:lpstr>
      <vt:lpstr> 财务绩效评价概述</vt:lpstr>
      <vt:lpstr> 财务绩效评价概述</vt:lpstr>
      <vt:lpstr> 财务绩效评价方法</vt:lpstr>
      <vt:lpstr> 财务绩效评价方法</vt:lpstr>
      <vt:lpstr> 财务绩效评价方法</vt:lpstr>
      <vt:lpstr> 财务绩效评价方法</vt:lpstr>
      <vt:lpstr> 财务指标体系</vt:lpstr>
      <vt:lpstr> 财务指标体系</vt:lpstr>
      <vt:lpstr> 财务指标体系</vt:lpstr>
      <vt:lpstr> 财务指标体系</vt:lpstr>
      <vt:lpstr> 财务绩效评价标准</vt:lpstr>
      <vt:lpstr> 财务绩效评价标准</vt:lpstr>
      <vt:lpstr> 财务绩效评价标准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2024-09-09T00:41:08.835</cp:lastPrinted>
  <dcterms:created xsi:type="dcterms:W3CDTF">2024-09-08T16:41:08Z</dcterms:created>
  <dcterms:modified xsi:type="dcterms:W3CDTF">2024-09-08T16:41:11Z</dcterms:modified>
</cp:coreProperties>
</file>