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" Target="../slides/slide3.xml" TargetMode="Internal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A2DA5-B1E4-43BC-8280-1909D49DE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A090F-D789-42D5-8FB7-C4CF24A74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153A5-5F4B-4D16-AB3A-BD3FF0C69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85DC9-2C2C-434E-8B2F-F1E565251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B0F6A5-47DD-4E5C-A7E3-8A833F046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4C56C0-DBFD-4FB1-B7E3-BB049EA57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D9B466-97A1-4BDC-B2F2-6FF74D8BB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BCF03-42CE-496C-9146-654EDD113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71E96-9056-4408-933F-BA23E3395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FE356-4AD8-4917-9406-83544D5DB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ACC4F-FB58-405C-8241-49B23AFE2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chinese#pid=61cee0cd2f6b727a3c817f68#tid=61d6a50223790e08a39c6a19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861695" y="847725"/>
            <a:ext cx="969010" cy="49149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MasterShapeName?linknodeid=" descr="preencoded.png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10533888" y="164592"/>
            <a:ext cx="1325880" cy="429768"/>
          </a:xfrm>
          <a:prstGeom prst="rect">
            <a:avLst/>
          </a:prstGeom>
        </p:spPr>
      </p:pic>
      <p:sp>
        <p:nvSpPr>
          <p:cNvPr id="4" name="MasterShapeName?linknodeid=back_to_first_catalog">
            <a:hlinkClick action="ppaction://noaction"/>
          </p:cNvPr>
          <p:cNvSpPr/>
          <p:nvPr userDrawn="1"/>
        </p:nvSpPr>
        <p:spPr>
          <a:xfrm>
            <a:off x="10835640" y="182880"/>
            <a:ext cx="71323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>
                <a:solidFill>
                  <a:srgbClr val="2255EE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目录</a:t>
            </a:r>
            <a:endParaRPr lang="en-US" sz="2000"/>
          </a:p>
        </p:txBody>
      </p:sp>
      <p:pic>
        <p:nvPicPr>
          <p:cNvPr id="5" name="MasterShapeName?linknodeid=" descr="preencoded.png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338560" y="6080760"/>
            <a:ext cx="521208" cy="521208"/>
          </a:xfrm>
          <a:prstGeom prst="rect">
            <a:avLst/>
          </a:prstGeom>
        </p:spPr>
      </p:pic>
      <p:sp>
        <p:nvSpPr>
          <p:cNvPr id="6" name="MasterShapeName?linknodeid="/>
          <p:cNvSpPr/>
          <p:nvPr userDrawn="1"/>
        </p:nvSpPr>
        <p:spPr>
          <a:xfrm>
            <a:off x="11375136" y="6144768"/>
            <a:ext cx="493776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70C90A28-778A-4587-8B40-C2A3785DFDBB}" type="slidenum">
              <a:rPr lang="en-US" sz="2000" b="1" smtClean="0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/>
            </a:fld>
            <a:endParaRPr lang="en-US" sz="2000"/>
          </a:p>
        </p:txBody>
      </p:sp>
      <p:grpSp>
        <p:nvGrpSpPr>
          <p:cNvPr id="19" name="组合 18"/>
          <p:cNvGrpSpPr/>
          <p:nvPr userDrawn="1"/>
        </p:nvGrpSpPr>
        <p:grpSpPr>
          <a:xfrm>
            <a:off x="4121150" y="1299845"/>
            <a:ext cx="3028950" cy="562610"/>
            <a:chOff x="5836" y="2321"/>
            <a:chExt cx="4770" cy="886"/>
          </a:xfrm>
        </p:grpSpPr>
        <p:grpSp>
          <p:nvGrpSpPr>
            <p:cNvPr id="18" name="组合 17"/>
            <p:cNvGrpSpPr/>
            <p:nvPr/>
          </p:nvGrpSpPr>
          <p:grpSpPr>
            <a:xfrm>
              <a:off x="5836" y="2321"/>
              <a:ext cx="4770" cy="886"/>
              <a:chOff x="5836" y="2334"/>
              <a:chExt cx="4770" cy="886"/>
            </a:xfrm>
          </p:grpSpPr>
          <p:grpSp>
            <p:nvGrpSpPr>
              <p:cNvPr id="13" name="组合 12"/>
              <p:cNvGrpSpPr/>
              <p:nvPr/>
            </p:nvGrpSpPr>
            <p:grpSpPr>
              <a:xfrm>
                <a:off x="6463" y="2334"/>
                <a:ext cx="2810" cy="864"/>
                <a:chOff x="6463" y="2334"/>
                <a:chExt cx="2810" cy="864"/>
              </a:xfrm>
            </p:grpSpPr>
            <p:sp>
              <p:nvSpPr>
                <p:cNvPr id="7" name="流程图: 摘录 6"/>
                <p:cNvSpPr/>
                <p:nvPr/>
              </p:nvSpPr>
              <p:spPr>
                <a:xfrm rot="16200000">
                  <a:off x="6281" y="2516"/>
                  <a:ext cx="846" cy="482"/>
                </a:xfrm>
                <a:prstGeom prst="flowChartExtract">
                  <a:avLst/>
                </a:prstGeom>
                <a:solidFill>
                  <a:srgbClr val="939393"/>
                </a:solidFill>
              </p:spPr>
              <p:style>
                <a:lnRef idx="2">
                  <a:schemeClr val="accent3"/>
                </a:lnRef>
                <a:fillRef idx="1">
                  <a:schemeClr val="lt1"/>
                </a:fillRef>
                <a:effectRef idx="0">
                  <a:schemeClr val="accent3"/>
                </a:effectRef>
                <a:fontRef idx="minor">
                  <a:schemeClr val="dk1"/>
                </a:fontRef>
              </p:style>
              <p:txBody>
                <a:bodyPr rtlCol="0" anchor="ctr"/>
                <a:lstStyle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959595"/>
                    </a:solidFill>
                  </a:endParaRPr>
                </a:p>
              </p:txBody>
            </p:sp>
            <p:grpSp>
              <p:nvGrpSpPr>
                <p:cNvPr id="12" name="组合 11"/>
                <p:cNvGrpSpPr/>
                <p:nvPr/>
              </p:nvGrpSpPr>
              <p:grpSpPr>
                <a:xfrm>
                  <a:off x="6945" y="2406"/>
                  <a:ext cx="2328" cy="793"/>
                  <a:chOff x="6945" y="2406"/>
                  <a:chExt cx="2328" cy="793"/>
                </a:xfrm>
              </p:grpSpPr>
              <p:sp>
                <p:nvSpPr>
                  <p:cNvPr id="8" name="椭圆 7"/>
                  <p:cNvSpPr/>
                  <p:nvPr/>
                </p:nvSpPr>
                <p:spPr>
                  <a:xfrm>
                    <a:off x="6945" y="2421"/>
                    <a:ext cx="714" cy="778"/>
                  </a:xfrm>
                  <a:prstGeom prst="ellipse">
                    <a:avLst/>
                  </a:prstGeom>
                  <a:solidFill>
                    <a:srgbClr val="939393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9" name="椭圆 8"/>
                  <p:cNvSpPr/>
                  <p:nvPr/>
                </p:nvSpPr>
                <p:spPr>
                  <a:xfrm>
                    <a:off x="7516" y="2421"/>
                    <a:ext cx="714" cy="778"/>
                  </a:xfrm>
                  <a:prstGeom prst="ellipse">
                    <a:avLst/>
                  </a:prstGeom>
                  <a:solidFill>
                    <a:srgbClr val="939393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0" name="椭圆 9"/>
                  <p:cNvSpPr/>
                  <p:nvPr/>
                </p:nvSpPr>
                <p:spPr>
                  <a:xfrm>
                    <a:off x="8042" y="2406"/>
                    <a:ext cx="714" cy="778"/>
                  </a:xfrm>
                  <a:prstGeom prst="ellipse">
                    <a:avLst/>
                  </a:prstGeom>
                  <a:solidFill>
                    <a:srgbClr val="939393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1" name="椭圆 10"/>
                  <p:cNvSpPr/>
                  <p:nvPr/>
                </p:nvSpPr>
                <p:spPr>
                  <a:xfrm>
                    <a:off x="8559" y="2421"/>
                    <a:ext cx="714" cy="778"/>
                  </a:xfrm>
                  <a:prstGeom prst="ellipse">
                    <a:avLst/>
                  </a:prstGeom>
                  <a:solidFill>
                    <a:srgbClr val="939393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</p:grpSp>
          <p:sp>
            <p:nvSpPr>
              <p:cNvPr id="14" name="流程图: 摘录 13"/>
              <p:cNvSpPr/>
              <p:nvPr/>
            </p:nvSpPr>
            <p:spPr>
              <a:xfrm rot="16200000">
                <a:off x="5775" y="2479"/>
                <a:ext cx="748" cy="627"/>
              </a:xfrm>
              <a:prstGeom prst="flowChartExtract">
                <a:avLst/>
              </a:prstGeom>
              <a:solidFill>
                <a:srgbClr val="93939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流程图: 摘录 14"/>
              <p:cNvSpPr/>
              <p:nvPr/>
            </p:nvSpPr>
            <p:spPr>
              <a:xfrm rot="5400000">
                <a:off x="9217" y="2498"/>
                <a:ext cx="779" cy="666"/>
              </a:xfrm>
              <a:prstGeom prst="flowChartExtract">
                <a:avLst/>
              </a:prstGeom>
              <a:solidFill>
                <a:srgbClr val="93939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流程图: 摘录 15"/>
              <p:cNvSpPr/>
              <p:nvPr/>
            </p:nvSpPr>
            <p:spPr>
              <a:xfrm rot="5400000">
                <a:off x="9884" y="2466"/>
                <a:ext cx="779" cy="666"/>
              </a:xfrm>
              <a:prstGeom prst="flowChartExtract">
                <a:avLst/>
              </a:prstGeom>
              <a:solidFill>
                <a:srgbClr val="93939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" name="文本框 16"/>
            <p:cNvSpPr txBox="1"/>
            <p:nvPr/>
          </p:nvSpPr>
          <p:spPr>
            <a:xfrm>
              <a:off x="6825" y="2371"/>
              <a:ext cx="2595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bg1"/>
                  </a:solidFill>
                  <a:latin typeface="幼圆" panose="02010509060101010101" charset="-122"/>
                  <a:ea typeface="幼圆" panose="02010509060101010101" charset="-122"/>
                </a:rPr>
                <a:t>教材引入</a:t>
              </a:r>
              <a:endParaRPr lang="zh-CN" altLang="en-US" sz="2800" b="1">
                <a:solidFill>
                  <a:schemeClr val="bg1"/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</p:grpSp>
      <p:sp>
        <p:nvSpPr>
          <p:cNvPr id="20" name="圆角矩形 19"/>
          <p:cNvSpPr/>
          <p:nvPr userDrawn="1"/>
        </p:nvSpPr>
        <p:spPr>
          <a:xfrm>
            <a:off x="506095" y="2009775"/>
            <a:ext cx="10949305" cy="3838575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/>
        </p:nvGrpSpPr>
        <p:grpSpPr>
          <a:xfrm>
            <a:off x="838200" y="1049020"/>
            <a:ext cx="1581150" cy="466090"/>
            <a:chOff x="892" y="827"/>
            <a:chExt cx="2490" cy="734"/>
          </a:xfrm>
        </p:grpSpPr>
        <p:sp>
          <p:nvSpPr>
            <p:cNvPr id="7" name="圆角矩形标注 6"/>
            <p:cNvSpPr/>
            <p:nvPr/>
          </p:nvSpPr>
          <p:spPr>
            <a:xfrm>
              <a:off x="892" y="827"/>
              <a:ext cx="2181" cy="735"/>
            </a:xfrm>
            <a:prstGeom prst="wedgeRoundRectCallout">
              <a:avLst>
                <a:gd name="adj1" fmla="val -41323"/>
                <a:gd name="adj2" fmla="val 92660"/>
                <a:gd name="adj3" fmla="val 16667"/>
              </a:avLst>
            </a:prstGeom>
            <a:solidFill>
              <a:srgbClr val="909090"/>
            </a:solidFill>
            <a:ln>
              <a:solidFill>
                <a:srgbClr val="000000">
                  <a:alpha val="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892" y="827"/>
              <a:ext cx="2491" cy="735"/>
            </a:xfrm>
            <a:prstGeom prst="rect">
              <a:avLst/>
            </a:prstGeom>
            <a:noFill/>
            <a:ln>
              <a:solidFill>
                <a:srgbClr val="000000">
                  <a:alpha val="0"/>
                </a:srgbClr>
              </a:solidFill>
            </a:ln>
          </p:spPr>
          <p:txBody>
            <a:bodyPr wrap="square" rtlCol="0">
              <a:noAutofit/>
            </a:bodyPr>
            <a:lstStyle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chemeClr val="bg1"/>
                  </a:solidFill>
                  <a:latin typeface="幼圆" panose="02010509060101010101" charset="-122"/>
                  <a:ea typeface="幼圆" panose="02010509060101010101" charset="-122"/>
                </a:rPr>
                <a:t>技法演示</a:t>
              </a:r>
              <a:endParaRPr lang="zh-CN" altLang="en-US" sz="2400" b="1">
                <a:solidFill>
                  <a:schemeClr val="bg1"/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/>
        </p:nvGrpSpPr>
        <p:grpSpPr>
          <a:xfrm>
            <a:off x="1096645" y="1085850"/>
            <a:ext cx="1581150" cy="466090"/>
            <a:chOff x="892" y="827"/>
            <a:chExt cx="2490" cy="734"/>
          </a:xfrm>
        </p:grpSpPr>
        <p:sp>
          <p:nvSpPr>
            <p:cNvPr id="4" name="圆角矩形标注 3"/>
            <p:cNvSpPr/>
            <p:nvPr/>
          </p:nvSpPr>
          <p:spPr>
            <a:xfrm>
              <a:off x="892" y="827"/>
              <a:ext cx="2181" cy="735"/>
            </a:xfrm>
            <a:prstGeom prst="wedgeRoundRectCallout">
              <a:avLst>
                <a:gd name="adj1" fmla="val -41323"/>
                <a:gd name="adj2" fmla="val 92660"/>
                <a:gd name="adj3" fmla="val 16667"/>
              </a:avLst>
            </a:prstGeom>
            <a:solidFill>
              <a:srgbClr val="909090"/>
            </a:solidFill>
            <a:ln>
              <a:solidFill>
                <a:srgbClr val="000000">
                  <a:alpha val="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892" y="827"/>
              <a:ext cx="2491" cy="735"/>
            </a:xfrm>
            <a:prstGeom prst="rect">
              <a:avLst/>
            </a:prstGeom>
            <a:noFill/>
            <a:ln>
              <a:solidFill>
                <a:srgbClr val="000000">
                  <a:alpha val="0"/>
                </a:srgbClr>
              </a:solidFill>
            </a:ln>
          </p:spPr>
          <p:txBody>
            <a:bodyPr wrap="square" rtlCol="0">
              <a:noAutofit/>
            </a:bodyPr>
            <a:lstStyle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chemeClr val="bg1"/>
                  </a:solidFill>
                  <a:latin typeface="幼圆" panose="02010509060101010101" charset="-122"/>
                  <a:ea typeface="幼圆" panose="02010509060101010101" charset="-122"/>
                </a:rPr>
                <a:t>技法演示</a:t>
              </a:r>
              <a:endParaRPr lang="zh-CN" altLang="en-US" sz="2400" b="1">
                <a:solidFill>
                  <a:schemeClr val="bg1"/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MasterShapeName?linknodeid=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533888" y="164592"/>
            <a:ext cx="1325880" cy="429768"/>
          </a:xfrm>
          <a:prstGeom prst="rect">
            <a:avLst/>
          </a:prstGeom>
        </p:spPr>
      </p:pic>
      <p:sp>
        <p:nvSpPr>
          <p:cNvPr id="4" name="MasterShapeName?linknodeid=back_to_first_catalog">
            <a:hlinkClick r:id="rId2" action="ppaction://hlinksldjump"/>
          </p:cNvPr>
          <p:cNvSpPr/>
          <p:nvPr/>
        </p:nvSpPr>
        <p:spPr>
          <a:xfrm>
            <a:off x="10835640" y="182880"/>
            <a:ext cx="71323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>
                <a:solidFill>
                  <a:srgbClr val="2255EE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目录</a:t>
            </a:r>
            <a:endParaRPr lang="en-US" sz="2000"/>
          </a:p>
        </p:txBody>
      </p:sp>
      <p:pic>
        <p:nvPicPr>
          <p:cNvPr id="5" name="MasterShapeName?linknodeid=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38560" y="6080760"/>
            <a:ext cx="521208" cy="521208"/>
          </a:xfrm>
          <a:prstGeom prst="rect">
            <a:avLst/>
          </a:prstGeom>
        </p:spPr>
      </p:pic>
      <p:sp>
        <p:nvSpPr>
          <p:cNvPr id="6" name="MasterShapeName?linknodeid="/>
          <p:cNvSpPr/>
          <p:nvPr/>
        </p:nvSpPr>
        <p:spPr>
          <a:xfrm>
            <a:off x="11375136" y="6144768"/>
            <a:ext cx="493776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70C90A28-778A-4587-8B40-C2A3785DFDBB}" type="slidenum">
              <a:rPr lang="en-US" sz="2000" b="1" smtClean="0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/>
            </a:fld>
            <a:endParaRPr lang="en-US" sz="20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Back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file:///D:\qq&#25991;&#20214;\712321467\Image\C2C\Image2\%7b75232B38-A165-1FB7-499C-2E1C792CACB5%7d.png" TargetMode="External" /><Relationship Id="rId12" Type="http://schemas.openxmlformats.org/officeDocument/2006/relationships/image" Target="../media/image4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slide" Target="slide1.xml" TargetMode="Internal" /><Relationship Id="rId6" Type="http://schemas.openxmlformats.org/officeDocument/2006/relationships/tags" Target="../tags/tag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tags" Target="../tags/tag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8.png" /><Relationship Id="rId3" Type="http://schemas.openxmlformats.org/officeDocument/2006/relationships/tags" Target="../tags/tag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03011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049145" y="2729230"/>
            <a:ext cx="8377555" cy="13989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zh-CN" altLang="en-US" sz="4800" b="1">
                <a:solidFill>
                  <a:srgbClr val="0C3BD2"/>
                </a:solidFill>
                <a:latin typeface="华文隶书" panose="02010800040101010101" charset="-122"/>
                <a:ea typeface="华文隶书" panose="02010800040101010101" charset="-122"/>
                <a:cs typeface="华文隶书" panose="02010800040101010101" charset="-122"/>
                <a:sym typeface="+mn-ea"/>
              </a:rPr>
              <a:t>学习任务群二</a:t>
            </a:r>
            <a:r>
              <a:rPr lang="en-US" altLang="zh-CN" sz="4800" b="1">
                <a:solidFill>
                  <a:srgbClr val="0C3BD2"/>
                </a:solidFill>
                <a:latin typeface="华文隶书" panose="02010800040101010101" charset="-122"/>
                <a:ea typeface="华文隶书" panose="02010800040101010101" charset="-122"/>
                <a:cs typeface="华文隶书" panose="02010800040101010101" charset="-122"/>
                <a:sym typeface="+mn-ea"/>
              </a:rPr>
              <a:t> </a:t>
            </a:r>
            <a:r>
              <a:rPr lang="zh-CN" altLang="en-US" sz="4800" b="1">
                <a:solidFill>
                  <a:srgbClr val="0C3BD2"/>
                </a:solidFill>
                <a:latin typeface="华文隶书" panose="02010800040101010101" charset="-122"/>
                <a:ea typeface="华文隶书" panose="02010800040101010101" charset="-122"/>
                <a:cs typeface="华文隶书" panose="02010800040101010101" charset="-122"/>
                <a:sym typeface="+mn-ea"/>
              </a:rPr>
              <a:t>现代文阅读</a:t>
            </a:r>
            <a:r>
              <a:rPr lang="en-US" altLang="zh-CN" sz="4800" b="1">
                <a:solidFill>
                  <a:srgbClr val="0C3BD2"/>
                </a:solidFill>
                <a:latin typeface="华文隶书" panose="02010800040101010101" charset="-122"/>
                <a:ea typeface="华文隶书" panose="02010800040101010101" charset="-122"/>
                <a:cs typeface="华文隶书" panose="02010800040101010101" charset="-122"/>
                <a:sym typeface="+mn-ea"/>
              </a:rPr>
              <a:t>Ⅰ——</a:t>
            </a:r>
            <a:r>
              <a:rPr lang="zh-CN" altLang="en-US" sz="4800" b="1">
                <a:solidFill>
                  <a:srgbClr val="0C3BD2"/>
                </a:solidFill>
                <a:latin typeface="华文隶书" panose="02010800040101010101" charset="-122"/>
                <a:ea typeface="华文隶书" panose="02010800040101010101" charset="-122"/>
                <a:cs typeface="华文隶书" panose="02010800040101010101" charset="-122"/>
                <a:sym typeface="+mn-ea"/>
              </a:rPr>
              <a:t>文学类文本阅读（小说）</a:t>
            </a:r>
            <a:endParaRPr lang="zh-CN" altLang="en-US" sz="4800" b="1">
              <a:solidFill>
                <a:srgbClr val="0C3BD2"/>
              </a:solidFill>
              <a:latin typeface="华文隶书" panose="02010800040101010101" charset="-122"/>
              <a:ea typeface="华文隶书" panose="02010800040101010101" charset="-122"/>
              <a:cs typeface="华文隶书" panose="02010800040101010101" charset="-122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237341358.fixed?vbadefaultcenterpage=1&amp;parentnodeid=62da1db03"/>
          <p:cNvSpPr/>
          <p:nvPr/>
        </p:nvSpPr>
        <p:spPr>
          <a:xfrm>
            <a:off x="1560957" y="2859786"/>
            <a:ext cx="7196328" cy="923544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6435"/>
              </a:lnSpc>
            </a:pPr>
            <a:r>
              <a:rPr lang="en-US" sz="4000" b="1">
                <a:solidFill>
                  <a:srgbClr val="0072E2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学习任务3:赏析小说环境</a:t>
            </a:r>
            <a:endParaRPr lang="en-US" sz="4000" b="1">
              <a:solidFill>
                <a:srgbClr val="0072E2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  <a:p>
            <a:pPr algn="ctr" latinLnBrk="1">
              <a:lnSpc>
                <a:spcPts val="6435"/>
              </a:lnSpc>
            </a:pPr>
            <a:r>
              <a:rPr lang="en-US" sz="4000" b="1">
                <a:solidFill>
                  <a:srgbClr val="0072E2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(以教材《祝福》为例)　</a:t>
            </a:r>
            <a:endParaRPr lang="en-US" sz="4000" b="1">
              <a:solidFill>
                <a:srgbClr val="0072E2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C_3#62da1db03.fixed?vbadefaultcenterpage=1&amp;parentnodeid=31ca67ec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1677" y="3053969"/>
            <a:ext cx="411480" cy="411480"/>
          </a:xfrm>
          <a:prstGeom prst="rect">
            <a:avLst/>
          </a:prstGeom>
        </p:spPr>
      </p:pic>
      <p:pic>
        <p:nvPicPr>
          <p:cNvPr id="4" name="C_3#62da1db03.fixed?vbadefaultcenterpage=1&amp;parentnodeid=31ca67ec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1677" y="3840353"/>
            <a:ext cx="411480" cy="411480"/>
          </a:xfrm>
          <a:prstGeom prst="rect">
            <a:avLst/>
          </a:prstGeom>
        </p:spPr>
      </p:pic>
      <p:pic>
        <p:nvPicPr>
          <p:cNvPr id="5" name="C_3#62da1db03.fixed?vbadefaultcenterpage=1&amp;parentnodeid=31ca67ec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1677" y="4635881"/>
            <a:ext cx="411480" cy="411480"/>
          </a:xfrm>
          <a:prstGeom prst="rect">
            <a:avLst/>
          </a:prstGeom>
        </p:spPr>
      </p:pic>
      <p:pic>
        <p:nvPicPr>
          <p:cNvPr id="6" name="C_3#62da1db03.fixed?vbadefaultcenterpage=1&amp;parentnodeid=31ca67ec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5957" y="3556889"/>
            <a:ext cx="8604504" cy="82296"/>
          </a:xfrm>
          <a:prstGeom prst="rect">
            <a:avLst/>
          </a:prstGeom>
        </p:spPr>
      </p:pic>
      <p:pic>
        <p:nvPicPr>
          <p:cNvPr id="7" name="C_3#62da1db03.fixed?vbadefaultcenterpage=1&amp;parentnodeid=31ca67ec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5957" y="4343273"/>
            <a:ext cx="8604504" cy="82296"/>
          </a:xfrm>
          <a:prstGeom prst="rect">
            <a:avLst/>
          </a:prstGeom>
        </p:spPr>
      </p:pic>
      <p:pic>
        <p:nvPicPr>
          <p:cNvPr id="8" name="C_3#62da1db03.fixed?vbadefaultcenterpage=1&amp;parentnodeid=31ca67ec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5957" y="5129657"/>
            <a:ext cx="8604504" cy="82296"/>
          </a:xfrm>
          <a:prstGeom prst="rect">
            <a:avLst/>
          </a:prstGeom>
        </p:spPr>
      </p:pic>
      <p:sp>
        <p:nvSpPr>
          <p:cNvPr id="9" name="C_3#62da1db03.fixed?linknodeid=3de1bbd86&amp;vbadefaultcenterpage=1&amp;parentnodeid=31ca67ec3">
            <a:hlinkClick r:id="rId5" action="ppaction://hlinksldjump?num=1"/>
          </p:cNvPr>
          <p:cNvSpPr/>
          <p:nvPr/>
        </p:nvSpPr>
        <p:spPr>
          <a:xfrm>
            <a:off x="4087749" y="3028315"/>
            <a:ext cx="3767328" cy="49022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zh-CN"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题型</a:t>
            </a:r>
            <a:r>
              <a:rPr lang="en-US"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1:</a:t>
            </a:r>
            <a:r>
              <a:rPr lang="zh-CN"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概括环境特点</a:t>
            </a:r>
            <a:endParaRPr sz="2400" b="1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  <a:sym typeface="+mn-ea"/>
            </a:endParaRPr>
          </a:p>
        </p:txBody>
      </p:sp>
      <p:sp>
        <p:nvSpPr>
          <p:cNvPr id="10" name="C_3#62da1db03.fixed?linknodeid=6422a3f59&amp;vbadefaultcenterpage=1&amp;parentnodeid=31ca67ec3">
            <a:hlinkClick r:id="rId5" action="ppaction://hlinksldjump?num=1"/>
          </p:cNvPr>
          <p:cNvSpPr/>
          <p:nvPr/>
        </p:nvSpPr>
        <p:spPr>
          <a:xfrm>
            <a:off x="4087495" y="3761740"/>
            <a:ext cx="8684895" cy="49022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/>
            <a:r>
              <a:rPr lang="en-US"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      </a:t>
            </a:r>
            <a:r>
              <a:rPr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题型2:赏析环境描写手法</a:t>
            </a:r>
            <a:endParaRPr lang="en-US" sz="2400" b="1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11" name="C_3#62da1db03.fixed?linknodeid=237341358&amp;vbadefaultcenterpage=1&amp;parentnodeid=31ca67ec3">
            <a:hlinkClick r:id="rId5" action="ppaction://hlinksldjump?num=1"/>
          </p:cNvPr>
          <p:cNvSpPr/>
          <p:nvPr/>
        </p:nvSpPr>
        <p:spPr>
          <a:xfrm>
            <a:off x="4087749" y="4601083"/>
            <a:ext cx="3767328" cy="49022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en-US"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            </a:t>
            </a:r>
            <a:r>
              <a:rPr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题型3:分析环境描写的作用</a:t>
            </a:r>
            <a:endParaRPr lang="en-US" sz="2400"/>
          </a:p>
        </p:txBody>
      </p:sp>
      <p:sp>
        <p:nvSpPr>
          <p:cNvPr id="12" name="矩形 11"/>
          <p:cNvSpPr/>
          <p:nvPr/>
        </p:nvSpPr>
        <p:spPr>
          <a:xfrm>
            <a:off x="3511550" y="2967355"/>
            <a:ext cx="8117205" cy="610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3511550" y="3648710"/>
            <a:ext cx="7479030" cy="688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l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3511550" y="4497705"/>
            <a:ext cx="7171690" cy="610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3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C_3_BD#62da1db03.fixed?vbadefaultcenterpage=1&amp;parentnodeid=31ca67ec3"/>
          <p:cNvSpPr/>
          <p:nvPr>
            <p:custDataLst>
              <p:tags r:id="rId6"/>
            </p:custDataLst>
          </p:nvPr>
        </p:nvSpPr>
        <p:spPr>
          <a:xfrm>
            <a:off x="1893570" y="504190"/>
            <a:ext cx="9155430" cy="72898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740"/>
              </a:lnSpc>
            </a:pPr>
            <a:r>
              <a:rPr lang="en-US" sz="3000" b="1">
                <a:solidFill>
                  <a:srgbClr val="FFFFFF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学习主题二　现代文阅读Ⅱ——文学类文本阅读(小说)</a:t>
            </a:r>
            <a:endParaRPr lang="en-US" sz="3000" b="1">
              <a:solidFill>
                <a:srgbClr val="FFFFFF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575310" y="1257300"/>
            <a:ext cx="10361295" cy="459994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　　</a:t>
            </a:r>
            <a:r>
              <a:rPr lang="en-US" altLang="zh-CN" sz="2400" b="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环境为人物活动和情节展开提供了时空条件,它服务于小说的形象、情节和主题。环境描写是高考考查小说阅读的题型之一,其命题角度有三个:概括环境特点、赏析环境描写手法、分析环境作用。这三个角度往往有两种呈现形式:一是环境描写的手法和作用相结合,二是环境的特点和作用相结合。</a:t>
            </a:r>
            <a:endParaRPr lang="en-US" altLang="zh-CN" sz="2400" b="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/>
        </p:nvGrpSpPr>
        <p:grpSpPr>
          <a:xfrm>
            <a:off x="4104005" y="1482090"/>
            <a:ext cx="1784350" cy="548640"/>
            <a:chOff x="6463" y="2334"/>
            <a:chExt cx="2810" cy="864"/>
          </a:xfrm>
        </p:grpSpPr>
        <p:sp>
          <p:nvSpPr>
            <p:cNvPr id="7" name="流程图: 摘录 6"/>
            <p:cNvSpPr/>
            <p:nvPr/>
          </p:nvSpPr>
          <p:spPr>
            <a:xfrm rot="16200000">
              <a:off x="6281" y="2516"/>
              <a:ext cx="846" cy="482"/>
            </a:xfrm>
            <a:prstGeom prst="flowChartExtract">
              <a:avLst/>
            </a:prstGeom>
            <a:solidFill>
              <a:srgbClr val="939393"/>
            </a:solidFill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959595"/>
                </a:solidFill>
              </a:endParaRPr>
            </a:p>
          </p:txBody>
        </p:sp>
        <p:grpSp>
          <p:nvGrpSpPr>
            <p:cNvPr id="12" name="组合 11"/>
            <p:cNvGrpSpPr/>
            <p:nvPr/>
          </p:nvGrpSpPr>
          <p:grpSpPr>
            <a:xfrm>
              <a:off x="6945" y="2406"/>
              <a:ext cx="2328" cy="793"/>
              <a:chOff x="6945" y="2406"/>
              <a:chExt cx="2328" cy="793"/>
            </a:xfrm>
          </p:grpSpPr>
          <p:sp>
            <p:nvSpPr>
              <p:cNvPr id="8" name="椭圆 7"/>
              <p:cNvSpPr/>
              <p:nvPr/>
            </p:nvSpPr>
            <p:spPr>
              <a:xfrm>
                <a:off x="6945" y="2421"/>
                <a:ext cx="714" cy="778"/>
              </a:xfrm>
              <a:prstGeom prst="ellipse">
                <a:avLst/>
              </a:prstGeom>
              <a:solidFill>
                <a:srgbClr val="93939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" name="椭圆 8"/>
              <p:cNvSpPr/>
              <p:nvPr/>
            </p:nvSpPr>
            <p:spPr>
              <a:xfrm>
                <a:off x="7516" y="2421"/>
                <a:ext cx="714" cy="778"/>
              </a:xfrm>
              <a:prstGeom prst="ellipse">
                <a:avLst/>
              </a:prstGeom>
              <a:solidFill>
                <a:srgbClr val="93939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" name="椭圆 9"/>
              <p:cNvSpPr/>
              <p:nvPr/>
            </p:nvSpPr>
            <p:spPr>
              <a:xfrm>
                <a:off x="8042" y="2406"/>
                <a:ext cx="714" cy="778"/>
              </a:xfrm>
              <a:prstGeom prst="ellipse">
                <a:avLst/>
              </a:prstGeom>
              <a:solidFill>
                <a:srgbClr val="93939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椭圆 10"/>
              <p:cNvSpPr/>
              <p:nvPr/>
            </p:nvSpPr>
            <p:spPr>
              <a:xfrm>
                <a:off x="8559" y="2421"/>
                <a:ext cx="714" cy="778"/>
              </a:xfrm>
              <a:prstGeom prst="ellipse">
                <a:avLst/>
              </a:prstGeom>
              <a:solidFill>
                <a:srgbClr val="93939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" name="文本框 1"/>
          <p:cNvSpPr txBox="1"/>
          <p:nvPr/>
        </p:nvSpPr>
        <p:spPr>
          <a:xfrm>
            <a:off x="666750" y="2277110"/>
            <a:ext cx="9989185" cy="189484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2400" b="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            </a:t>
            </a:r>
            <a:endParaRPr sz="2400" b="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476885" y="2277110"/>
            <a:ext cx="10949305" cy="3838575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7" name="组合 16"/>
          <p:cNvGrpSpPr/>
          <p:nvPr/>
        </p:nvGrpSpPr>
        <p:grpSpPr>
          <a:xfrm>
            <a:off x="3705860" y="1489710"/>
            <a:ext cx="3028950" cy="554990"/>
            <a:chOff x="5836" y="2346"/>
            <a:chExt cx="4770" cy="874"/>
          </a:xfrm>
        </p:grpSpPr>
        <p:sp>
          <p:nvSpPr>
            <p:cNvPr id="3" name="文本框 2"/>
            <p:cNvSpPr txBox="1"/>
            <p:nvPr/>
          </p:nvSpPr>
          <p:spPr>
            <a:xfrm>
              <a:off x="6836" y="2346"/>
              <a:ext cx="2595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bg1"/>
                  </a:solidFill>
                  <a:latin typeface="幼圆" panose="02010509060101010101" charset="-122"/>
                  <a:ea typeface="幼圆" panose="02010509060101010101" charset="-122"/>
                </a:rPr>
                <a:t>教材引入</a:t>
              </a:r>
              <a:endParaRPr lang="zh-CN" altLang="en-US" sz="2800" b="1">
                <a:solidFill>
                  <a:schemeClr val="bg1"/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  <p:sp>
          <p:nvSpPr>
            <p:cNvPr id="14" name="流程图: 摘录 13"/>
            <p:cNvSpPr/>
            <p:nvPr/>
          </p:nvSpPr>
          <p:spPr>
            <a:xfrm rot="16200000">
              <a:off x="5775" y="2479"/>
              <a:ext cx="748" cy="627"/>
            </a:xfrm>
            <a:prstGeom prst="flowChartExtract">
              <a:avLst/>
            </a:prstGeom>
            <a:solidFill>
              <a:srgbClr val="93939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流程图: 摘录 14"/>
            <p:cNvSpPr/>
            <p:nvPr/>
          </p:nvSpPr>
          <p:spPr>
            <a:xfrm rot="5400000">
              <a:off x="9217" y="2498"/>
              <a:ext cx="779" cy="666"/>
            </a:xfrm>
            <a:prstGeom prst="flowChartExtract">
              <a:avLst/>
            </a:prstGeom>
            <a:solidFill>
              <a:srgbClr val="93939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流程图: 摘录 15"/>
            <p:cNvSpPr/>
            <p:nvPr/>
          </p:nvSpPr>
          <p:spPr>
            <a:xfrm rot="5400000">
              <a:off x="9884" y="2466"/>
              <a:ext cx="779" cy="666"/>
            </a:xfrm>
            <a:prstGeom prst="flowChartExtract">
              <a:avLst/>
            </a:prstGeom>
            <a:solidFill>
              <a:srgbClr val="93939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3121660" y="901700"/>
            <a:ext cx="50800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zh-CN"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题型</a:t>
            </a:r>
            <a:r>
              <a:rPr lang="en-US"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1:</a:t>
            </a:r>
            <a:r>
              <a:rPr lang="zh-CN"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概括环境特点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70890" y="2580005"/>
            <a:ext cx="10361295" cy="2616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　　</a:t>
            </a:r>
            <a:r>
              <a:rPr lang="en-US" altLang="zh-CN" sz="2400" b="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《祝福》中有多处自然环境描写和社会环境描写:自然环境主要是对雪景的描写,突出了雪“大而乱”的特点;社会环境是对人物活动的场所和时间、人物所做的事情、人物活动的状态特点、人际关系、地域风情等方面的描写,体现了鲁镇的忙碌、隆重、落后以及封建势力和封建迷信思想依旧统治着农村的特点。</a:t>
            </a:r>
            <a:endParaRPr lang="en-US" altLang="zh-CN" sz="2400" b="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2026900" y="11087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575310" y="1257300"/>
            <a:ext cx="10361295" cy="459994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一、环境描写的分类</a:t>
            </a:r>
            <a:endParaRPr lang="en-US" altLang="zh-CN" sz="2400" b="1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  <a:p>
            <a:pPr indent="0">
              <a:lnSpc>
                <a:spcPct val="150000"/>
              </a:lnSpc>
            </a:pP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　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　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1.自然环境描写:</a:t>
            </a:r>
            <a:r>
              <a:rPr lang="en-US" altLang="zh-CN" sz="2400" b="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对日月星辰、山川河流、花草树木、鸟兽鱼虫、时序节令、风雨雪霜等自然景物的描写,包括人物活动的时间、地点、季节、天气、景物等。</a:t>
            </a:r>
            <a:endParaRPr lang="en-US" altLang="zh-CN" sz="2400" b="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  <a:p>
            <a:pPr indent="0">
              <a:lnSpc>
                <a:spcPct val="150000"/>
              </a:lnSpc>
            </a:pP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　　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2.社会环境描写:</a:t>
            </a:r>
            <a:r>
              <a:rPr lang="en-US" altLang="zh-CN" sz="2400" b="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对人物活动、事件发生、情节展开的社会背景和历史条件,地方的风土人情、时代风貌、社会关系、政治、经济等的描写,主要是交代人物的生存环境、社会关系等。它包括的范围很广,小至房间住所、一街一巷,大至城市地区;它涉及的内容很多,可以是室内的布局、陈设,住宅内外的装饰布置,也可以是当地的风土人情等。</a:t>
            </a:r>
            <a:endParaRPr lang="en-US" altLang="zh-CN" sz="2400" b="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901065" y="1034415"/>
            <a:ext cx="50800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solidFill>
                  <a:srgbClr val="000000"/>
                </a:solidFill>
                <a:latin typeface="Times New Roman" panose="02020603050405020304" pitchFamily="34" charset="0"/>
                <a:cs typeface="方正兰亭粗黑简体" charset="0"/>
              </a:rPr>
              <a:t>二、环境特点题设问形式及审题定向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34" charset="0"/>
              <a:cs typeface="方正兰亭粗黑简体" charset="0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996950" y="1786255"/>
          <a:ext cx="10287635" cy="3257550"/>
        </p:xfrm>
        <a:graphic>
          <a:graphicData uri="http://schemas.openxmlformats.org/drawingml/2006/table">
            <a:tbl>
              <a:tblPr/>
              <a:tblGrid>
                <a:gridCol w="1025525"/>
                <a:gridCol w="9262110"/>
              </a:tblGrid>
              <a:tr h="186118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设问形式</a:t>
                      </a:r>
                      <a:endParaRPr lang="en-US" altLang="zh-CN" sz="24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cs typeface="Times New Roman" panose="02020603050405020304" pitchFamily="34" charset="0"/>
                        </a:rPr>
                        <a:t>　　1.(2018年江苏卷)小哥儿俩是在什么样的家庭环境中成长的?请简要分析。</a:t>
                      </a:r>
                      <a:endParaRPr lang="en-US" sz="22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　　</a:t>
                      </a:r>
                      <a:r>
                        <a:rPr lang="en-US" sz="22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cs typeface="Times New Roman" panose="02020603050405020304" pitchFamily="34" charset="0"/>
                        </a:rPr>
                        <a:t>2.(2014年重庆卷)文中第②段的环境描写,突出了古城怎样的特点?这对塑造陈皮匠的形象有何作用?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NEU-BZ-S92" charset="0"/>
                        <a:cs typeface="Times New Roman" panose="02020603050405020304" pitchFamily="34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9636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审题定向</a:t>
                      </a:r>
                      <a:endParaRPr lang="en-US" altLang="zh-CN" sz="24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cs typeface="Times New Roman" panose="02020603050405020304" pitchFamily="34" charset="0"/>
                        </a:rPr>
                        <a:t>　　环境特点概括题题干中往往有“概括”“分析”等作答动词和“环境”“景物”“特点”等表答题方向的名词。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NEU-BZ-S92" charset="0"/>
                        <a:cs typeface="Times New Roman" panose="02020603050405020304" pitchFamily="34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868930" y="198120"/>
            <a:ext cx="5281930" cy="643953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1160145" y="961390"/>
            <a:ext cx="855916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2400" b="0">
                <a:solidFill>
                  <a:schemeClr val="accent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0"/>
              </a:rPr>
              <a:t>例</a:t>
            </a:r>
            <a:r>
              <a:rPr lang="en-US" altLang="zh-CN" sz="2400" b="0">
                <a:solidFill>
                  <a:schemeClr val="accent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0"/>
              </a:rPr>
              <a:t>1</a:t>
            </a:r>
            <a:r>
              <a:rPr lang="en-US" altLang="zh-CN" sz="2400" b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0"/>
              </a:rPr>
              <a:t> </a:t>
            </a:r>
            <a:r>
              <a:rPr sz="2400" b="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(2018年江苏卷)阅读下面的文字,完成后面的题目。</a:t>
            </a:r>
            <a:endParaRPr sz="2400" b="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411855" y="1698625"/>
            <a:ext cx="50800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sz="2400" b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小 哥 儿 俩</a:t>
            </a:r>
            <a:endParaRPr sz="2400" b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488690" y="2247900"/>
            <a:ext cx="50800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zh-CN" sz="2400" b="0">
                <a:solidFill>
                  <a:srgbClr val="000000"/>
                </a:solidFill>
                <a:latin typeface="仿宋" panose="02010609060101010101" charset="-122"/>
                <a:ea typeface="仿宋" panose="02010609060101010101" charset="-122"/>
              </a:rPr>
              <a:t>凌叔华</a:t>
            </a:r>
            <a:endParaRPr lang="zh-CN" sz="2400" b="0">
              <a:solidFill>
                <a:srgbClr val="00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68375" y="2797175"/>
            <a:ext cx="10255885" cy="257873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清明那天,不但大乖二乖上的小学校放一天假,连城外七叔叔教的大学堂也不用上课了。这一天早上的太阳不等闹钟催过,就跳进房里来,暖和和地趴在靠窗挂的小棉袍上。</a:t>
            </a:r>
            <a:endParaRPr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前院子一片小孩子的尖脆的嚷声笑声,七叔叔带来了一只能说话的八哥。笼子放在一张八仙方桌子上,两个孩子跪在椅子上张大着嘴望着那里头的鸟,欢喜得趴在桌上乱摇身子笑,他们的眼,一息间都不曾离开鸟笼子。二乖的嘴总没有闭上,他的小腮显得更加饱满,不用圆规都描不出那圆度。</a:t>
            </a:r>
            <a:endParaRPr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728345" y="717550"/>
            <a:ext cx="10255885" cy="257873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吃饭的时候,大乖的眼总是望着窗外,他最爱吃的春卷也忘了怎样放馅,怎样卷起来吃。二乖因为还小,都是妈妈替他卷好的,不过他到底不耐烦坐在背着鸟笼子的地方,才吃了两个,他就跑开不吃了。</a:t>
            </a:r>
            <a:endParaRPr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饭后爸爸同叔叔去听戏,因为昨天已经答应带孩子们一块去的,于是就雇了三辆人力车上戏园去了。两个孩子坐在车上还不断地谈起八哥。到了戏园,虽然他们零零碎碎地想起八哥的事来,但台上的锣鼓同花花袍子的戏子把他们的精神占住了。</a:t>
            </a:r>
            <a:endParaRPr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快天黑的时候散了戏,大乖二乖随着爸爸叔叔回到家里,正很高兴地跳着跑,忽然想到心爱的八哥,赶紧跑到廊下挂鸟笼的地方,一望,只有一个空笼子掷在地上,八哥不见了。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728345" y="717550"/>
            <a:ext cx="10255885" cy="257873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“妈——八哥呢?”两个孩子一同高声急叫起来。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“给野猫吃了!”妈妈的声音非常沉重迟缓。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“给什么野猫吃的呀?”大乖睁圆了眼,气呼呼的有些不相信。二乖愣眼望着哥哥。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大乖哭出声来,二乖跟着哭得很伤心。他们也不听妈妈的话,也不听七叔叔的劝慰,爸爸早躲进书房去了。忽然大乖收了声,跳起来四面找棍子,口里嚷道:“打死那野猫,我要打死那野猫!”二乖趴在妈妈的膝头上,呜呜地抽咽。大乖忽然找到一根拦门的长棍子,提在手里,拉起二乖就跑。妈妈叫住他,他嚷道:“报仇去,不报仇不算好汉!”二乖也学着哥哥喊道:“不报仇不算好看!”妈妈听了二乖的话倒有些好笑了。王厨子此时正走过来,他说:“少爷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728345" y="717550"/>
            <a:ext cx="10255885" cy="257873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们,那野猫黑夜是不出来的,明儿早上它来了,我替你们狠狠地打它一顿吧。”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“那野猫好像有了身子,不要打太狠了,吓吓它就算了。”妈妈低声吩咐厨子。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大乖听见了妈妈的话,还是气呼呼地说:“谁叫它吃了我们的八哥,打死它,要它偿命。”“打死它才……”二乖想照哥哥的话亦喊一下,无奈不清楚底下说什么了。他也挽起袖子,露出肥短的胳臂,睁着泪还未干的小眼。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第二天太阳还没出,大乖就醒了,想起了打猫的事,就喊弟弟:“快起来,快起来,二乖,起来打猫去。”二乖被哥哥着急的声调惊醒,急忙坐起来,拿手揉开眼。然后两个人都提了毛掸子,拿着袍子,嘴里喊着报仇,跳着出去。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这时刚刚天亮,后院地上的草还带着露珠儿,沾湿了这小英雄的鞋袜。树枝上小麻雀三三五五地吵闹着,飞上飞下地玩,近窗户的一棵丁香树开了满满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728345" y="717550"/>
            <a:ext cx="10255885" cy="257873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的花,香得透鼻子,温和的日光铺在西边的白粉墙上。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二乖跷高脚摘了一束丁香花,插在右耳朵上,看见地上的小麻雀吱喳叫唤,跳跃着走,很是好玩的样子,他就学它们,嘴里也哼着歌唱,毛掸子也掷掉了。二乖一会儿就忘了为什么来的后院了。他溜达到有太阳的墙边,忽然看见装碎纸的破木箱里有两个白色的小脑袋一高一低地动着,接着咪噢咪噢地娇声叫唤,他就赶紧跑去看。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原来箱子里藏着一堆小猫儿,小得同过年时候妈妈捏的面老鼠一样,小脑袋也像面团一样滚圆,十分可爱。二乖高兴得叫起来:“哥哥,你快来看看,这小东西多好玩!”二乖忽然想起来叫道,一回头哥哥正跑进后院来了。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哥哥赶紧过去和弟弟在木箱子前面看,同二乖一样用手摸那小猫,学它们叫唤,看大猫喂小猫奶吃,眼睛转也不转一下。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728345" y="717550"/>
            <a:ext cx="10255885" cy="257873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“它们多么可怜,连褥子都没有,躺在破纸的上面,一定很冷吧。”大乖说,接着出主意道:“我们一会儿跟妈妈要些棉花给它们垫一个窝儿,把饭厅里的盛酒箱子弄出来,给它们做两间房子,让大猫住一间,小猫住一间,像妈妈同我们一样。”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“哥哥,你瞧它跟它妈一个样子。这小脑袋多好玩!”弟弟说着,又伸出方才收回的手抱起那只小白猫。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                                               (有删改)</a:t>
            </a:r>
            <a:endParaRPr lang="en-US" sz="2400" b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873125" y="1048385"/>
            <a:ext cx="8923020" cy="70929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sz="2400" b="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小哥儿俩是在什么样的家庭环境中成长的?请简要分析。</a:t>
            </a:r>
            <a:endParaRPr sz="2400" b="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82345" y="1975485"/>
            <a:ext cx="9307195" cy="165862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2400" b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0"/>
              </a:rPr>
              <a:t>【答案】</a:t>
            </a:r>
            <a:r>
              <a:rPr sz="2400" b="0">
                <a:solidFill>
                  <a:srgbClr val="FF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①经济状况良好,家里有厨子和花园等;②文化氛围浓厚,家里有书房,经常看戏,父母注重教育等;③人际关系和谐,父母尊重孩子,兄弟友爱,主仆融洽等。</a:t>
            </a:r>
            <a:endParaRPr sz="2400" b="0">
              <a:solidFill>
                <a:srgbClr val="FF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1005840" y="954405"/>
            <a:ext cx="11014075" cy="56311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                </a:t>
            </a:r>
            <a:r>
              <a:rPr lang="zh-CN"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第一步:审题干,分类型。</a:t>
            </a:r>
            <a:endParaRPr lang="zh-CN" sz="2400" b="1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　　</a:t>
            </a: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从题干中的“家庭环境”可知,这是一道社会环境特点概括题。</a:t>
            </a:r>
            <a:endParaRPr lang="zh-CN" sz="240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　　</a:t>
            </a:r>
            <a:r>
              <a:rPr lang="zh-CN"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第二步:依类型,找角度。</a:t>
            </a:r>
            <a:endParaRPr lang="zh-CN" sz="240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　　</a:t>
            </a: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从本文看,概括小哥儿俩成长的家庭环境可以从“经济状况、文化氛围、人际关系”三个角度入手。</a:t>
            </a:r>
            <a:endParaRPr lang="zh-CN" sz="240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　　</a:t>
            </a: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(1)从“经济状况”的角度,原文“王厨子此时正走过来,他说:‘少爷们,那野猫黑夜是不出来的,明儿早上它来了,我替你们狠狠地打它一顿吧’”“后院地上的草还带着露珠儿……”说明家中有花园,有厨子等,可见经济状况良好。</a:t>
            </a:r>
            <a:endParaRPr lang="zh-CN" sz="240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　　</a:t>
            </a: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(2)从“文化氛围”的角度,原文“饭后爸爸同叔叔去听戏,因为昨天已经答应带孩子们一块去的,于是就雇了三辆人力车上戏园去了”“爸爸早躲进书房去了”说明家</a:t>
            </a:r>
            <a:endParaRPr lang="zh-CN" sz="240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917575" y="1513205"/>
            <a:ext cx="11014075" cy="50774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中有书房,父亲带孩子看戏,可见文化氛围浓厚。</a:t>
            </a:r>
            <a:endParaRPr lang="zh-CN" sz="240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　　</a:t>
            </a: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(3)从“人际关系”的角度,原文“‘那野猫好像有了身子,不要打太狠了,吓吓它就算了。’妈妈低声吩咐厨子”说明母亲有爱心,主仆关系融洽;母亲给孩子卷春卷,尊重孩子做的决定;兄弟间有共同的爱好,而且彼此友好。可见整个家庭的人际关系是融洽的。</a:t>
            </a:r>
            <a:endParaRPr lang="zh-CN" sz="240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　　</a:t>
            </a:r>
            <a:r>
              <a:rPr lang="zh-CN"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第三步:抓修饰,做归纳。</a:t>
            </a:r>
            <a:endParaRPr lang="zh-CN" sz="240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　　</a:t>
            </a:r>
            <a:r>
              <a:rPr lang="zh-CN" sz="240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上述句子中诸多的修饰性描述显示了“家庭环境”的特点,如“听戏”“书房”显示出家庭文化氛围浓厚,“低声”等词则显示出主仆关系融洽。抓住这些修饰性词语,规范作答即可。</a:t>
            </a:r>
            <a:endParaRPr lang="zh-CN" sz="240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https://d.book118.com/525003011114011043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UNIT_TABLE_BEAUTIFY" val="smartTable{f9c668ef-0575-4dc7-a8e5-a46ba847e89a}"/>
  <p:tag name="TABLE_ENDDRAG_ORIGIN_RECT" val="810*256"/>
  <p:tag name="TABLE_ENDDRAG_RECT" val="78*140*810*256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Times New Roman"/>
        <a:cs typeface="Arial"/>
        <a:font script="Jpan" typeface="游ゴシック"/>
        <a:font script="Hang" typeface="맑은 고딕"/>
        <a:font script="Hans" typeface="Times New Rom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Times New Roman"/>
        <a:cs typeface="Arial"/>
        <a:font script="Jpan" typeface="游ゴシック"/>
        <a:font script="Hang" typeface="맑은 고딕"/>
        <a:font script="Hans" typeface="Times New Rom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18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Calibri Light</vt:lpstr>
      <vt:lpstr>Times New Roman</vt:lpstr>
      <vt:lpstr>幼圆</vt:lpstr>
      <vt:lpstr>华文隶书</vt:lpstr>
      <vt:lpstr>等线 Light</vt:lpstr>
      <vt:lpstr>方正兰亭粗黑简体</vt:lpstr>
      <vt:lpstr>NEU-BZ-S92</vt:lpstr>
      <vt:lpstr>宋体</vt:lpstr>
      <vt:lpstr>微软雅黑</vt:lpstr>
      <vt:lpstr>仿宋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2024-09-05T01:11:30.423</cp:lastPrinted>
  <dcterms:created xsi:type="dcterms:W3CDTF">2024-09-04T17:11:30Z</dcterms:created>
  <dcterms:modified xsi:type="dcterms:W3CDTF">2024-09-04T17:11:31Z</dcterms:modified>
</cp:coreProperties>
</file>