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0890E9F-89DB-44F1-A291-81397A96091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5E3AD2D-7BA7-44B6-95AD-AE71FA1ABFE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A901DD7-DF68-4AF6-8C70-4A1686CD17B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A5B4EB10-4090-48E9-8979-A3C0C7C14DD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21D98E7A-B70D-4EC7-AB17-AC215FC3DCE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A514C8CA-5366-43E6-B96D-3F9A67F3B2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9A5C0281-89CE-4156-A6C5-C10857136DC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A640B3C0-4CAD-4B6F-B7F5-BE9B47CBDC2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3D2BC93B-E129-4B72-909C-08083977F5B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6F09D00-2106-48BC-92DE-DD13739ADAB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9794DA1-B609-443C-AFBC-48EC681CB5B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6.jpeg" /><Relationship Id="rId4" Type="http://schemas.openxmlformats.org/officeDocument/2006/relationships/image" Target="../media/image7.jpeg" /><Relationship Id="rId5" Type="http://schemas.openxmlformats.org/officeDocument/2006/relationships/image" Target="../media/image8.jpeg" /><Relationship Id="rId6" Type="http://schemas.openxmlformats.org/officeDocument/2006/relationships/image" Target="../media/image2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10.jpeg" /><Relationship Id="rId4" Type="http://schemas.openxmlformats.org/officeDocument/2006/relationships/image" Target="../media/image11.jpeg" /><Relationship Id="rId5" Type="http://schemas.openxmlformats.org/officeDocument/2006/relationships/image" Target="../media/image12.jpeg" /><Relationship Id="rId6" Type="http://schemas.openxmlformats.org/officeDocument/2006/relationships/image" Target="../media/image2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3.jpeg" /><Relationship Id="rId3" Type="http://schemas.openxmlformats.org/officeDocument/2006/relationships/image" Target="../media/image14.jpeg" /><Relationship Id="rId4" Type="http://schemas.openxmlformats.org/officeDocument/2006/relationships/image" Target="../media/image2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5.jpeg" /><Relationship Id="rId3" Type="http://schemas.openxmlformats.org/officeDocument/2006/relationships/image" Target="../media/image16.jpeg" /><Relationship Id="rId4" Type="http://schemas.openxmlformats.org/officeDocument/2006/relationships/image" Target="../media/image17.jpeg" /><Relationship Id="rId5" Type="http://schemas.openxmlformats.org/officeDocument/2006/relationships/image" Target="../media/image2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8.jpeg" /><Relationship Id="rId3" Type="http://schemas.openxmlformats.org/officeDocument/2006/relationships/image" Target="../media/image19.jpeg" /><Relationship Id="rId4" Type="http://schemas.openxmlformats.org/officeDocument/2006/relationships/image" Target="../media/image20.jpeg" /><Relationship Id="rId5" Type="http://schemas.openxmlformats.org/officeDocument/2006/relationships/image" Target="../media/image2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525010202042011112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859816" y="1127918"/>
            <a:ext cx="9829800" cy="210502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accent3">
                    <a:alpha val="100000"/>
                  </a:schemeClr>
                </a:solidFill>
                <a:latin typeface="Arial"/>
                <a:ea typeface="Arial"/>
                <a:cs typeface="Arial"/>
              </a:rPr>
              <a:t>驾驶员心理知识课件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0" y="0"/>
            <a:ext cx="3940476" cy="6858000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-2490705" y="-2630165"/>
            <a:ext cx="5510422" cy="5510422"/>
          </a:xfrm>
          <a:prstGeom prst="ellipse">
            <a:avLst/>
          </a:prstGeom>
          <a:solidFill>
            <a:schemeClr val="accent3">
              <a:lumMod val="20000"/>
              <a:lumOff val="80000"/>
              <a:alpha val="5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-1370201" y="-1527676"/>
            <a:ext cx="3269415" cy="3269415"/>
          </a:xfrm>
          <a:prstGeom prst="ellipse">
            <a:avLst/>
          </a:prstGeom>
          <a:solidFill>
            <a:schemeClr val="accent1">
              <a:alpha val="67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805301" y="734568"/>
            <a:ext cx="6559296" cy="5388864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驾驶员心理概述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驾驶员情绪管理与调节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驾驶员注意力集中与分散控制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驾驶员压力应对与缓解策略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驾驶员风险评估与决策能力提升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驾驶员团队协作与沟通能力培养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8719147" y="5955792"/>
            <a:ext cx="4413504" cy="132892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  <a:spcBef>
                <a:spcPts val="450"/>
              </a:spcBef>
            </a:pPr>
            <a:r>
              <a:rPr lang="en-US" sz="5775" b="1">
                <a:solidFill>
                  <a:schemeClr val="accent3">
                    <a:lumMod val="40000"/>
                    <a:lumOff val="60000"/>
                    <a:alpha val="34000"/>
                  </a:schemeClr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-271406" y="3561558"/>
            <a:ext cx="3626990" cy="32918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5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</a:t>
            </a:r>
          </a:p>
          <a:p>
            <a:pPr algn="ctr">
              <a:lnSpc>
                <a:spcPct val="125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录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514623" y="1744442"/>
            <a:ext cx="950685" cy="826132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446458" y="1867338"/>
            <a:ext cx="3087014" cy="5803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</a:pPr>
            <a:r>
              <a:rPr lang="en-US" sz="3075" b="1">
                <a:solidFill>
                  <a:srgbClr val="FFFFFF">
                    <a:alpha val="100000"/>
                  </a:srgbClr>
                </a:solidFill>
                <a:latin typeface="Arial"/>
                <a:ea typeface="Arial"/>
                <a:cs typeface="Arial"/>
              </a:rPr>
              <a:t>01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391305" y="2643681"/>
            <a:ext cx="8975750" cy="21043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accent3">
                    <a:alpha val="100000"/>
                  </a:schemeClr>
                </a:solidFill>
                <a:latin typeface="Arial"/>
                <a:ea typeface="Arial"/>
                <a:cs typeface="Arial"/>
              </a:rPr>
              <a:t>驾驶员心理概述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850940" y="1500214"/>
            <a:ext cx="1609344" cy="1609344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085171" y="1500214"/>
            <a:ext cx="1609344" cy="160934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9382477" y="1500214"/>
            <a:ext cx="1609344" cy="1609344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6616708" y="1500214"/>
            <a:ext cx="1609344" cy="160934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625434" y="3303708"/>
            <a:ext cx="2482200" cy="102412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chemeClr val="accen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感知觉特点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25434" y="4167831"/>
            <a:ext cx="2486025" cy="21812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驾驶员的感知觉系统对于行车安全至关重要，包括视觉、听觉、触觉等多个方面。在行车过程中，驾驶员需要准确感知交通信号、道路标志、车辆动态等信息。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3431316" y="4167831"/>
            <a:ext cx="2486025" cy="21812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驾驶员的注意力需要高度集中，能够迅速发现和处理各种交通情况。注意力分散是导致交通事故的重要原因之一。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6197085" y="4167831"/>
            <a:ext cx="2486025" cy="21812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驾驶员需要具备良好的记忆能力，能够熟记交通法规、道路状况、车辆性能等信息，以便在需要时能够迅速做出反应。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8962853" y="4167831"/>
            <a:ext cx="2486025" cy="21812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驾驶员的情感状态对行车安全也有重要影响。情绪稳定、心态平和的驾驶员更能够应对复杂的交通环境，减少交通事故的发生。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3414511" y="3303708"/>
            <a:ext cx="2482200" cy="102412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chemeClr val="accen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注意特点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6180280" y="3303708"/>
            <a:ext cx="2482200" cy="102412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chemeClr val="accen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记忆特点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946049" y="3303708"/>
            <a:ext cx="2482200" cy="102412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chemeClr val="accen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情感特点</a:t>
            </a:r>
          </a:p>
        </p:txBody>
      </p:sp>
      <p:sp>
        <p:nvSpPr>
          <p:cNvPr id="14" name="Freeform 14"/>
          <p:cNvSpPr/>
          <p:nvPr/>
        </p:nvSpPr>
        <p:spPr>
          <a:xfrm>
            <a:off x="1551674" y="1945132"/>
            <a:ext cx="676339" cy="719509"/>
          </a:xfrm>
          <a:custGeom>
            <a:rect l="l" t="t" r="r" b="b"/>
            <a:pathLst>
              <a:path w="304800" h="304800">
                <a:moveTo>
                  <a:pt x="45720" y="91440"/>
                </a:moveTo>
                <a:cubicBezTo>
                  <a:pt x="45720" y="74676"/>
                  <a:pt x="59436" y="60960"/>
                  <a:pt x="76200" y="60960"/>
                </a:cubicBezTo>
                <a:lnTo>
                  <a:pt x="198120" y="60960"/>
                </a:lnTo>
                <a:lnTo>
                  <a:pt x="259080" y="0"/>
                </a:lnTo>
                <a:lnTo>
                  <a:pt x="289560" y="0"/>
                </a:lnTo>
                <a:lnTo>
                  <a:pt x="289560" y="243840"/>
                </a:lnTo>
                <a:lnTo>
                  <a:pt x="259080" y="243840"/>
                </a:lnTo>
                <a:lnTo>
                  <a:pt x="198120" y="182880"/>
                </a:lnTo>
                <a:lnTo>
                  <a:pt x="76200" y="182880"/>
                </a:lnTo>
                <a:cubicBezTo>
                  <a:pt x="59369" y="182880"/>
                  <a:pt x="45720" y="169231"/>
                  <a:pt x="45720" y="152400"/>
                </a:cubicBezTo>
                <a:lnTo>
                  <a:pt x="45720" y="152400"/>
                </a:lnTo>
                <a:lnTo>
                  <a:pt x="15240" y="152400"/>
                </a:lnTo>
                <a:lnTo>
                  <a:pt x="15240" y="91440"/>
                </a:lnTo>
                <a:lnTo>
                  <a:pt x="45720" y="91440"/>
                </a:lnTo>
                <a:close/>
                <a:moveTo>
                  <a:pt x="167640" y="228600"/>
                </a:moveTo>
                <a:lnTo>
                  <a:pt x="167640" y="304800"/>
                </a:lnTo>
                <a:lnTo>
                  <a:pt x="121920" y="304800"/>
                </a:lnTo>
                <a:lnTo>
                  <a:pt x="96469" y="228600"/>
                </a:lnTo>
                <a:lnTo>
                  <a:pt x="76200" y="228600"/>
                </a:lnTo>
                <a:lnTo>
                  <a:pt x="76200" y="198120"/>
                </a:lnTo>
                <a:lnTo>
                  <a:pt x="198120" y="198120"/>
                </a:lnTo>
                <a:lnTo>
                  <a:pt x="198120" y="228600"/>
                </a:lnTo>
                <a:lnTo>
                  <a:pt x="167640" y="22860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Freeform 15"/>
          <p:cNvSpPr/>
          <p:nvPr/>
        </p:nvSpPr>
        <p:spPr>
          <a:xfrm>
            <a:off x="4217981" y="1867256"/>
            <a:ext cx="875262" cy="875262"/>
          </a:xfrm>
          <a:custGeom>
            <a:rect l="l" t="t" r="r" b="b"/>
            <a:pathLst>
              <a:path w="304800" h="304800">
                <a:moveTo>
                  <a:pt x="261518" y="97841"/>
                </a:moveTo>
                <a:cubicBezTo>
                  <a:pt x="249460" y="74143"/>
                  <a:pt x="230657" y="55340"/>
                  <a:pt x="207655" y="43605"/>
                </a:cubicBezTo>
                <a:lnTo>
                  <a:pt x="206959" y="43282"/>
                </a:lnTo>
                <a:lnTo>
                  <a:pt x="186538" y="84277"/>
                </a:lnTo>
                <a:cubicBezTo>
                  <a:pt x="201292" y="91802"/>
                  <a:pt x="212998" y="103508"/>
                  <a:pt x="220323" y="117834"/>
                </a:cubicBezTo>
                <a:lnTo>
                  <a:pt x="220523" y="118262"/>
                </a:lnTo>
                <a:lnTo>
                  <a:pt x="261518" y="97841"/>
                </a:lnTo>
                <a:close/>
                <a:moveTo>
                  <a:pt x="261518" y="206959"/>
                </a:moveTo>
                <a:lnTo>
                  <a:pt x="220523" y="186538"/>
                </a:lnTo>
                <a:cubicBezTo>
                  <a:pt x="212998" y="201292"/>
                  <a:pt x="201292" y="212998"/>
                  <a:pt x="186966" y="220323"/>
                </a:cubicBezTo>
                <a:lnTo>
                  <a:pt x="186538" y="220523"/>
                </a:lnTo>
                <a:lnTo>
                  <a:pt x="206959" y="261518"/>
                </a:lnTo>
                <a:cubicBezTo>
                  <a:pt x="230657" y="249460"/>
                  <a:pt x="249460" y="230657"/>
                  <a:pt x="261195" y="207655"/>
                </a:cubicBezTo>
                <a:lnTo>
                  <a:pt x="261518" y="206959"/>
                </a:lnTo>
                <a:close/>
                <a:moveTo>
                  <a:pt x="97841" y="43282"/>
                </a:moveTo>
                <a:cubicBezTo>
                  <a:pt x="74143" y="55340"/>
                  <a:pt x="55340" y="74143"/>
                  <a:pt x="43605" y="97145"/>
                </a:cubicBezTo>
                <a:lnTo>
                  <a:pt x="43282" y="97841"/>
                </a:lnTo>
                <a:lnTo>
                  <a:pt x="84277" y="118262"/>
                </a:lnTo>
                <a:cubicBezTo>
                  <a:pt x="91802" y="103508"/>
                  <a:pt x="103508" y="91802"/>
                  <a:pt x="117834" y="84477"/>
                </a:cubicBezTo>
                <a:lnTo>
                  <a:pt x="118262" y="84277"/>
                </a:lnTo>
                <a:lnTo>
                  <a:pt x="97841" y="43282"/>
                </a:lnTo>
                <a:close/>
                <a:moveTo>
                  <a:pt x="43282" y="206959"/>
                </a:moveTo>
                <a:cubicBezTo>
                  <a:pt x="55340" y="230657"/>
                  <a:pt x="74143" y="249460"/>
                  <a:pt x="97145" y="261195"/>
                </a:cubicBezTo>
                <a:lnTo>
                  <a:pt x="97841" y="261518"/>
                </a:lnTo>
                <a:lnTo>
                  <a:pt x="118262" y="220523"/>
                </a:lnTo>
                <a:cubicBezTo>
                  <a:pt x="103508" y="212998"/>
                  <a:pt x="91802" y="201292"/>
                  <a:pt x="84477" y="186966"/>
                </a:cubicBezTo>
                <a:lnTo>
                  <a:pt x="84277" y="186538"/>
                </a:lnTo>
                <a:lnTo>
                  <a:pt x="43282" y="206959"/>
                </a:lnTo>
                <a:close/>
                <a:moveTo>
                  <a:pt x="152400" y="304800"/>
                </a:moveTo>
                <a:cubicBezTo>
                  <a:pt x="68228" y="304800"/>
                  <a:pt x="0" y="236572"/>
                  <a:pt x="0" y="152400"/>
                </a:cubicBezTo>
                <a:cubicBezTo>
                  <a:pt x="0" y="68228"/>
                  <a:pt x="68228" y="0"/>
                  <a:pt x="152400" y="0"/>
                </a:cubicBezTo>
                <a:lnTo>
                  <a:pt x="152400" y="0"/>
                </a:lnTo>
                <a:cubicBezTo>
                  <a:pt x="236572" y="0"/>
                  <a:pt x="304800" y="68228"/>
                  <a:pt x="304800" y="152400"/>
                </a:cubicBezTo>
                <a:cubicBezTo>
                  <a:pt x="304800" y="236572"/>
                  <a:pt x="236572" y="304800"/>
                  <a:pt x="152400" y="304800"/>
                </a:cubicBezTo>
                <a:lnTo>
                  <a:pt x="152400" y="304800"/>
                </a:lnTo>
                <a:close/>
                <a:moveTo>
                  <a:pt x="152400" y="198120"/>
                </a:moveTo>
                <a:cubicBezTo>
                  <a:pt x="177651" y="198120"/>
                  <a:pt x="198120" y="177651"/>
                  <a:pt x="198120" y="152400"/>
                </a:cubicBezTo>
                <a:cubicBezTo>
                  <a:pt x="198120" y="127149"/>
                  <a:pt x="177651" y="106680"/>
                  <a:pt x="152400" y="106680"/>
                </a:cubicBezTo>
                <a:lnTo>
                  <a:pt x="152400" y="106680"/>
                </a:lnTo>
                <a:cubicBezTo>
                  <a:pt x="127149" y="106680"/>
                  <a:pt x="106680" y="127149"/>
                  <a:pt x="106680" y="152400"/>
                </a:cubicBezTo>
                <a:cubicBezTo>
                  <a:pt x="106680" y="177651"/>
                  <a:pt x="127149" y="198120"/>
                  <a:pt x="152400" y="198120"/>
                </a:cubicBezTo>
                <a:lnTo>
                  <a:pt x="152400" y="1981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Freeform 16"/>
          <p:cNvSpPr/>
          <p:nvPr/>
        </p:nvSpPr>
        <p:spPr>
          <a:xfrm>
            <a:off x="6838497" y="1841557"/>
            <a:ext cx="884044" cy="884044"/>
          </a:xfrm>
          <a:custGeom>
            <a:rect l="l" t="t" r="r" b="b"/>
            <a:pathLst>
              <a:path w="304800" h="304800">
                <a:moveTo>
                  <a:pt x="310886" y="167269"/>
                </a:moveTo>
                <a:cubicBezTo>
                  <a:pt x="310886" y="167269"/>
                  <a:pt x="267148" y="122672"/>
                  <a:pt x="206873" y="122672"/>
                </a:cubicBezTo>
                <a:cubicBezTo>
                  <a:pt x="147980" y="122672"/>
                  <a:pt x="89764" y="167269"/>
                  <a:pt x="89764" y="167269"/>
                </a:cubicBezTo>
                <a:lnTo>
                  <a:pt x="57064" y="153619"/>
                </a:lnTo>
                <a:lnTo>
                  <a:pt x="57064" y="193662"/>
                </a:lnTo>
                <a:cubicBezTo>
                  <a:pt x="62217" y="195415"/>
                  <a:pt x="65989" y="200158"/>
                  <a:pt x="65989" y="205902"/>
                </a:cubicBezTo>
                <a:cubicBezTo>
                  <a:pt x="65989" y="211703"/>
                  <a:pt x="62141" y="216456"/>
                  <a:pt x="56912" y="218170"/>
                </a:cubicBezTo>
                <a:lnTo>
                  <a:pt x="66580" y="245135"/>
                </a:lnTo>
                <a:lnTo>
                  <a:pt x="38043" y="245135"/>
                </a:lnTo>
                <a:lnTo>
                  <a:pt x="47796" y="217942"/>
                </a:lnTo>
                <a:cubicBezTo>
                  <a:pt x="43110" y="215951"/>
                  <a:pt x="39834" y="211322"/>
                  <a:pt x="39834" y="205902"/>
                </a:cubicBezTo>
                <a:cubicBezTo>
                  <a:pt x="39834" y="200597"/>
                  <a:pt x="43015" y="196082"/>
                  <a:pt x="47558" y="194024"/>
                </a:cubicBezTo>
                <a:lnTo>
                  <a:pt x="47558" y="149647"/>
                </a:lnTo>
                <a:lnTo>
                  <a:pt x="0" y="129816"/>
                </a:lnTo>
                <a:lnTo>
                  <a:pt x="209255" y="35890"/>
                </a:lnTo>
                <a:lnTo>
                  <a:pt x="401241" y="130997"/>
                </a:lnTo>
                <a:lnTo>
                  <a:pt x="310886" y="167269"/>
                </a:lnTo>
                <a:close/>
                <a:moveTo>
                  <a:pt x="204492" y="145266"/>
                </a:moveTo>
                <a:cubicBezTo>
                  <a:pt x="265128" y="145266"/>
                  <a:pt x="294846" y="177365"/>
                  <a:pt x="294846" y="177365"/>
                </a:cubicBezTo>
                <a:lnTo>
                  <a:pt x="294846" y="243945"/>
                </a:lnTo>
                <a:cubicBezTo>
                  <a:pt x="294846" y="243945"/>
                  <a:pt x="263938" y="268910"/>
                  <a:pt x="199739" y="268910"/>
                </a:cubicBezTo>
                <a:cubicBezTo>
                  <a:pt x="135541" y="268910"/>
                  <a:pt x="114138" y="243945"/>
                  <a:pt x="114138" y="243945"/>
                </a:cubicBezTo>
                <a:lnTo>
                  <a:pt x="114138" y="177365"/>
                </a:lnTo>
                <a:cubicBezTo>
                  <a:pt x="114138" y="177365"/>
                  <a:pt x="143856" y="145266"/>
                  <a:pt x="204492" y="145266"/>
                </a:cubicBezTo>
                <a:close/>
                <a:moveTo>
                  <a:pt x="203302" y="254641"/>
                </a:moveTo>
                <a:cubicBezTo>
                  <a:pt x="245326" y="254641"/>
                  <a:pt x="279397" y="246116"/>
                  <a:pt x="279397" y="235620"/>
                </a:cubicBezTo>
                <a:cubicBezTo>
                  <a:pt x="279397" y="225123"/>
                  <a:pt x="245326" y="216599"/>
                  <a:pt x="203302" y="216599"/>
                </a:cubicBezTo>
                <a:cubicBezTo>
                  <a:pt x="161277" y="216599"/>
                  <a:pt x="127216" y="225123"/>
                  <a:pt x="127216" y="235620"/>
                </a:cubicBezTo>
                <a:cubicBezTo>
                  <a:pt x="127216" y="246116"/>
                  <a:pt x="161277" y="254641"/>
                  <a:pt x="203302" y="254641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Freeform 17"/>
          <p:cNvSpPr/>
          <p:nvPr/>
        </p:nvSpPr>
        <p:spPr>
          <a:xfrm>
            <a:off x="9781268" y="1899006"/>
            <a:ext cx="811761" cy="811761"/>
          </a:xfrm>
          <a:custGeom>
            <a:rect l="l" t="t" r="r" b="b"/>
            <a:pathLst>
              <a:path w="304800" h="304800">
                <a:moveTo>
                  <a:pt x="304800" y="171155"/>
                </a:moveTo>
                <a:lnTo>
                  <a:pt x="304800" y="133055"/>
                </a:lnTo>
                <a:lnTo>
                  <a:pt x="259261" y="114081"/>
                </a:lnTo>
                <a:cubicBezTo>
                  <a:pt x="257994" y="110509"/>
                  <a:pt x="256661" y="107051"/>
                  <a:pt x="255022" y="103661"/>
                </a:cubicBezTo>
                <a:lnTo>
                  <a:pt x="273406" y="57893"/>
                </a:lnTo>
                <a:lnTo>
                  <a:pt x="246459" y="30956"/>
                </a:lnTo>
                <a:lnTo>
                  <a:pt x="201101" y="49635"/>
                </a:lnTo>
                <a:cubicBezTo>
                  <a:pt x="197644" y="47958"/>
                  <a:pt x="194110" y="46549"/>
                  <a:pt x="190462" y="45244"/>
                </a:cubicBezTo>
                <a:lnTo>
                  <a:pt x="171155" y="0"/>
                </a:lnTo>
                <a:lnTo>
                  <a:pt x="133055" y="0"/>
                </a:lnTo>
                <a:lnTo>
                  <a:pt x="114224" y="45091"/>
                </a:lnTo>
                <a:cubicBezTo>
                  <a:pt x="110433" y="46434"/>
                  <a:pt x="106785" y="47844"/>
                  <a:pt x="103175" y="49559"/>
                </a:cubicBezTo>
                <a:lnTo>
                  <a:pt x="57893" y="31366"/>
                </a:lnTo>
                <a:lnTo>
                  <a:pt x="30956" y="58303"/>
                </a:lnTo>
                <a:lnTo>
                  <a:pt x="49416" y="103175"/>
                </a:lnTo>
                <a:cubicBezTo>
                  <a:pt x="47625" y="106861"/>
                  <a:pt x="46177" y="110614"/>
                  <a:pt x="44796" y="114491"/>
                </a:cubicBezTo>
                <a:lnTo>
                  <a:pt x="0" y="133645"/>
                </a:lnTo>
                <a:lnTo>
                  <a:pt x="0" y="171745"/>
                </a:lnTo>
                <a:lnTo>
                  <a:pt x="44834" y="190424"/>
                </a:lnTo>
                <a:cubicBezTo>
                  <a:pt x="46215" y="194291"/>
                  <a:pt x="47701" y="198053"/>
                  <a:pt x="49482" y="201740"/>
                </a:cubicBezTo>
                <a:lnTo>
                  <a:pt x="31366" y="246907"/>
                </a:lnTo>
                <a:lnTo>
                  <a:pt x="58303" y="273844"/>
                </a:lnTo>
                <a:lnTo>
                  <a:pt x="103289" y="255318"/>
                </a:lnTo>
                <a:cubicBezTo>
                  <a:pt x="106899" y="257032"/>
                  <a:pt x="110585" y="258404"/>
                  <a:pt x="114376" y="259709"/>
                </a:cubicBezTo>
                <a:lnTo>
                  <a:pt x="133645" y="304800"/>
                </a:lnTo>
                <a:lnTo>
                  <a:pt x="171745" y="304800"/>
                </a:lnTo>
                <a:lnTo>
                  <a:pt x="190605" y="259480"/>
                </a:lnTo>
                <a:cubicBezTo>
                  <a:pt x="194215" y="258137"/>
                  <a:pt x="197787" y="256727"/>
                  <a:pt x="201206" y="255089"/>
                </a:cubicBezTo>
                <a:lnTo>
                  <a:pt x="246898" y="273396"/>
                </a:lnTo>
                <a:lnTo>
                  <a:pt x="273834" y="246459"/>
                </a:lnTo>
                <a:lnTo>
                  <a:pt x="255079" y="200997"/>
                </a:lnTo>
                <a:cubicBezTo>
                  <a:pt x="256680" y="197577"/>
                  <a:pt x="257985" y="194110"/>
                  <a:pt x="259251" y="190576"/>
                </a:cubicBezTo>
                <a:lnTo>
                  <a:pt x="304800" y="171155"/>
                </a:lnTo>
                <a:close/>
                <a:moveTo>
                  <a:pt x="152105" y="209550"/>
                </a:moveTo>
                <a:cubicBezTo>
                  <a:pt x="120558" y="209550"/>
                  <a:pt x="94955" y="183947"/>
                  <a:pt x="94955" y="152400"/>
                </a:cubicBezTo>
                <a:cubicBezTo>
                  <a:pt x="94955" y="120853"/>
                  <a:pt x="120558" y="95250"/>
                  <a:pt x="152105" y="95250"/>
                </a:cubicBezTo>
                <a:cubicBezTo>
                  <a:pt x="183652" y="95250"/>
                  <a:pt x="209255" y="120853"/>
                  <a:pt x="209255" y="152400"/>
                </a:cubicBezTo>
                <a:cubicBezTo>
                  <a:pt x="209255" y="183947"/>
                  <a:pt x="183652" y="209550"/>
                  <a:pt x="152105" y="20955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8" name="Group 1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9" name="AutoShape 1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TextBox 3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驾驶员心理特点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4343439" y="1390903"/>
            <a:ext cx="3583020" cy="975360"/>
            <a:chOff x="4343439" y="1390903"/>
            <a:chExt cx="3583020" cy="975360"/>
          </a:xfrm>
        </p:grpSpPr>
        <p:sp>
          <p:nvSpPr>
            <p:cNvPr id="3" name="AutoShape 3"/>
            <p:cNvSpPr/>
            <p:nvPr/>
          </p:nvSpPr>
          <p:spPr>
            <a:xfrm>
              <a:off x="6951099" y="1390903"/>
              <a:ext cx="975360" cy="975360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" name="AutoShape 4"/>
            <p:cNvSpPr/>
            <p:nvPr/>
          </p:nvSpPr>
          <p:spPr>
            <a:xfrm>
              <a:off x="4854091" y="1391888"/>
              <a:ext cx="2537366" cy="971419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AutoShape 5"/>
            <p:cNvSpPr/>
            <p:nvPr/>
          </p:nvSpPr>
          <p:spPr>
            <a:xfrm>
              <a:off x="4343439" y="1390903"/>
              <a:ext cx="975360" cy="975360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6" name="Picture 6"/>
          <p:cNvPicPr>
            <a:picLocks noChangeAspect="1"/>
          </p:cNvPicPr>
          <p:nvPr/>
        </p:nvPicPr>
        <p:blipFill>
          <a:blip r:embed="rId2">
            <a:alphaModFix/>
          </a:blip>
          <a:srcRect l="20554" r="20554"/>
          <a:stretch>
            <a:fillRect/>
          </a:stretch>
        </p:blipFill>
        <p:spPr>
          <a:xfrm>
            <a:off x="8437172" y="1327341"/>
            <a:ext cx="3341641" cy="4581961"/>
          </a:xfrm>
          <a:prstGeom prst="rect">
            <a:avLst/>
          </a:prstGeom>
        </p:spPr>
      </p:pic>
      <p:sp>
        <p:nvSpPr>
          <p:cNvPr id="7" name="AutoShape 7"/>
          <p:cNvSpPr/>
          <p:nvPr/>
        </p:nvSpPr>
        <p:spPr>
          <a:xfrm>
            <a:off x="1049459" y="1392873"/>
            <a:ext cx="2537366" cy="97141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539110" y="1390903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601242" y="2425290"/>
            <a:ext cx="3433799" cy="12597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驾驶员感知觉系统出现问题时，可能会导致对交通信号的误判、对道路标志的忽视等，从而引发交通事故。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3146770" y="1390903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TextBox 11"/>
          <p:cNvSpPr txBox="1"/>
          <p:nvPr/>
        </p:nvSpPr>
        <p:spPr>
          <a:xfrm>
            <a:off x="601242" y="1602358"/>
            <a:ext cx="3433799" cy="5524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感知觉失误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4405571" y="2425290"/>
            <a:ext cx="3433799" cy="12597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驾驶员在行车过程中分心、走神等注意力不集中的行为，会大大增加交通事故的风险。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4405571" y="1601372"/>
            <a:ext cx="3433799" cy="5524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注意力分散</a:t>
            </a:r>
          </a:p>
        </p:txBody>
      </p:sp>
      <p:sp>
        <p:nvSpPr>
          <p:cNvPr id="14" name="AutoShape 14"/>
          <p:cNvSpPr/>
          <p:nvPr/>
        </p:nvSpPr>
        <p:spPr>
          <a:xfrm>
            <a:off x="1049459" y="3941002"/>
            <a:ext cx="2537366" cy="97141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539110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TextBox 16"/>
          <p:cNvSpPr txBox="1"/>
          <p:nvPr/>
        </p:nvSpPr>
        <p:spPr>
          <a:xfrm>
            <a:off x="601242" y="4982395"/>
            <a:ext cx="3433799" cy="1262987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驾驶员因记忆失误而忘记交通法规、道路状况等信息，可能会在紧急情况下无法做出正确的反应，导致交通事故的发生。</a:t>
            </a:r>
          </a:p>
        </p:txBody>
      </p:sp>
      <p:sp>
        <p:nvSpPr>
          <p:cNvPr id="17" name="AutoShape 17"/>
          <p:cNvSpPr/>
          <p:nvPr/>
        </p:nvSpPr>
        <p:spPr>
          <a:xfrm>
            <a:off x="3146770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TextBox 18"/>
          <p:cNvSpPr txBox="1"/>
          <p:nvPr/>
        </p:nvSpPr>
        <p:spPr>
          <a:xfrm>
            <a:off x="601242" y="4150486"/>
            <a:ext cx="3433799" cy="5524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记忆失误</a:t>
            </a:r>
          </a:p>
        </p:txBody>
      </p:sp>
      <p:sp>
        <p:nvSpPr>
          <p:cNvPr id="19" name="AutoShape 19"/>
          <p:cNvSpPr/>
          <p:nvPr/>
        </p:nvSpPr>
        <p:spPr>
          <a:xfrm>
            <a:off x="4853788" y="3941002"/>
            <a:ext cx="2537366" cy="97141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4343439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TextBox 21"/>
          <p:cNvSpPr txBox="1"/>
          <p:nvPr/>
        </p:nvSpPr>
        <p:spPr>
          <a:xfrm>
            <a:off x="4405571" y="4982395"/>
            <a:ext cx="3438525" cy="1262987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驾驶员在情感失控的状态下，可能会出现超速、闯红灯、酒驾等危险行为，严重威胁自己和他人的生命安全。</a:t>
            </a:r>
          </a:p>
        </p:txBody>
      </p:sp>
      <p:sp>
        <p:nvSpPr>
          <p:cNvPr id="22" name="AutoShape 22"/>
          <p:cNvSpPr/>
          <p:nvPr/>
        </p:nvSpPr>
        <p:spPr>
          <a:xfrm>
            <a:off x="6951099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TextBox 23"/>
          <p:cNvSpPr txBox="1"/>
          <p:nvPr/>
        </p:nvSpPr>
        <p:spPr>
          <a:xfrm>
            <a:off x="4386521" y="4150486"/>
            <a:ext cx="3433799" cy="5524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情感失控</a:t>
            </a:r>
          </a:p>
        </p:txBody>
      </p:sp>
      <p:grpSp>
        <p:nvGrpSpPr>
          <p:cNvPr id="24" name="Group 2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5" name="AutoShape 2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TextBox 4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驾驶员心理对行车安全影响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79391" y="1754944"/>
            <a:ext cx="638131" cy="63813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914135" y="1889688"/>
            <a:ext cx="368642" cy="36864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4" name="Connector 4"/>
          <p:cNvCxnSpPr/>
          <p:nvPr/>
        </p:nvCxnSpPr>
        <p:spPr>
          <a:xfrm flipH="1">
            <a:off x="1098456" y="2393075"/>
            <a:ext cx="0" cy="872548"/>
          </a:xfrm>
          <a:prstGeom prst="line">
            <a:avLst/>
          </a:prstGeom>
          <a:ln w="9525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5" name="AutoShape 5"/>
          <p:cNvSpPr/>
          <p:nvPr/>
        </p:nvSpPr>
        <p:spPr>
          <a:xfrm>
            <a:off x="779391" y="3803200"/>
            <a:ext cx="638131" cy="63813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914135" y="3937944"/>
            <a:ext cx="368642" cy="36864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7" name="Connector 7"/>
          <p:cNvCxnSpPr/>
          <p:nvPr/>
        </p:nvCxnSpPr>
        <p:spPr>
          <a:xfrm flipH="1">
            <a:off x="1098456" y="4441331"/>
            <a:ext cx="0" cy="872548"/>
          </a:xfrm>
          <a:prstGeom prst="line">
            <a:avLst/>
          </a:prstGeom>
          <a:ln w="9525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8" name="AutoShape 8"/>
          <p:cNvSpPr/>
          <p:nvPr/>
        </p:nvSpPr>
        <p:spPr>
          <a:xfrm>
            <a:off x="6360328" y="1754944"/>
            <a:ext cx="638131" cy="63813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6495073" y="1889688"/>
            <a:ext cx="368642" cy="36864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0" name="Connector 10"/>
          <p:cNvCxnSpPr/>
          <p:nvPr/>
        </p:nvCxnSpPr>
        <p:spPr>
          <a:xfrm flipH="1">
            <a:off x="6679393" y="2393075"/>
            <a:ext cx="0" cy="872548"/>
          </a:xfrm>
          <a:prstGeom prst="line">
            <a:avLst/>
          </a:prstGeom>
          <a:ln w="9525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1" name="AutoShape 11"/>
          <p:cNvSpPr/>
          <p:nvPr/>
        </p:nvSpPr>
        <p:spPr>
          <a:xfrm>
            <a:off x="6360328" y="3803200"/>
            <a:ext cx="638131" cy="63813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6495073" y="3937944"/>
            <a:ext cx="368642" cy="36864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3" name="Connector 13"/>
          <p:cNvCxnSpPr/>
          <p:nvPr/>
        </p:nvCxnSpPr>
        <p:spPr>
          <a:xfrm flipH="1">
            <a:off x="6679393" y="4441331"/>
            <a:ext cx="0" cy="872548"/>
          </a:xfrm>
          <a:prstGeom prst="line">
            <a:avLst/>
          </a:prstGeom>
          <a:ln w="9525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4" name="TextBox 14"/>
          <p:cNvSpPr txBox="1"/>
          <p:nvPr/>
        </p:nvSpPr>
        <p:spPr>
          <a:xfrm>
            <a:off x="1574907" y="1645216"/>
            <a:ext cx="4524375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提高行车安全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1574907" y="2202253"/>
            <a:ext cx="3905250" cy="15335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通过培养驾驶员良好的心理素质，可以提高其感知觉能力、注意力集中能力、记忆能力和情感控制能力，从而降低交通事故的风险。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1574907" y="3693472"/>
            <a:ext cx="4781550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促进身心健康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1574907" y="4250509"/>
            <a:ext cx="3905250" cy="15335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良好的心理素质不仅有助于行车安全，还有助于驾驶员的身心健康。长期面对压力和紧张的交通环境，如果缺乏良好的心理素质，可能会对驾驶员的身心健康造成不良影响。</a:t>
            </a:r>
          </a:p>
        </p:txBody>
      </p:sp>
      <p:sp>
        <p:nvSpPr>
          <p:cNvPr id="18" name="TextBox 18"/>
          <p:cNvSpPr txBox="1"/>
          <p:nvPr/>
        </p:nvSpPr>
        <p:spPr>
          <a:xfrm>
            <a:off x="7237966" y="3693472"/>
            <a:ext cx="4752975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提升职业素养</a:t>
            </a:r>
          </a:p>
        </p:txBody>
      </p:sp>
      <p:sp>
        <p:nvSpPr>
          <p:cNvPr id="19" name="TextBox 19"/>
          <p:cNvSpPr txBox="1"/>
          <p:nvPr/>
        </p:nvSpPr>
        <p:spPr>
          <a:xfrm>
            <a:off x="7237966" y="4250509"/>
            <a:ext cx="3905250" cy="15335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作为职业驾驶员，具备良好的心理素质是其职业素养的重要体现。通过培养心理素质，可以提升驾驶员的职业素养和服务质量。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7315079" y="1645216"/>
            <a:ext cx="4676775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增强应对能力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7315079" y="2202253"/>
            <a:ext cx="3905250" cy="15335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具备良好的心理素质的驾驶员，在面对复杂的交通环境和突发情况时，能够更加冷静、迅速地做出正确的反应。</a:t>
            </a:r>
          </a:p>
        </p:txBody>
      </p: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驾驶员心理素质培养重要性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514623" y="1744442"/>
            <a:ext cx="950685" cy="826132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446458" y="1867338"/>
            <a:ext cx="3087014" cy="5803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</a:pPr>
            <a:r>
              <a:rPr lang="en-US" sz="3075" b="1">
                <a:solidFill>
                  <a:srgbClr val="FFFFFF">
                    <a:alpha val="100000"/>
                  </a:srgbClr>
                </a:solidFill>
                <a:latin typeface="Arial"/>
                <a:ea typeface="Arial"/>
                <a:cs typeface="Arial"/>
              </a:rPr>
              <a:t>02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391305" y="2643681"/>
            <a:ext cx="8975750" cy="21043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accent3">
                    <a:alpha val="100000"/>
                  </a:schemeClr>
                </a:solidFill>
                <a:latin typeface="Arial"/>
                <a:ea typeface="Arial"/>
                <a:cs typeface="Arial"/>
              </a:rPr>
              <a:t>驾驶员情绪管理与调节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6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2534" r="12534"/>
          <a:stretch>
            <a:fillRect/>
          </a:stretch>
        </p:blipFill>
        <p:spPr>
          <a:xfrm>
            <a:off x="6416218" y="1873250"/>
            <a:ext cx="2285143" cy="2439670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t="14027" b="14027"/>
          <a:stretch>
            <a:fillRect/>
          </a:stretch>
        </p:blipFill>
        <p:spPr>
          <a:xfrm>
            <a:off x="705451" y="1873250"/>
            <a:ext cx="2286000" cy="2308332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18099" r="18099"/>
          <a:stretch>
            <a:fillRect/>
          </a:stretch>
        </p:blipFill>
        <p:spPr>
          <a:xfrm>
            <a:off x="9265251" y="1892300"/>
            <a:ext cx="2271183" cy="2420620"/>
          </a:xfrm>
          <a:prstGeom prst="rect">
            <a:avLst/>
          </a:prstGeom>
        </p:spPr>
      </p:pic>
      <p:pic>
        <p:nvPicPr>
          <p:cNvPr id="5" name="Picture 5"/>
          <p:cNvPicPr>
            <a:picLocks noChangeAspect="1"/>
          </p:cNvPicPr>
          <p:nvPr/>
        </p:nvPicPr>
        <p:blipFill>
          <a:blip r:embed="rId5"/>
          <a:srcRect l="3174" r="3174"/>
          <a:stretch>
            <a:fillRect/>
          </a:stretch>
        </p:blipFill>
        <p:spPr>
          <a:xfrm>
            <a:off x="3571418" y="1892300"/>
            <a:ext cx="2266949" cy="2420620"/>
          </a:xfrm>
          <a:prstGeom prst="rect">
            <a:avLst/>
          </a:prstGeom>
        </p:spPr>
      </p:pic>
      <p:sp>
        <p:nvSpPr>
          <p:cNvPr id="6" name="AutoShape 6"/>
          <p:cNvSpPr/>
          <p:nvPr/>
        </p:nvSpPr>
        <p:spPr>
          <a:xfrm>
            <a:off x="6416218" y="3460761"/>
            <a:ext cx="2285143" cy="745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6416218" y="4197615"/>
            <a:ext cx="2288381" cy="2112169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3571418" y="3460761"/>
            <a:ext cx="2285429" cy="852159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3571418" y="4206759"/>
            <a:ext cx="2288096" cy="2103025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9265251" y="3460761"/>
            <a:ext cx="2286000" cy="745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9265251" y="4204473"/>
            <a:ext cx="2286000" cy="2105311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2" name="Group 12"/>
          <p:cNvGrpSpPr/>
          <p:nvPr/>
        </p:nvGrpSpPr>
        <p:grpSpPr>
          <a:xfrm>
            <a:off x="705451" y="3460761"/>
            <a:ext cx="2286000" cy="2849023"/>
            <a:chOff x="705451" y="3460761"/>
            <a:chExt cx="2286000" cy="2849023"/>
          </a:xfrm>
        </p:grpSpPr>
        <p:sp>
          <p:nvSpPr>
            <p:cNvPr id="13" name="AutoShape 13"/>
            <p:cNvSpPr/>
            <p:nvPr/>
          </p:nvSpPr>
          <p:spPr>
            <a:xfrm>
              <a:off x="705451" y="3460761"/>
              <a:ext cx="2286000" cy="883920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705451" y="4206759"/>
              <a:ext cx="2286000" cy="2103025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驾驶员常见情绪问题及成因</a:t>
              </a:r>
            </a:p>
          </p:txBody>
        </p:sp>
      </p:grpSp>
      <p:sp>
        <p:nvSpPr>
          <p:cNvPr id="37" name="TextBox 37"/>
          <p:cNvSpPr txBox="1"/>
          <p:nvPr/>
        </p:nvSpPr>
        <p:spPr>
          <a:xfrm>
            <a:off x="756455" y="4477571"/>
            <a:ext cx="2164942" cy="1552257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7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由于交通拥堵、时间压力等因素引起的紧张不安。</a:t>
            </a:r>
          </a:p>
        </p:txBody>
      </p:sp>
      <p:sp>
        <p:nvSpPr>
          <p:cNvPr id="38" name="TextBox 38"/>
          <p:cNvSpPr txBox="1"/>
          <p:nvPr/>
        </p:nvSpPr>
        <p:spPr>
          <a:xfrm>
            <a:off x="3628568" y="4477571"/>
            <a:ext cx="2164942" cy="1552257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7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因其他驾驶员违规行为或自身受挫而引发的恼怒。</a:t>
            </a:r>
          </a:p>
        </p:txBody>
      </p:sp>
      <p:sp>
        <p:nvSpPr>
          <p:cNvPr id="39" name="TextBox 39"/>
          <p:cNvSpPr txBox="1"/>
          <p:nvPr/>
        </p:nvSpPr>
        <p:spPr>
          <a:xfrm>
            <a:off x="6466794" y="4477571"/>
            <a:ext cx="2164942" cy="1552257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7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长期面对工作压力和单调驾驶环境导致的情绪低落。</a:t>
            </a:r>
          </a:p>
        </p:txBody>
      </p:sp>
      <p:sp>
        <p:nvSpPr>
          <p:cNvPr id="40" name="TextBox 40"/>
          <p:cNvSpPr txBox="1"/>
          <p:nvPr/>
        </p:nvSpPr>
        <p:spPr>
          <a:xfrm>
            <a:off x="9318371" y="4477571"/>
            <a:ext cx="2164942" cy="1552257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7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某些情况下，驾驶员可能因过于自信或刺激而产生过度兴奋状态。</a:t>
            </a:r>
          </a:p>
        </p:txBody>
      </p:sp>
      <p:sp>
        <p:nvSpPr>
          <p:cNvPr id="41" name="TextBox 41"/>
          <p:cNvSpPr txBox="1"/>
          <p:nvPr/>
        </p:nvSpPr>
        <p:spPr>
          <a:xfrm>
            <a:off x="705451" y="3588593"/>
            <a:ext cx="2267763" cy="49033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焦虑情绪</a:t>
            </a:r>
          </a:p>
        </p:txBody>
      </p:sp>
      <p:sp>
        <p:nvSpPr>
          <p:cNvPr id="42" name="TextBox 42"/>
          <p:cNvSpPr txBox="1"/>
          <p:nvPr/>
        </p:nvSpPr>
        <p:spPr>
          <a:xfrm>
            <a:off x="3628568" y="3588593"/>
            <a:ext cx="2267763" cy="49033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愤怒情绪</a:t>
            </a:r>
          </a:p>
        </p:txBody>
      </p:sp>
      <p:sp>
        <p:nvSpPr>
          <p:cNvPr id="43" name="TextBox 43"/>
          <p:cNvSpPr txBox="1"/>
          <p:nvPr/>
        </p:nvSpPr>
        <p:spPr>
          <a:xfrm>
            <a:off x="6433598" y="3588593"/>
            <a:ext cx="2267763" cy="49033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抑郁情绪</a:t>
            </a:r>
          </a:p>
        </p:txBody>
      </p:sp>
      <p:sp>
        <p:nvSpPr>
          <p:cNvPr id="44" name="TextBox 44"/>
          <p:cNvSpPr txBox="1"/>
          <p:nvPr/>
        </p:nvSpPr>
        <p:spPr>
          <a:xfrm>
            <a:off x="9265251" y="3588593"/>
            <a:ext cx="2267763" cy="49033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过度兴奋</a:t>
            </a: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6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9006" y="4720386"/>
            <a:ext cx="2415272" cy="37040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认知重构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3575643" y="4720386"/>
            <a:ext cx="2415272" cy="37040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深呼吸与放松训练</a:t>
            </a:r>
            <a:endParaRPr lang="en-US" sz="1100"/>
          </a:p>
        </p:txBody>
      </p:sp>
      <p:sp>
        <p:nvSpPr>
          <p:cNvPr id="4" name="AutoShape 4"/>
          <p:cNvSpPr/>
          <p:nvPr/>
        </p:nvSpPr>
        <p:spPr>
          <a:xfrm>
            <a:off x="6220535" y="4720386"/>
            <a:ext cx="2415272" cy="37040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转移注意力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8927174" y="4720386"/>
            <a:ext cx="2415272" cy="37040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寻求支持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有效情绪管理方法与技巧</a:t>
              </a:r>
            </a:p>
          </p:txBody>
        </p:sp>
      </p:grpSp>
      <p:pic>
        <p:nvPicPr>
          <p:cNvPr id="28" name="Picture 28"/>
          <p:cNvPicPr>
            <a:picLocks noChangeAspect="1"/>
          </p:cNvPicPr>
          <p:nvPr/>
        </p:nvPicPr>
        <p:blipFill>
          <a:blip r:embed="rId2"/>
          <a:srcRect t="116" b="116"/>
          <a:stretch>
            <a:fillRect/>
          </a:stretch>
        </p:blipFill>
        <p:spPr>
          <a:xfrm>
            <a:off x="892584" y="1337857"/>
            <a:ext cx="2465519" cy="2459823"/>
          </a:xfrm>
          <a:prstGeom prst="rect">
            <a:avLst/>
          </a:prstGeom>
        </p:spPr>
      </p:pic>
      <p:pic>
        <p:nvPicPr>
          <p:cNvPr id="29" name="Picture 29"/>
          <p:cNvPicPr>
            <a:picLocks noChangeAspect="1"/>
          </p:cNvPicPr>
          <p:nvPr/>
        </p:nvPicPr>
        <p:blipFill>
          <a:blip r:embed="rId3"/>
          <a:srcRect t="116" b="116"/>
          <a:stretch>
            <a:fillRect/>
          </a:stretch>
        </p:blipFill>
        <p:spPr>
          <a:xfrm>
            <a:off x="3570781" y="1337857"/>
            <a:ext cx="2465519" cy="2459823"/>
          </a:xfrm>
          <a:prstGeom prst="rect">
            <a:avLst/>
          </a:prstGeom>
        </p:spPr>
      </p:pic>
      <p:pic>
        <p:nvPicPr>
          <p:cNvPr id="30" name="Picture 30"/>
          <p:cNvPicPr>
            <a:picLocks noChangeAspect="1"/>
          </p:cNvPicPr>
          <p:nvPr/>
        </p:nvPicPr>
        <p:blipFill>
          <a:blip r:embed="rId4"/>
          <a:srcRect t="116" b="116"/>
          <a:stretch>
            <a:fillRect/>
          </a:stretch>
        </p:blipFill>
        <p:spPr>
          <a:xfrm>
            <a:off x="6248977" y="1337857"/>
            <a:ext cx="2465519" cy="2459823"/>
          </a:xfrm>
          <a:prstGeom prst="rect">
            <a:avLst/>
          </a:prstGeom>
        </p:spPr>
      </p:pic>
      <p:pic>
        <p:nvPicPr>
          <p:cNvPr id="31" name="Picture 31"/>
          <p:cNvPicPr>
            <a:picLocks noChangeAspect="1"/>
          </p:cNvPicPr>
          <p:nvPr/>
        </p:nvPicPr>
        <p:blipFill>
          <a:blip r:embed="rId5"/>
          <a:srcRect t="116" b="116"/>
          <a:stretch>
            <a:fillRect/>
          </a:stretch>
        </p:blipFill>
        <p:spPr>
          <a:xfrm>
            <a:off x="8927174" y="1337857"/>
            <a:ext cx="2465519" cy="2459823"/>
          </a:xfrm>
          <a:prstGeom prst="rect">
            <a:avLst/>
          </a:prstGeom>
        </p:spPr>
      </p:pic>
      <p:sp>
        <p:nvSpPr>
          <p:cNvPr id="32" name="AutoShape 32"/>
          <p:cNvSpPr/>
          <p:nvPr/>
        </p:nvSpPr>
        <p:spPr>
          <a:xfrm>
            <a:off x="1410969" y="3111016"/>
            <a:ext cx="1428750" cy="1428750"/>
          </a:xfrm>
          <a:prstGeom prst="rect">
            <a:avLst/>
          </a:prstGeom>
          <a:solidFill>
            <a:schemeClr val="accent1">
              <a:alpha val="7225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4089165" y="3111016"/>
            <a:ext cx="1428750" cy="1428750"/>
          </a:xfrm>
          <a:prstGeom prst="rect">
            <a:avLst/>
          </a:prstGeom>
          <a:solidFill>
            <a:schemeClr val="accent1">
              <a:lumMod val="50000"/>
              <a:alpha val="8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9445558" y="3111016"/>
            <a:ext cx="1428750" cy="1428750"/>
          </a:xfrm>
          <a:prstGeom prst="rect">
            <a:avLst/>
          </a:prstGeom>
          <a:solidFill>
            <a:schemeClr val="accent1">
              <a:lumMod val="50000"/>
              <a:alpha val="8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6767362" y="3111016"/>
            <a:ext cx="1428750" cy="1428750"/>
          </a:xfrm>
          <a:prstGeom prst="rect">
            <a:avLst/>
          </a:prstGeom>
          <a:solidFill>
            <a:schemeClr val="accent1">
              <a:alpha val="8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TextBox 36"/>
          <p:cNvSpPr txBox="1"/>
          <p:nvPr/>
        </p:nvSpPr>
        <p:spPr>
          <a:xfrm>
            <a:off x="1441168" y="3500231"/>
            <a:ext cx="1368351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7" name="TextBox 37"/>
          <p:cNvSpPr txBox="1"/>
          <p:nvPr/>
        </p:nvSpPr>
        <p:spPr>
          <a:xfrm>
            <a:off x="4121550" y="3500231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8" name="TextBox 38"/>
          <p:cNvSpPr txBox="1"/>
          <p:nvPr/>
        </p:nvSpPr>
        <p:spPr>
          <a:xfrm>
            <a:off x="6799747" y="3500231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9" name="TextBox 39"/>
          <p:cNvSpPr txBox="1"/>
          <p:nvPr/>
        </p:nvSpPr>
        <p:spPr>
          <a:xfrm>
            <a:off x="9477944" y="3500231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04</a:t>
            </a:r>
          </a:p>
        </p:txBody>
      </p:sp>
      <p:sp>
        <p:nvSpPr>
          <p:cNvPr id="40" name="AutoShape 40"/>
          <p:cNvSpPr/>
          <p:nvPr/>
        </p:nvSpPr>
        <p:spPr>
          <a:xfrm>
            <a:off x="917707" y="5153111"/>
            <a:ext cx="2415273" cy="99992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调整对驾驶环境和交通状况的认知，以积极心态应对。</a:t>
            </a:r>
            <a:endParaRPr lang="en-US" sz="1100"/>
          </a:p>
        </p:txBody>
      </p:sp>
      <p:sp>
        <p:nvSpPr>
          <p:cNvPr id="41" name="AutoShape 41"/>
          <p:cNvSpPr/>
          <p:nvPr/>
        </p:nvSpPr>
        <p:spPr>
          <a:xfrm>
            <a:off x="3595904" y="5153111"/>
            <a:ext cx="2415273" cy="99992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通过深呼吸、渐进性肌肉放松等方法缓解紧张情绪。</a:t>
            </a:r>
            <a:endParaRPr lang="en-US" sz="1100"/>
          </a:p>
        </p:txBody>
      </p:sp>
      <p:sp>
        <p:nvSpPr>
          <p:cNvPr id="42" name="AutoShape 42"/>
          <p:cNvSpPr/>
          <p:nvPr/>
        </p:nvSpPr>
        <p:spPr>
          <a:xfrm>
            <a:off x="6274100" y="5153111"/>
            <a:ext cx="2415273" cy="99992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在情绪激动时，通过听音乐、与乘客交流等方式转移注意力。</a:t>
            </a:r>
            <a:endParaRPr lang="en-US" sz="1100"/>
          </a:p>
        </p:txBody>
      </p:sp>
      <p:sp>
        <p:nvSpPr>
          <p:cNvPr id="43" name="AutoShape 43"/>
          <p:cNvSpPr/>
          <p:nvPr/>
        </p:nvSpPr>
        <p:spPr>
          <a:xfrm>
            <a:off x="8952297" y="5153111"/>
            <a:ext cx="2415273" cy="99992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与家人、朋友或专业人士交流，分享驾驶中的情绪困扰，寻求支持和建议。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22217" r="22217"/>
          <a:stretch>
            <a:fillRect/>
          </a:stretch>
        </p:blipFill>
        <p:spPr>
          <a:xfrm>
            <a:off x="3352886" y="2055085"/>
            <a:ext cx="2476500" cy="2476500"/>
          </a:xfrm>
          <a:prstGeom prst="ellipse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417" r="417"/>
          <a:stretch>
            <a:fillRect/>
          </a:stretch>
        </p:blipFill>
        <p:spPr>
          <a:xfrm>
            <a:off x="6374798" y="2055085"/>
            <a:ext cx="2476500" cy="2476500"/>
          </a:xfrm>
          <a:prstGeom prst="ellipse">
            <a:avLst/>
          </a:prstGeom>
        </p:spPr>
      </p:pic>
      <p:grpSp>
        <p:nvGrpSpPr>
          <p:cNvPr id="4" name="Group 4"/>
          <p:cNvGrpSpPr/>
          <p:nvPr/>
        </p:nvGrpSpPr>
        <p:grpSpPr>
          <a:xfrm>
            <a:off x="3352886" y="2107432"/>
            <a:ext cx="665795" cy="665791"/>
            <a:chOff x="3352886" y="2107432"/>
            <a:chExt cx="665795" cy="665791"/>
          </a:xfrm>
        </p:grpSpPr>
        <p:sp>
          <p:nvSpPr>
            <p:cNvPr id="5" name="AutoShape 5"/>
            <p:cNvSpPr/>
            <p:nvPr/>
          </p:nvSpPr>
          <p:spPr>
            <a:xfrm>
              <a:off x="3352886" y="2107432"/>
              <a:ext cx="665795" cy="665791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  <a:ln w="28575">
              <a:solidFill>
                <a:schemeClr val="accent1">
                  <a:lumMod val="60000"/>
                  <a:lumMod val="40000"/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Freeform 6"/>
            <p:cNvSpPr/>
            <p:nvPr/>
          </p:nvSpPr>
          <p:spPr>
            <a:xfrm>
              <a:off x="3532726" y="2292906"/>
              <a:ext cx="306115" cy="294843"/>
            </a:xfrm>
            <a:custGeom>
              <a:rect l="l" t="t" r="r" b="b"/>
              <a:pathLst>
                <a:path w="6825" h="6825">
                  <a:moveTo>
                    <a:pt x="1263" y="5234"/>
                  </a:moveTo>
                  <a:cubicBezTo>
                    <a:pt x="1316" y="5493"/>
                    <a:pt x="1546" y="5689"/>
                    <a:pt x="1820" y="5689"/>
                  </a:cubicBezTo>
                  <a:cubicBezTo>
                    <a:pt x="2114" y="5689"/>
                    <a:pt x="2354" y="5464"/>
                    <a:pt x="2383" y="5178"/>
                  </a:cubicBezTo>
                  <a:lnTo>
                    <a:pt x="3568" y="4191"/>
                  </a:lnTo>
                  <a:cubicBezTo>
                    <a:pt x="3652" y="4401"/>
                    <a:pt x="3856" y="4551"/>
                    <a:pt x="4096" y="4551"/>
                  </a:cubicBezTo>
                  <a:cubicBezTo>
                    <a:pt x="4348" y="4551"/>
                    <a:pt x="4560" y="4385"/>
                    <a:pt x="4635" y="4157"/>
                  </a:cubicBezTo>
                  <a:lnTo>
                    <a:pt x="5696" y="4736"/>
                  </a:lnTo>
                  <a:cubicBezTo>
                    <a:pt x="5732" y="5016"/>
                    <a:pt x="5969" y="5234"/>
                    <a:pt x="6258" y="5234"/>
                  </a:cubicBezTo>
                  <a:cubicBezTo>
                    <a:pt x="6571" y="5234"/>
                    <a:pt x="6827" y="4979"/>
                    <a:pt x="6827" y="4665"/>
                  </a:cubicBezTo>
                  <a:cubicBezTo>
                    <a:pt x="6827" y="4351"/>
                    <a:pt x="6571" y="4096"/>
                    <a:pt x="6258" y="4096"/>
                  </a:cubicBezTo>
                  <a:cubicBezTo>
                    <a:pt x="6006" y="4096"/>
                    <a:pt x="5794" y="4262"/>
                    <a:pt x="5719" y="4490"/>
                  </a:cubicBezTo>
                  <a:lnTo>
                    <a:pt x="4658" y="3911"/>
                  </a:lnTo>
                  <a:cubicBezTo>
                    <a:pt x="4622" y="3631"/>
                    <a:pt x="4385" y="3413"/>
                    <a:pt x="4096" y="3413"/>
                  </a:cubicBezTo>
                  <a:cubicBezTo>
                    <a:pt x="3802" y="3413"/>
                    <a:pt x="3563" y="3638"/>
                    <a:pt x="3533" y="3924"/>
                  </a:cubicBezTo>
                  <a:lnTo>
                    <a:pt x="2348" y="4911"/>
                  </a:lnTo>
                  <a:cubicBezTo>
                    <a:pt x="2265" y="4701"/>
                    <a:pt x="2060" y="4551"/>
                    <a:pt x="1820" y="4551"/>
                  </a:cubicBezTo>
                  <a:cubicBezTo>
                    <a:pt x="1546" y="4551"/>
                    <a:pt x="1316" y="4747"/>
                    <a:pt x="1263" y="5006"/>
                  </a:cubicBezTo>
                  <a:lnTo>
                    <a:pt x="455" y="5006"/>
                  </a:lnTo>
                  <a:lnTo>
                    <a:pt x="455" y="4551"/>
                  </a:lnTo>
                  <a:lnTo>
                    <a:pt x="569" y="4551"/>
                  </a:lnTo>
                  <a:cubicBezTo>
                    <a:pt x="632" y="4551"/>
                    <a:pt x="683" y="4500"/>
                    <a:pt x="683" y="4437"/>
                  </a:cubicBezTo>
                  <a:cubicBezTo>
                    <a:pt x="683" y="4374"/>
                    <a:pt x="632" y="4324"/>
                    <a:pt x="569" y="4324"/>
                  </a:cubicBezTo>
                  <a:lnTo>
                    <a:pt x="455" y="4324"/>
                  </a:lnTo>
                  <a:lnTo>
                    <a:pt x="455" y="3982"/>
                  </a:lnTo>
                  <a:lnTo>
                    <a:pt x="569" y="3982"/>
                  </a:lnTo>
                  <a:cubicBezTo>
                    <a:pt x="632" y="3982"/>
                    <a:pt x="683" y="3931"/>
                    <a:pt x="683" y="3868"/>
                  </a:cubicBezTo>
                  <a:cubicBezTo>
                    <a:pt x="683" y="3806"/>
                    <a:pt x="632" y="3755"/>
                    <a:pt x="569" y="3755"/>
                  </a:cubicBezTo>
                  <a:lnTo>
                    <a:pt x="480" y="3755"/>
                  </a:lnTo>
                  <a:lnTo>
                    <a:pt x="1407" y="2416"/>
                  </a:lnTo>
                  <a:cubicBezTo>
                    <a:pt x="1494" y="2470"/>
                    <a:pt x="1596" y="2503"/>
                    <a:pt x="1707" y="2503"/>
                  </a:cubicBezTo>
                  <a:cubicBezTo>
                    <a:pt x="1888" y="2503"/>
                    <a:pt x="2048" y="2416"/>
                    <a:pt x="2152" y="2284"/>
                  </a:cubicBezTo>
                  <a:lnTo>
                    <a:pt x="2752" y="2584"/>
                  </a:lnTo>
                  <a:cubicBezTo>
                    <a:pt x="2740" y="2631"/>
                    <a:pt x="2731" y="2680"/>
                    <a:pt x="2731" y="2731"/>
                  </a:cubicBezTo>
                  <a:cubicBezTo>
                    <a:pt x="2731" y="3044"/>
                    <a:pt x="2986" y="3300"/>
                    <a:pt x="3300" y="3300"/>
                  </a:cubicBezTo>
                  <a:cubicBezTo>
                    <a:pt x="3613" y="3300"/>
                    <a:pt x="3868" y="3044"/>
                    <a:pt x="3868" y="2731"/>
                  </a:cubicBezTo>
                  <a:cubicBezTo>
                    <a:pt x="3868" y="2608"/>
                    <a:pt x="3829" y="2496"/>
                    <a:pt x="3763" y="2403"/>
                  </a:cubicBezTo>
                  <a:lnTo>
                    <a:pt x="4488" y="1055"/>
                  </a:lnTo>
                  <a:cubicBezTo>
                    <a:pt x="4574" y="1107"/>
                    <a:pt x="4672" y="1138"/>
                    <a:pt x="4779" y="1138"/>
                  </a:cubicBezTo>
                  <a:cubicBezTo>
                    <a:pt x="4891" y="1138"/>
                    <a:pt x="4995" y="1104"/>
                    <a:pt x="5083" y="1048"/>
                  </a:cubicBezTo>
                  <a:lnTo>
                    <a:pt x="5827" y="2004"/>
                  </a:lnTo>
                  <a:cubicBezTo>
                    <a:pt x="5829" y="2007"/>
                    <a:pt x="5833" y="2009"/>
                    <a:pt x="5836" y="2011"/>
                  </a:cubicBezTo>
                  <a:cubicBezTo>
                    <a:pt x="5745" y="2112"/>
                    <a:pt x="5689" y="2244"/>
                    <a:pt x="5689" y="2389"/>
                  </a:cubicBezTo>
                  <a:cubicBezTo>
                    <a:pt x="5689" y="2703"/>
                    <a:pt x="5944" y="2958"/>
                    <a:pt x="6258" y="2958"/>
                  </a:cubicBezTo>
                  <a:cubicBezTo>
                    <a:pt x="6571" y="2958"/>
                    <a:pt x="6827" y="2703"/>
                    <a:pt x="6827" y="2389"/>
                  </a:cubicBezTo>
                  <a:cubicBezTo>
                    <a:pt x="6827" y="2076"/>
                    <a:pt x="6571" y="1820"/>
                    <a:pt x="6258" y="1820"/>
                  </a:cubicBezTo>
                  <a:cubicBezTo>
                    <a:pt x="6170" y="1820"/>
                    <a:pt x="6087" y="1842"/>
                    <a:pt x="6013" y="1878"/>
                  </a:cubicBezTo>
                  <a:cubicBezTo>
                    <a:pt x="6010" y="1874"/>
                    <a:pt x="6010" y="1869"/>
                    <a:pt x="6006" y="1864"/>
                  </a:cubicBezTo>
                  <a:lnTo>
                    <a:pt x="5248" y="890"/>
                  </a:lnTo>
                  <a:cubicBezTo>
                    <a:pt x="5311" y="798"/>
                    <a:pt x="5348" y="688"/>
                    <a:pt x="5348" y="569"/>
                  </a:cubicBezTo>
                  <a:cubicBezTo>
                    <a:pt x="5348" y="255"/>
                    <a:pt x="5092" y="0"/>
                    <a:pt x="4779" y="0"/>
                  </a:cubicBezTo>
                  <a:cubicBezTo>
                    <a:pt x="4465" y="0"/>
                    <a:pt x="4210" y="255"/>
                    <a:pt x="4210" y="569"/>
                  </a:cubicBezTo>
                  <a:cubicBezTo>
                    <a:pt x="4210" y="691"/>
                    <a:pt x="4249" y="804"/>
                    <a:pt x="4315" y="897"/>
                  </a:cubicBezTo>
                  <a:lnTo>
                    <a:pt x="3590" y="2244"/>
                  </a:lnTo>
                  <a:cubicBezTo>
                    <a:pt x="3505" y="2193"/>
                    <a:pt x="3406" y="2162"/>
                    <a:pt x="3300" y="2162"/>
                  </a:cubicBezTo>
                  <a:cubicBezTo>
                    <a:pt x="3118" y="2162"/>
                    <a:pt x="2959" y="2248"/>
                    <a:pt x="2854" y="2381"/>
                  </a:cubicBezTo>
                  <a:lnTo>
                    <a:pt x="2254" y="2081"/>
                  </a:lnTo>
                  <a:cubicBezTo>
                    <a:pt x="2267" y="2034"/>
                    <a:pt x="2276" y="1985"/>
                    <a:pt x="2276" y="1934"/>
                  </a:cubicBezTo>
                  <a:cubicBezTo>
                    <a:pt x="2276" y="1621"/>
                    <a:pt x="2020" y="1365"/>
                    <a:pt x="1707" y="1365"/>
                  </a:cubicBezTo>
                  <a:cubicBezTo>
                    <a:pt x="1393" y="1365"/>
                    <a:pt x="1138" y="1621"/>
                    <a:pt x="1138" y="1934"/>
                  </a:cubicBezTo>
                  <a:cubicBezTo>
                    <a:pt x="1138" y="2054"/>
                    <a:pt x="1176" y="2166"/>
                    <a:pt x="1239" y="2257"/>
                  </a:cubicBezTo>
                  <a:lnTo>
                    <a:pt x="593" y="3191"/>
                  </a:lnTo>
                  <a:cubicBezTo>
                    <a:pt x="585" y="3189"/>
                    <a:pt x="578" y="3186"/>
                    <a:pt x="569" y="3186"/>
                  </a:cubicBezTo>
                  <a:lnTo>
                    <a:pt x="455" y="3186"/>
                  </a:lnTo>
                  <a:lnTo>
                    <a:pt x="455" y="2844"/>
                  </a:lnTo>
                  <a:lnTo>
                    <a:pt x="569" y="2844"/>
                  </a:lnTo>
                  <a:cubicBezTo>
                    <a:pt x="632" y="2844"/>
                    <a:pt x="683" y="2794"/>
                    <a:pt x="683" y="2731"/>
                  </a:cubicBezTo>
                  <a:cubicBezTo>
                    <a:pt x="683" y="2668"/>
                    <a:pt x="632" y="2617"/>
                    <a:pt x="569" y="2617"/>
                  </a:cubicBezTo>
                  <a:lnTo>
                    <a:pt x="455" y="2617"/>
                  </a:lnTo>
                  <a:lnTo>
                    <a:pt x="455" y="2276"/>
                  </a:lnTo>
                  <a:lnTo>
                    <a:pt x="569" y="2276"/>
                  </a:lnTo>
                  <a:cubicBezTo>
                    <a:pt x="632" y="2276"/>
                    <a:pt x="683" y="2225"/>
                    <a:pt x="683" y="2162"/>
                  </a:cubicBezTo>
                  <a:cubicBezTo>
                    <a:pt x="683" y="2099"/>
                    <a:pt x="632" y="2048"/>
                    <a:pt x="569" y="2048"/>
                  </a:cubicBezTo>
                  <a:lnTo>
                    <a:pt x="455" y="2048"/>
                  </a:lnTo>
                  <a:lnTo>
                    <a:pt x="455" y="1707"/>
                  </a:lnTo>
                  <a:lnTo>
                    <a:pt x="569" y="1707"/>
                  </a:lnTo>
                  <a:cubicBezTo>
                    <a:pt x="632" y="1707"/>
                    <a:pt x="683" y="1656"/>
                    <a:pt x="683" y="1593"/>
                  </a:cubicBezTo>
                  <a:cubicBezTo>
                    <a:pt x="683" y="1530"/>
                    <a:pt x="632" y="1479"/>
                    <a:pt x="569" y="1479"/>
                  </a:cubicBezTo>
                  <a:lnTo>
                    <a:pt x="455" y="1479"/>
                  </a:lnTo>
                  <a:lnTo>
                    <a:pt x="455" y="1138"/>
                  </a:lnTo>
                  <a:lnTo>
                    <a:pt x="569" y="1138"/>
                  </a:lnTo>
                  <a:cubicBezTo>
                    <a:pt x="632" y="1138"/>
                    <a:pt x="683" y="1087"/>
                    <a:pt x="683" y="1024"/>
                  </a:cubicBezTo>
                  <a:cubicBezTo>
                    <a:pt x="683" y="961"/>
                    <a:pt x="632" y="910"/>
                    <a:pt x="569" y="910"/>
                  </a:cubicBezTo>
                  <a:lnTo>
                    <a:pt x="455" y="910"/>
                  </a:lnTo>
                  <a:lnTo>
                    <a:pt x="455" y="569"/>
                  </a:lnTo>
                  <a:lnTo>
                    <a:pt x="569" y="569"/>
                  </a:lnTo>
                  <a:cubicBezTo>
                    <a:pt x="632" y="569"/>
                    <a:pt x="683" y="518"/>
                    <a:pt x="683" y="455"/>
                  </a:cubicBezTo>
                  <a:cubicBezTo>
                    <a:pt x="683" y="392"/>
                    <a:pt x="632" y="341"/>
                    <a:pt x="569" y="341"/>
                  </a:cubicBezTo>
                  <a:lnTo>
                    <a:pt x="455" y="341"/>
                  </a:lnTo>
                  <a:lnTo>
                    <a:pt x="455" y="114"/>
                  </a:lnTo>
                  <a:cubicBezTo>
                    <a:pt x="455" y="51"/>
                    <a:pt x="404" y="0"/>
                    <a:pt x="341" y="0"/>
                  </a:cubicBezTo>
                  <a:cubicBezTo>
                    <a:pt x="278" y="0"/>
                    <a:pt x="228" y="51"/>
                    <a:pt x="228" y="114"/>
                  </a:cubicBezTo>
                  <a:lnTo>
                    <a:pt x="228" y="341"/>
                  </a:lnTo>
                  <a:lnTo>
                    <a:pt x="114" y="341"/>
                  </a:lnTo>
                  <a:cubicBezTo>
                    <a:pt x="51" y="341"/>
                    <a:pt x="0" y="392"/>
                    <a:pt x="0" y="455"/>
                  </a:cubicBezTo>
                  <a:cubicBezTo>
                    <a:pt x="0" y="518"/>
                    <a:pt x="51" y="569"/>
                    <a:pt x="114" y="569"/>
                  </a:cubicBezTo>
                  <a:lnTo>
                    <a:pt x="228" y="569"/>
                  </a:lnTo>
                  <a:lnTo>
                    <a:pt x="228" y="910"/>
                  </a:lnTo>
                  <a:lnTo>
                    <a:pt x="114" y="910"/>
                  </a:lnTo>
                  <a:cubicBezTo>
                    <a:pt x="51" y="910"/>
                    <a:pt x="0" y="961"/>
                    <a:pt x="0" y="1024"/>
                  </a:cubicBezTo>
                  <a:cubicBezTo>
                    <a:pt x="0" y="1087"/>
                    <a:pt x="51" y="1138"/>
                    <a:pt x="114" y="1138"/>
                  </a:cubicBezTo>
                  <a:lnTo>
                    <a:pt x="228" y="1138"/>
                  </a:lnTo>
                  <a:lnTo>
                    <a:pt x="228" y="1479"/>
                  </a:lnTo>
                  <a:lnTo>
                    <a:pt x="114" y="1479"/>
                  </a:lnTo>
                  <a:cubicBezTo>
                    <a:pt x="51" y="1479"/>
                    <a:pt x="0" y="1530"/>
                    <a:pt x="0" y="1593"/>
                  </a:cubicBezTo>
                  <a:cubicBezTo>
                    <a:pt x="0" y="1656"/>
                    <a:pt x="51" y="1707"/>
                    <a:pt x="114" y="1707"/>
                  </a:cubicBezTo>
                  <a:lnTo>
                    <a:pt x="228" y="1707"/>
                  </a:lnTo>
                  <a:lnTo>
                    <a:pt x="228" y="2048"/>
                  </a:lnTo>
                  <a:lnTo>
                    <a:pt x="114" y="2048"/>
                  </a:lnTo>
                  <a:cubicBezTo>
                    <a:pt x="51" y="2048"/>
                    <a:pt x="0" y="2099"/>
                    <a:pt x="0" y="2162"/>
                  </a:cubicBezTo>
                  <a:cubicBezTo>
                    <a:pt x="0" y="2225"/>
                    <a:pt x="51" y="2276"/>
                    <a:pt x="114" y="2276"/>
                  </a:cubicBezTo>
                  <a:lnTo>
                    <a:pt x="228" y="2276"/>
                  </a:lnTo>
                  <a:lnTo>
                    <a:pt x="228" y="2617"/>
                  </a:lnTo>
                  <a:lnTo>
                    <a:pt x="114" y="2617"/>
                  </a:lnTo>
                  <a:cubicBezTo>
                    <a:pt x="51" y="2617"/>
                    <a:pt x="0" y="2668"/>
                    <a:pt x="0" y="2731"/>
                  </a:cubicBezTo>
                  <a:cubicBezTo>
                    <a:pt x="0" y="2794"/>
                    <a:pt x="51" y="2844"/>
                    <a:pt x="114" y="2844"/>
                  </a:cubicBezTo>
                  <a:lnTo>
                    <a:pt x="228" y="2844"/>
                  </a:lnTo>
                  <a:lnTo>
                    <a:pt x="228" y="3186"/>
                  </a:lnTo>
                  <a:lnTo>
                    <a:pt x="114" y="3186"/>
                  </a:lnTo>
                  <a:cubicBezTo>
                    <a:pt x="51" y="3186"/>
                    <a:pt x="0" y="3237"/>
                    <a:pt x="0" y="3300"/>
                  </a:cubicBezTo>
                  <a:cubicBezTo>
                    <a:pt x="0" y="3362"/>
                    <a:pt x="51" y="3413"/>
                    <a:pt x="114" y="3413"/>
                  </a:cubicBezTo>
                  <a:lnTo>
                    <a:pt x="228" y="3413"/>
                  </a:lnTo>
                  <a:lnTo>
                    <a:pt x="228" y="3755"/>
                  </a:lnTo>
                  <a:lnTo>
                    <a:pt x="114" y="3755"/>
                  </a:lnTo>
                  <a:cubicBezTo>
                    <a:pt x="51" y="3755"/>
                    <a:pt x="0" y="3806"/>
                    <a:pt x="0" y="3868"/>
                  </a:cubicBezTo>
                  <a:cubicBezTo>
                    <a:pt x="0" y="3931"/>
                    <a:pt x="51" y="3982"/>
                    <a:pt x="114" y="3982"/>
                  </a:cubicBezTo>
                  <a:lnTo>
                    <a:pt x="228" y="3982"/>
                  </a:lnTo>
                  <a:lnTo>
                    <a:pt x="228" y="4324"/>
                  </a:lnTo>
                  <a:lnTo>
                    <a:pt x="114" y="4324"/>
                  </a:lnTo>
                  <a:cubicBezTo>
                    <a:pt x="51" y="4324"/>
                    <a:pt x="0" y="4374"/>
                    <a:pt x="0" y="4437"/>
                  </a:cubicBezTo>
                  <a:cubicBezTo>
                    <a:pt x="0" y="4500"/>
                    <a:pt x="51" y="4551"/>
                    <a:pt x="114" y="4551"/>
                  </a:cubicBezTo>
                  <a:lnTo>
                    <a:pt x="228" y="4551"/>
                  </a:lnTo>
                  <a:lnTo>
                    <a:pt x="228" y="4892"/>
                  </a:lnTo>
                  <a:lnTo>
                    <a:pt x="114" y="4892"/>
                  </a:lnTo>
                  <a:cubicBezTo>
                    <a:pt x="51" y="4892"/>
                    <a:pt x="0" y="4943"/>
                    <a:pt x="0" y="5006"/>
                  </a:cubicBezTo>
                  <a:cubicBezTo>
                    <a:pt x="0" y="5069"/>
                    <a:pt x="51" y="5120"/>
                    <a:pt x="114" y="5120"/>
                  </a:cubicBezTo>
                  <a:lnTo>
                    <a:pt x="228" y="5120"/>
                  </a:lnTo>
                  <a:lnTo>
                    <a:pt x="228" y="5461"/>
                  </a:lnTo>
                  <a:lnTo>
                    <a:pt x="114" y="5461"/>
                  </a:lnTo>
                  <a:cubicBezTo>
                    <a:pt x="51" y="5461"/>
                    <a:pt x="0" y="5512"/>
                    <a:pt x="0" y="5575"/>
                  </a:cubicBezTo>
                  <a:cubicBezTo>
                    <a:pt x="0" y="5638"/>
                    <a:pt x="51" y="5689"/>
                    <a:pt x="114" y="5689"/>
                  </a:cubicBezTo>
                  <a:lnTo>
                    <a:pt x="228" y="5689"/>
                  </a:lnTo>
                  <a:lnTo>
                    <a:pt x="228" y="6030"/>
                  </a:lnTo>
                  <a:lnTo>
                    <a:pt x="114" y="6030"/>
                  </a:lnTo>
                  <a:cubicBezTo>
                    <a:pt x="51" y="6030"/>
                    <a:pt x="0" y="6081"/>
                    <a:pt x="0" y="6144"/>
                  </a:cubicBezTo>
                  <a:cubicBezTo>
                    <a:pt x="0" y="6207"/>
                    <a:pt x="51" y="6258"/>
                    <a:pt x="114" y="6258"/>
                  </a:cubicBezTo>
                  <a:lnTo>
                    <a:pt x="228" y="6258"/>
                  </a:lnTo>
                  <a:lnTo>
                    <a:pt x="228" y="6485"/>
                  </a:lnTo>
                  <a:cubicBezTo>
                    <a:pt x="228" y="6548"/>
                    <a:pt x="278" y="6599"/>
                    <a:pt x="341" y="6599"/>
                  </a:cubicBezTo>
                  <a:lnTo>
                    <a:pt x="683" y="6599"/>
                  </a:lnTo>
                  <a:lnTo>
                    <a:pt x="683" y="6713"/>
                  </a:lnTo>
                  <a:cubicBezTo>
                    <a:pt x="683" y="6776"/>
                    <a:pt x="734" y="6827"/>
                    <a:pt x="796" y="6827"/>
                  </a:cubicBezTo>
                  <a:cubicBezTo>
                    <a:pt x="859" y="6827"/>
                    <a:pt x="910" y="6776"/>
                    <a:pt x="910" y="6713"/>
                  </a:cubicBezTo>
                  <a:lnTo>
                    <a:pt x="910" y="6599"/>
                  </a:lnTo>
                  <a:lnTo>
                    <a:pt x="1252" y="6599"/>
                  </a:lnTo>
                  <a:lnTo>
                    <a:pt x="1252" y="6713"/>
                  </a:lnTo>
                  <a:cubicBezTo>
                    <a:pt x="1252" y="6776"/>
                    <a:pt x="1302" y="6827"/>
                    <a:pt x="1365" y="6827"/>
                  </a:cubicBezTo>
                  <a:cubicBezTo>
                    <a:pt x="1428" y="6827"/>
                    <a:pt x="1479" y="6776"/>
                    <a:pt x="1479" y="6713"/>
                  </a:cubicBezTo>
                  <a:lnTo>
                    <a:pt x="1479" y="6599"/>
                  </a:lnTo>
                  <a:lnTo>
                    <a:pt x="1820" y="6599"/>
                  </a:lnTo>
                  <a:lnTo>
                    <a:pt x="1820" y="6713"/>
                  </a:lnTo>
                  <a:cubicBezTo>
                    <a:pt x="1820" y="6776"/>
                    <a:pt x="1871" y="6827"/>
                    <a:pt x="1934" y="6827"/>
                  </a:cubicBezTo>
                  <a:cubicBezTo>
                    <a:pt x="1997" y="6827"/>
                    <a:pt x="2048" y="6776"/>
                    <a:pt x="2048" y="6713"/>
                  </a:cubicBezTo>
                  <a:lnTo>
                    <a:pt x="2048" y="6599"/>
                  </a:lnTo>
                  <a:lnTo>
                    <a:pt x="2389" y="6599"/>
                  </a:lnTo>
                  <a:lnTo>
                    <a:pt x="2389" y="6713"/>
                  </a:lnTo>
                  <a:cubicBezTo>
                    <a:pt x="2389" y="6776"/>
                    <a:pt x="2440" y="6827"/>
                    <a:pt x="2503" y="6827"/>
                  </a:cubicBezTo>
                  <a:cubicBezTo>
                    <a:pt x="2566" y="6827"/>
                    <a:pt x="2617" y="6776"/>
                    <a:pt x="2617" y="6713"/>
                  </a:cubicBezTo>
                  <a:lnTo>
                    <a:pt x="2617" y="6599"/>
                  </a:lnTo>
                  <a:lnTo>
                    <a:pt x="2958" y="6599"/>
                  </a:lnTo>
                  <a:lnTo>
                    <a:pt x="2958" y="6713"/>
                  </a:lnTo>
                  <a:cubicBezTo>
                    <a:pt x="2958" y="6776"/>
                    <a:pt x="3009" y="6827"/>
                    <a:pt x="3072" y="6827"/>
                  </a:cubicBezTo>
                  <a:cubicBezTo>
                    <a:pt x="3135" y="6827"/>
                    <a:pt x="3186" y="6776"/>
                    <a:pt x="3186" y="6713"/>
                  </a:cubicBezTo>
                  <a:lnTo>
                    <a:pt x="3186" y="6599"/>
                  </a:lnTo>
                  <a:lnTo>
                    <a:pt x="3527" y="6599"/>
                  </a:lnTo>
                  <a:lnTo>
                    <a:pt x="3527" y="6713"/>
                  </a:lnTo>
                  <a:cubicBezTo>
                    <a:pt x="3527" y="6776"/>
                    <a:pt x="3578" y="6827"/>
                    <a:pt x="3641" y="6827"/>
                  </a:cubicBezTo>
                  <a:cubicBezTo>
                    <a:pt x="3704" y="6827"/>
                    <a:pt x="3755" y="6776"/>
                    <a:pt x="3755" y="6713"/>
                  </a:cubicBezTo>
                  <a:lnTo>
                    <a:pt x="3755" y="6599"/>
                  </a:lnTo>
                  <a:lnTo>
                    <a:pt x="4096" y="6599"/>
                  </a:lnTo>
                  <a:lnTo>
                    <a:pt x="4096" y="6713"/>
                  </a:lnTo>
                  <a:cubicBezTo>
                    <a:pt x="4096" y="6776"/>
                    <a:pt x="4147" y="6827"/>
                    <a:pt x="4210" y="6827"/>
                  </a:cubicBezTo>
                  <a:cubicBezTo>
                    <a:pt x="4273" y="6827"/>
                    <a:pt x="4323" y="6776"/>
                    <a:pt x="4323" y="6713"/>
                  </a:cubicBezTo>
                  <a:lnTo>
                    <a:pt x="4323" y="6599"/>
                  </a:lnTo>
                  <a:lnTo>
                    <a:pt x="4665" y="6599"/>
                  </a:lnTo>
                  <a:lnTo>
                    <a:pt x="4665" y="6713"/>
                  </a:lnTo>
                  <a:cubicBezTo>
                    <a:pt x="4665" y="6776"/>
                    <a:pt x="4716" y="6827"/>
                    <a:pt x="4779" y="6827"/>
                  </a:cubicBezTo>
                  <a:cubicBezTo>
                    <a:pt x="4842" y="6827"/>
                    <a:pt x="4892" y="6776"/>
                    <a:pt x="4892" y="6713"/>
                  </a:cubicBezTo>
                  <a:lnTo>
                    <a:pt x="4892" y="6599"/>
                  </a:lnTo>
                  <a:lnTo>
                    <a:pt x="5234" y="6599"/>
                  </a:lnTo>
                  <a:lnTo>
                    <a:pt x="5234" y="6713"/>
                  </a:lnTo>
                  <a:cubicBezTo>
                    <a:pt x="5234" y="6776"/>
                    <a:pt x="5285" y="6827"/>
                    <a:pt x="5347" y="6827"/>
                  </a:cubicBezTo>
                  <a:cubicBezTo>
                    <a:pt x="5410" y="6827"/>
                    <a:pt x="5461" y="6776"/>
                    <a:pt x="5461" y="6713"/>
                  </a:cubicBezTo>
                  <a:lnTo>
                    <a:pt x="5461" y="6599"/>
                  </a:lnTo>
                  <a:lnTo>
                    <a:pt x="5803" y="6599"/>
                  </a:lnTo>
                  <a:lnTo>
                    <a:pt x="5803" y="6713"/>
                  </a:lnTo>
                  <a:cubicBezTo>
                    <a:pt x="5803" y="6776"/>
                    <a:pt x="5853" y="6827"/>
                    <a:pt x="5916" y="6827"/>
                  </a:cubicBezTo>
                  <a:cubicBezTo>
                    <a:pt x="5979" y="6827"/>
                    <a:pt x="6030" y="6776"/>
                    <a:pt x="6030" y="6713"/>
                  </a:cubicBezTo>
                  <a:lnTo>
                    <a:pt x="6030" y="6599"/>
                  </a:lnTo>
                  <a:lnTo>
                    <a:pt x="6371" y="6599"/>
                  </a:lnTo>
                  <a:lnTo>
                    <a:pt x="6371" y="6713"/>
                  </a:lnTo>
                  <a:cubicBezTo>
                    <a:pt x="6371" y="6776"/>
                    <a:pt x="6422" y="6827"/>
                    <a:pt x="6485" y="6827"/>
                  </a:cubicBezTo>
                  <a:cubicBezTo>
                    <a:pt x="6548" y="6827"/>
                    <a:pt x="6599" y="6776"/>
                    <a:pt x="6599" y="6713"/>
                  </a:cubicBezTo>
                  <a:lnTo>
                    <a:pt x="6599" y="6599"/>
                  </a:lnTo>
                  <a:lnTo>
                    <a:pt x="6713" y="6599"/>
                  </a:lnTo>
                  <a:cubicBezTo>
                    <a:pt x="6776" y="6599"/>
                    <a:pt x="6827" y="6548"/>
                    <a:pt x="6827" y="6485"/>
                  </a:cubicBezTo>
                  <a:cubicBezTo>
                    <a:pt x="6827" y="6422"/>
                    <a:pt x="6776" y="6372"/>
                    <a:pt x="6713" y="6372"/>
                  </a:cubicBezTo>
                  <a:lnTo>
                    <a:pt x="6599" y="6372"/>
                  </a:lnTo>
                  <a:lnTo>
                    <a:pt x="6599" y="6258"/>
                  </a:lnTo>
                  <a:cubicBezTo>
                    <a:pt x="6599" y="6195"/>
                    <a:pt x="6548" y="6144"/>
                    <a:pt x="6485" y="6144"/>
                  </a:cubicBezTo>
                  <a:cubicBezTo>
                    <a:pt x="6422" y="6144"/>
                    <a:pt x="6371" y="6195"/>
                    <a:pt x="6371" y="6258"/>
                  </a:cubicBezTo>
                  <a:lnTo>
                    <a:pt x="6371" y="6372"/>
                  </a:lnTo>
                  <a:lnTo>
                    <a:pt x="6030" y="6372"/>
                  </a:lnTo>
                  <a:lnTo>
                    <a:pt x="6030" y="6258"/>
                  </a:lnTo>
                  <a:cubicBezTo>
                    <a:pt x="6030" y="6195"/>
                    <a:pt x="5979" y="6144"/>
                    <a:pt x="5916" y="6144"/>
                  </a:cubicBezTo>
                  <a:cubicBezTo>
                    <a:pt x="5853" y="6144"/>
                    <a:pt x="5803" y="6195"/>
                    <a:pt x="5803" y="6258"/>
                  </a:cubicBezTo>
                  <a:lnTo>
                    <a:pt x="5803" y="6372"/>
                  </a:lnTo>
                  <a:lnTo>
                    <a:pt x="5461" y="6372"/>
                  </a:lnTo>
                  <a:lnTo>
                    <a:pt x="5461" y="6258"/>
                  </a:lnTo>
                  <a:cubicBezTo>
                    <a:pt x="5461" y="6195"/>
                    <a:pt x="5410" y="6144"/>
                    <a:pt x="5347" y="6144"/>
                  </a:cubicBezTo>
                  <a:cubicBezTo>
                    <a:pt x="5285" y="6144"/>
                    <a:pt x="5234" y="6195"/>
                    <a:pt x="5234" y="6258"/>
                  </a:cubicBezTo>
                  <a:lnTo>
                    <a:pt x="5234" y="6372"/>
                  </a:lnTo>
                  <a:lnTo>
                    <a:pt x="4892" y="6372"/>
                  </a:lnTo>
                  <a:lnTo>
                    <a:pt x="4892" y="6258"/>
                  </a:lnTo>
                  <a:cubicBezTo>
                    <a:pt x="4892" y="6195"/>
                    <a:pt x="4842" y="6144"/>
                    <a:pt x="4779" y="6144"/>
                  </a:cubicBezTo>
                  <a:cubicBezTo>
                    <a:pt x="4716" y="6144"/>
                    <a:pt x="4665" y="6195"/>
                    <a:pt x="4665" y="6258"/>
                  </a:cubicBezTo>
                  <a:lnTo>
                    <a:pt x="4665" y="6372"/>
                  </a:lnTo>
                  <a:lnTo>
                    <a:pt x="4323" y="6372"/>
                  </a:lnTo>
                  <a:lnTo>
                    <a:pt x="4323" y="6258"/>
                  </a:lnTo>
                  <a:cubicBezTo>
                    <a:pt x="4323" y="6195"/>
                    <a:pt x="4273" y="6144"/>
                    <a:pt x="4210" y="6144"/>
                  </a:cubicBezTo>
                  <a:cubicBezTo>
                    <a:pt x="4147" y="6144"/>
                    <a:pt x="4096" y="6195"/>
                    <a:pt x="4096" y="6258"/>
                  </a:cubicBezTo>
                  <a:lnTo>
                    <a:pt x="4096" y="6372"/>
                  </a:lnTo>
                  <a:lnTo>
                    <a:pt x="3755" y="6372"/>
                  </a:lnTo>
                  <a:lnTo>
                    <a:pt x="3755" y="6258"/>
                  </a:lnTo>
                  <a:cubicBezTo>
                    <a:pt x="3755" y="6195"/>
                    <a:pt x="3704" y="6144"/>
                    <a:pt x="3641" y="6144"/>
                  </a:cubicBezTo>
                  <a:cubicBezTo>
                    <a:pt x="3578" y="6144"/>
                    <a:pt x="3527" y="6195"/>
                    <a:pt x="3527" y="6258"/>
                  </a:cubicBezTo>
                  <a:lnTo>
                    <a:pt x="3527" y="6372"/>
                  </a:lnTo>
                  <a:lnTo>
                    <a:pt x="3186" y="6372"/>
                  </a:lnTo>
                  <a:lnTo>
                    <a:pt x="3186" y="6258"/>
                  </a:lnTo>
                  <a:cubicBezTo>
                    <a:pt x="3186" y="6195"/>
                    <a:pt x="3135" y="6144"/>
                    <a:pt x="3072" y="6144"/>
                  </a:cubicBezTo>
                  <a:cubicBezTo>
                    <a:pt x="3009" y="6144"/>
                    <a:pt x="2958" y="6195"/>
                    <a:pt x="2958" y="6258"/>
                  </a:cubicBezTo>
                  <a:lnTo>
                    <a:pt x="2958" y="6372"/>
                  </a:lnTo>
                  <a:lnTo>
                    <a:pt x="2617" y="6372"/>
                  </a:lnTo>
                  <a:lnTo>
                    <a:pt x="2617" y="6258"/>
                  </a:lnTo>
                  <a:cubicBezTo>
                    <a:pt x="2617" y="6195"/>
                    <a:pt x="2566" y="6144"/>
                    <a:pt x="2503" y="6144"/>
                  </a:cubicBezTo>
                  <a:cubicBezTo>
                    <a:pt x="2440" y="6144"/>
                    <a:pt x="2389" y="6195"/>
                    <a:pt x="2389" y="6258"/>
                  </a:cubicBezTo>
                  <a:lnTo>
                    <a:pt x="2389" y="6372"/>
                  </a:lnTo>
                  <a:lnTo>
                    <a:pt x="2048" y="6372"/>
                  </a:lnTo>
                  <a:lnTo>
                    <a:pt x="2048" y="6258"/>
                  </a:lnTo>
                  <a:cubicBezTo>
                    <a:pt x="2048" y="6195"/>
                    <a:pt x="1997" y="6144"/>
                    <a:pt x="1934" y="6144"/>
                  </a:cubicBezTo>
                  <a:cubicBezTo>
                    <a:pt x="1871" y="6144"/>
                    <a:pt x="1820" y="6195"/>
                    <a:pt x="1820" y="6258"/>
                  </a:cubicBezTo>
                  <a:lnTo>
                    <a:pt x="1820" y="6372"/>
                  </a:lnTo>
                  <a:lnTo>
                    <a:pt x="1479" y="6372"/>
                  </a:lnTo>
                  <a:lnTo>
                    <a:pt x="1479" y="6258"/>
                  </a:lnTo>
                  <a:cubicBezTo>
                    <a:pt x="1479" y="6195"/>
                    <a:pt x="1428" y="6144"/>
                    <a:pt x="1365" y="6144"/>
                  </a:cubicBezTo>
                  <a:cubicBezTo>
                    <a:pt x="1302" y="6144"/>
                    <a:pt x="1252" y="6195"/>
                    <a:pt x="1252" y="6258"/>
                  </a:cubicBezTo>
                  <a:lnTo>
                    <a:pt x="1252" y="6372"/>
                  </a:lnTo>
                  <a:lnTo>
                    <a:pt x="910" y="6372"/>
                  </a:lnTo>
                  <a:lnTo>
                    <a:pt x="910" y="6258"/>
                  </a:lnTo>
                  <a:cubicBezTo>
                    <a:pt x="910" y="6195"/>
                    <a:pt x="859" y="6144"/>
                    <a:pt x="796" y="6144"/>
                  </a:cubicBezTo>
                  <a:cubicBezTo>
                    <a:pt x="734" y="6144"/>
                    <a:pt x="683" y="6195"/>
                    <a:pt x="683" y="6258"/>
                  </a:cubicBezTo>
                  <a:lnTo>
                    <a:pt x="683" y="6372"/>
                  </a:lnTo>
                  <a:lnTo>
                    <a:pt x="455" y="6372"/>
                  </a:lnTo>
                  <a:lnTo>
                    <a:pt x="455" y="5234"/>
                  </a:lnTo>
                  <a:lnTo>
                    <a:pt x="1263" y="5234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7" name="Group 7"/>
          <p:cNvGrpSpPr/>
          <p:nvPr/>
        </p:nvGrpSpPr>
        <p:grpSpPr>
          <a:xfrm>
            <a:off x="8174522" y="2107432"/>
            <a:ext cx="665795" cy="665791"/>
            <a:chOff x="8174522" y="2107432"/>
            <a:chExt cx="665795" cy="665791"/>
          </a:xfrm>
        </p:grpSpPr>
        <p:sp>
          <p:nvSpPr>
            <p:cNvPr id="8" name="AutoShape 8"/>
            <p:cNvSpPr/>
            <p:nvPr/>
          </p:nvSpPr>
          <p:spPr>
            <a:xfrm>
              <a:off x="8174522" y="2107432"/>
              <a:ext cx="665795" cy="665791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  <a:ln w="28575">
              <a:solidFill>
                <a:schemeClr val="accent1">
                  <a:lumMod val="60000"/>
                  <a:lumMod val="40000"/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Freeform 9"/>
            <p:cNvSpPr/>
            <p:nvPr/>
          </p:nvSpPr>
          <p:spPr>
            <a:xfrm>
              <a:off x="8354362" y="2273856"/>
              <a:ext cx="306115" cy="294843"/>
            </a:xfrm>
            <a:custGeom>
              <a:rect l="l" t="t" r="r" b="b"/>
              <a:pathLst>
                <a:path w="6825" h="5912">
                  <a:moveTo>
                    <a:pt x="3413" y="0"/>
                  </a:moveTo>
                  <a:lnTo>
                    <a:pt x="0" y="5912"/>
                  </a:lnTo>
                  <a:lnTo>
                    <a:pt x="6827" y="5912"/>
                  </a:lnTo>
                  <a:lnTo>
                    <a:pt x="3413" y="0"/>
                  </a:lnTo>
                  <a:close/>
                  <a:moveTo>
                    <a:pt x="3413" y="972"/>
                  </a:moveTo>
                  <a:lnTo>
                    <a:pt x="4489" y="2835"/>
                  </a:lnTo>
                  <a:lnTo>
                    <a:pt x="2338" y="2835"/>
                  </a:lnTo>
                  <a:lnTo>
                    <a:pt x="3413" y="972"/>
                  </a:lnTo>
                  <a:close/>
                  <a:moveTo>
                    <a:pt x="842" y="5426"/>
                  </a:moveTo>
                  <a:lnTo>
                    <a:pt x="1917" y="3564"/>
                  </a:lnTo>
                  <a:lnTo>
                    <a:pt x="2993" y="5426"/>
                  </a:lnTo>
                  <a:lnTo>
                    <a:pt x="842" y="5426"/>
                  </a:lnTo>
                  <a:close/>
                  <a:moveTo>
                    <a:pt x="2338" y="3321"/>
                  </a:moveTo>
                  <a:lnTo>
                    <a:pt x="4489" y="3321"/>
                  </a:lnTo>
                  <a:lnTo>
                    <a:pt x="3413" y="5183"/>
                  </a:lnTo>
                  <a:lnTo>
                    <a:pt x="2338" y="3321"/>
                  </a:lnTo>
                  <a:close/>
                  <a:moveTo>
                    <a:pt x="4910" y="3564"/>
                  </a:moveTo>
                  <a:lnTo>
                    <a:pt x="5985" y="5426"/>
                  </a:lnTo>
                  <a:lnTo>
                    <a:pt x="3834" y="5426"/>
                  </a:lnTo>
                  <a:lnTo>
                    <a:pt x="4910" y="3564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0" name="Group 10"/>
          <p:cNvGrpSpPr/>
          <p:nvPr/>
        </p:nvGrpSpPr>
        <p:grpSpPr>
          <a:xfrm>
            <a:off x="4252748" y="4178300"/>
            <a:ext cx="665795" cy="665791"/>
            <a:chOff x="4252748" y="4178300"/>
            <a:chExt cx="665795" cy="665791"/>
          </a:xfrm>
        </p:grpSpPr>
        <p:sp>
          <p:nvSpPr>
            <p:cNvPr id="11" name="AutoShape 11"/>
            <p:cNvSpPr/>
            <p:nvPr/>
          </p:nvSpPr>
          <p:spPr>
            <a:xfrm>
              <a:off x="4252748" y="4178300"/>
              <a:ext cx="665795" cy="665791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  <a:ln w="28575">
              <a:solidFill>
                <a:schemeClr val="accent1">
                  <a:lumMod val="60000"/>
                  <a:lumMod val="40000"/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Freeform 12"/>
            <p:cNvSpPr/>
            <p:nvPr/>
          </p:nvSpPr>
          <p:spPr>
            <a:xfrm>
              <a:off x="4432588" y="4363773"/>
              <a:ext cx="306115" cy="294843"/>
            </a:xfrm>
            <a:custGeom>
              <a:rect l="l" t="t" r="r" b="b"/>
              <a:pathLst>
                <a:path w="597921" h="598324">
                  <a:moveTo>
                    <a:pt x="297615" y="96957"/>
                  </a:moveTo>
                  <a:cubicBezTo>
                    <a:pt x="311959" y="96957"/>
                    <a:pt x="323434" y="108416"/>
                    <a:pt x="323434" y="122740"/>
                  </a:cubicBezTo>
                  <a:lnTo>
                    <a:pt x="323434" y="289852"/>
                  </a:lnTo>
                  <a:lnTo>
                    <a:pt x="462572" y="289852"/>
                  </a:lnTo>
                  <a:cubicBezTo>
                    <a:pt x="476438" y="289852"/>
                    <a:pt x="487913" y="301311"/>
                    <a:pt x="487913" y="315157"/>
                  </a:cubicBezTo>
                  <a:cubicBezTo>
                    <a:pt x="487913" y="329004"/>
                    <a:pt x="476438" y="340463"/>
                    <a:pt x="462572" y="340463"/>
                  </a:cubicBezTo>
                  <a:lnTo>
                    <a:pt x="297615" y="340463"/>
                  </a:lnTo>
                  <a:cubicBezTo>
                    <a:pt x="283749" y="340463"/>
                    <a:pt x="272274" y="329004"/>
                    <a:pt x="272274" y="315157"/>
                  </a:cubicBezTo>
                  <a:lnTo>
                    <a:pt x="272274" y="122740"/>
                  </a:lnTo>
                  <a:cubicBezTo>
                    <a:pt x="272274" y="108416"/>
                    <a:pt x="283749" y="96957"/>
                    <a:pt x="297615" y="96957"/>
                  </a:cubicBezTo>
                  <a:close/>
                  <a:moveTo>
                    <a:pt x="298127" y="0"/>
                  </a:moveTo>
                  <a:cubicBezTo>
                    <a:pt x="463564" y="0"/>
                    <a:pt x="597921" y="134181"/>
                    <a:pt x="597921" y="299401"/>
                  </a:cubicBezTo>
                  <a:cubicBezTo>
                    <a:pt x="597921" y="464143"/>
                    <a:pt x="463564" y="598324"/>
                    <a:pt x="298127" y="598324"/>
                  </a:cubicBezTo>
                  <a:cubicBezTo>
                    <a:pt x="188155" y="598324"/>
                    <a:pt x="87268" y="538635"/>
                    <a:pt x="35150" y="442177"/>
                  </a:cubicBezTo>
                  <a:cubicBezTo>
                    <a:pt x="33238" y="438835"/>
                    <a:pt x="32760" y="435492"/>
                    <a:pt x="34194" y="432149"/>
                  </a:cubicBezTo>
                  <a:cubicBezTo>
                    <a:pt x="35150" y="428807"/>
                    <a:pt x="37541" y="425942"/>
                    <a:pt x="40410" y="424509"/>
                  </a:cubicBezTo>
                  <a:lnTo>
                    <a:pt x="74836" y="407796"/>
                  </a:lnTo>
                  <a:cubicBezTo>
                    <a:pt x="81052" y="404931"/>
                    <a:pt x="88702" y="407319"/>
                    <a:pt x="91571" y="413049"/>
                  </a:cubicBezTo>
                  <a:cubicBezTo>
                    <a:pt x="133169" y="488018"/>
                    <a:pt x="212540" y="534815"/>
                    <a:pt x="298127" y="534815"/>
                  </a:cubicBezTo>
                  <a:cubicBezTo>
                    <a:pt x="428181" y="534815"/>
                    <a:pt x="534328" y="429284"/>
                    <a:pt x="534328" y="299401"/>
                  </a:cubicBezTo>
                  <a:cubicBezTo>
                    <a:pt x="534328" y="169517"/>
                    <a:pt x="428181" y="63509"/>
                    <a:pt x="298127" y="63509"/>
                  </a:cubicBezTo>
                  <a:cubicBezTo>
                    <a:pt x="242185" y="63509"/>
                    <a:pt x="187677" y="83565"/>
                    <a:pt x="145123" y="120333"/>
                  </a:cubicBezTo>
                  <a:lnTo>
                    <a:pt x="200587" y="142299"/>
                  </a:lnTo>
                  <a:cubicBezTo>
                    <a:pt x="204890" y="144209"/>
                    <a:pt x="207759" y="148029"/>
                    <a:pt x="208237" y="152327"/>
                  </a:cubicBezTo>
                  <a:cubicBezTo>
                    <a:pt x="208715" y="157102"/>
                    <a:pt x="207281" y="161399"/>
                    <a:pt x="203456" y="164265"/>
                  </a:cubicBezTo>
                  <a:lnTo>
                    <a:pt x="48060" y="285553"/>
                  </a:lnTo>
                  <a:cubicBezTo>
                    <a:pt x="44235" y="288418"/>
                    <a:pt x="39454" y="289373"/>
                    <a:pt x="35150" y="287463"/>
                  </a:cubicBezTo>
                  <a:cubicBezTo>
                    <a:pt x="31325" y="285553"/>
                    <a:pt x="27978" y="281733"/>
                    <a:pt x="27500" y="277435"/>
                  </a:cubicBezTo>
                  <a:lnTo>
                    <a:pt x="246" y="82132"/>
                  </a:lnTo>
                  <a:cubicBezTo>
                    <a:pt x="-710" y="77835"/>
                    <a:pt x="1203" y="73060"/>
                    <a:pt x="4550" y="70194"/>
                  </a:cubicBezTo>
                  <a:cubicBezTo>
                    <a:pt x="8375" y="67807"/>
                    <a:pt x="13156" y="66852"/>
                    <a:pt x="17459" y="68762"/>
                  </a:cubicBezTo>
                  <a:lnTo>
                    <a:pt x="80574" y="94070"/>
                  </a:lnTo>
                  <a:cubicBezTo>
                    <a:pt x="137472" y="33426"/>
                    <a:pt x="214931" y="0"/>
                    <a:pt x="298127" y="0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3" name="Group 13"/>
          <p:cNvGrpSpPr/>
          <p:nvPr/>
        </p:nvGrpSpPr>
        <p:grpSpPr>
          <a:xfrm>
            <a:off x="7274660" y="4178300"/>
            <a:ext cx="665795" cy="665791"/>
            <a:chOff x="7274660" y="4178300"/>
            <a:chExt cx="665795" cy="665791"/>
          </a:xfrm>
        </p:grpSpPr>
        <p:sp>
          <p:nvSpPr>
            <p:cNvPr id="14" name="AutoShape 14"/>
            <p:cNvSpPr/>
            <p:nvPr/>
          </p:nvSpPr>
          <p:spPr>
            <a:xfrm>
              <a:off x="7274660" y="4178300"/>
              <a:ext cx="665795" cy="665791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  <a:ln w="28575">
              <a:solidFill>
                <a:schemeClr val="accent1">
                  <a:lumMod val="60000"/>
                  <a:lumMod val="40000"/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7469003" y="4363774"/>
              <a:ext cx="306115" cy="294843"/>
            </a:xfrm>
            <a:custGeom>
              <a:rect l="l" t="t" r="r" b="b"/>
              <a:pathLst>
                <a:path w="582235" h="606722">
                  <a:moveTo>
                    <a:pt x="0" y="404481"/>
                  </a:moveTo>
                  <a:lnTo>
                    <a:pt x="101261" y="404481"/>
                  </a:lnTo>
                  <a:lnTo>
                    <a:pt x="101261" y="606722"/>
                  </a:lnTo>
                  <a:lnTo>
                    <a:pt x="0" y="606722"/>
                  </a:lnTo>
                  <a:close/>
                  <a:moveTo>
                    <a:pt x="151927" y="328623"/>
                  </a:moveTo>
                  <a:lnTo>
                    <a:pt x="253188" y="328623"/>
                  </a:lnTo>
                  <a:lnTo>
                    <a:pt x="253188" y="606722"/>
                  </a:lnTo>
                  <a:lnTo>
                    <a:pt x="151927" y="606722"/>
                  </a:lnTo>
                  <a:close/>
                  <a:moveTo>
                    <a:pt x="303855" y="252766"/>
                  </a:moveTo>
                  <a:lnTo>
                    <a:pt x="405046" y="252766"/>
                  </a:lnTo>
                  <a:lnTo>
                    <a:pt x="405046" y="606722"/>
                  </a:lnTo>
                  <a:lnTo>
                    <a:pt x="303855" y="606722"/>
                  </a:lnTo>
                  <a:close/>
                  <a:moveTo>
                    <a:pt x="455711" y="202241"/>
                  </a:moveTo>
                  <a:lnTo>
                    <a:pt x="556972" y="202241"/>
                  </a:lnTo>
                  <a:lnTo>
                    <a:pt x="556972" y="606722"/>
                  </a:lnTo>
                  <a:lnTo>
                    <a:pt x="455711" y="606722"/>
                  </a:lnTo>
                  <a:close/>
                  <a:moveTo>
                    <a:pt x="455697" y="0"/>
                  </a:moveTo>
                  <a:lnTo>
                    <a:pt x="556785" y="0"/>
                  </a:lnTo>
                  <a:lnTo>
                    <a:pt x="556874" y="0"/>
                  </a:lnTo>
                  <a:lnTo>
                    <a:pt x="556963" y="0"/>
                  </a:lnTo>
                  <a:cubicBezTo>
                    <a:pt x="557230" y="0"/>
                    <a:pt x="557408" y="0"/>
                    <a:pt x="557675" y="0"/>
                  </a:cubicBezTo>
                  <a:cubicBezTo>
                    <a:pt x="558298" y="89"/>
                    <a:pt x="558832" y="89"/>
                    <a:pt x="559366" y="89"/>
                  </a:cubicBezTo>
                  <a:cubicBezTo>
                    <a:pt x="559811" y="178"/>
                    <a:pt x="560256" y="267"/>
                    <a:pt x="560611" y="267"/>
                  </a:cubicBezTo>
                  <a:cubicBezTo>
                    <a:pt x="561056" y="356"/>
                    <a:pt x="561412" y="444"/>
                    <a:pt x="561857" y="444"/>
                  </a:cubicBezTo>
                  <a:cubicBezTo>
                    <a:pt x="562302" y="533"/>
                    <a:pt x="562747" y="711"/>
                    <a:pt x="563192" y="800"/>
                  </a:cubicBezTo>
                  <a:cubicBezTo>
                    <a:pt x="563548" y="889"/>
                    <a:pt x="563904" y="978"/>
                    <a:pt x="564171" y="1067"/>
                  </a:cubicBezTo>
                  <a:cubicBezTo>
                    <a:pt x="564616" y="1156"/>
                    <a:pt x="565061" y="1333"/>
                    <a:pt x="565506" y="1511"/>
                  </a:cubicBezTo>
                  <a:cubicBezTo>
                    <a:pt x="565862" y="1600"/>
                    <a:pt x="566218" y="1778"/>
                    <a:pt x="566574" y="1867"/>
                  </a:cubicBezTo>
                  <a:cubicBezTo>
                    <a:pt x="566929" y="2044"/>
                    <a:pt x="567285" y="2222"/>
                    <a:pt x="567730" y="2400"/>
                  </a:cubicBezTo>
                  <a:cubicBezTo>
                    <a:pt x="568086" y="2578"/>
                    <a:pt x="568442" y="2755"/>
                    <a:pt x="568798" y="2933"/>
                  </a:cubicBezTo>
                  <a:cubicBezTo>
                    <a:pt x="569154" y="3111"/>
                    <a:pt x="569421" y="3289"/>
                    <a:pt x="569777" y="3467"/>
                  </a:cubicBezTo>
                  <a:cubicBezTo>
                    <a:pt x="570133" y="3733"/>
                    <a:pt x="570578" y="4000"/>
                    <a:pt x="570934" y="4178"/>
                  </a:cubicBezTo>
                  <a:cubicBezTo>
                    <a:pt x="571201" y="4444"/>
                    <a:pt x="571557" y="4622"/>
                    <a:pt x="571824" y="4800"/>
                  </a:cubicBezTo>
                  <a:cubicBezTo>
                    <a:pt x="572180" y="5155"/>
                    <a:pt x="572536" y="5422"/>
                    <a:pt x="572891" y="5689"/>
                  </a:cubicBezTo>
                  <a:cubicBezTo>
                    <a:pt x="573247" y="5955"/>
                    <a:pt x="573514" y="6222"/>
                    <a:pt x="573781" y="6489"/>
                  </a:cubicBezTo>
                  <a:cubicBezTo>
                    <a:pt x="574137" y="6755"/>
                    <a:pt x="574493" y="7022"/>
                    <a:pt x="574760" y="7289"/>
                  </a:cubicBezTo>
                  <a:cubicBezTo>
                    <a:pt x="575205" y="7733"/>
                    <a:pt x="575561" y="8178"/>
                    <a:pt x="575917" y="8533"/>
                  </a:cubicBezTo>
                  <a:cubicBezTo>
                    <a:pt x="576095" y="8711"/>
                    <a:pt x="576273" y="8889"/>
                    <a:pt x="576451" y="9066"/>
                  </a:cubicBezTo>
                  <a:cubicBezTo>
                    <a:pt x="576451" y="9155"/>
                    <a:pt x="576451" y="9155"/>
                    <a:pt x="576451" y="9155"/>
                  </a:cubicBezTo>
                  <a:cubicBezTo>
                    <a:pt x="576985" y="9777"/>
                    <a:pt x="577519" y="10489"/>
                    <a:pt x="577964" y="11200"/>
                  </a:cubicBezTo>
                  <a:cubicBezTo>
                    <a:pt x="577964" y="11200"/>
                    <a:pt x="578053" y="11289"/>
                    <a:pt x="578053" y="11289"/>
                  </a:cubicBezTo>
                  <a:cubicBezTo>
                    <a:pt x="578498" y="12000"/>
                    <a:pt x="578854" y="12622"/>
                    <a:pt x="579209" y="13244"/>
                  </a:cubicBezTo>
                  <a:cubicBezTo>
                    <a:pt x="579387" y="13600"/>
                    <a:pt x="579565" y="13955"/>
                    <a:pt x="579743" y="14222"/>
                  </a:cubicBezTo>
                  <a:cubicBezTo>
                    <a:pt x="579921" y="14666"/>
                    <a:pt x="580099" y="15111"/>
                    <a:pt x="580277" y="15555"/>
                  </a:cubicBezTo>
                  <a:cubicBezTo>
                    <a:pt x="580455" y="15911"/>
                    <a:pt x="580633" y="16266"/>
                    <a:pt x="580722" y="16711"/>
                  </a:cubicBezTo>
                  <a:cubicBezTo>
                    <a:pt x="580900" y="17066"/>
                    <a:pt x="581078" y="17422"/>
                    <a:pt x="581167" y="17866"/>
                  </a:cubicBezTo>
                  <a:cubicBezTo>
                    <a:pt x="581256" y="18311"/>
                    <a:pt x="581434" y="18755"/>
                    <a:pt x="581523" y="19199"/>
                  </a:cubicBezTo>
                  <a:cubicBezTo>
                    <a:pt x="581612" y="19555"/>
                    <a:pt x="581701" y="19910"/>
                    <a:pt x="581790" y="20266"/>
                  </a:cubicBezTo>
                  <a:cubicBezTo>
                    <a:pt x="581879" y="20977"/>
                    <a:pt x="582057" y="21777"/>
                    <a:pt x="582146" y="22488"/>
                  </a:cubicBezTo>
                  <a:cubicBezTo>
                    <a:pt x="582146" y="22577"/>
                    <a:pt x="582146" y="22666"/>
                    <a:pt x="582146" y="22666"/>
                  </a:cubicBezTo>
                  <a:cubicBezTo>
                    <a:pt x="582235" y="23555"/>
                    <a:pt x="582235" y="24355"/>
                    <a:pt x="582235" y="25244"/>
                  </a:cubicBezTo>
                  <a:lnTo>
                    <a:pt x="582235" y="126396"/>
                  </a:lnTo>
                  <a:cubicBezTo>
                    <a:pt x="582235" y="140351"/>
                    <a:pt x="570934" y="151728"/>
                    <a:pt x="556963" y="151728"/>
                  </a:cubicBezTo>
                  <a:cubicBezTo>
                    <a:pt x="542992" y="151728"/>
                    <a:pt x="531691" y="140351"/>
                    <a:pt x="531691" y="126396"/>
                  </a:cubicBezTo>
                  <a:lnTo>
                    <a:pt x="531691" y="79286"/>
                  </a:lnTo>
                  <a:lnTo>
                    <a:pt x="421260" y="171106"/>
                  </a:lnTo>
                  <a:cubicBezTo>
                    <a:pt x="410582" y="180083"/>
                    <a:pt x="394564" y="178572"/>
                    <a:pt x="385666" y="167906"/>
                  </a:cubicBezTo>
                  <a:cubicBezTo>
                    <a:pt x="376678" y="157150"/>
                    <a:pt x="378191" y="141240"/>
                    <a:pt x="388869" y="132262"/>
                  </a:cubicBezTo>
                  <a:lnTo>
                    <a:pt x="487020" y="50576"/>
                  </a:lnTo>
                  <a:lnTo>
                    <a:pt x="455697" y="50576"/>
                  </a:lnTo>
                  <a:cubicBezTo>
                    <a:pt x="441727" y="50576"/>
                    <a:pt x="430425" y="39288"/>
                    <a:pt x="430425" y="25244"/>
                  </a:cubicBezTo>
                  <a:cubicBezTo>
                    <a:pt x="430425" y="11289"/>
                    <a:pt x="441727" y="0"/>
                    <a:pt x="455697" y="0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6" name="AutoShape 16"/>
          <p:cNvSpPr/>
          <p:nvPr/>
        </p:nvSpPr>
        <p:spPr>
          <a:xfrm>
            <a:off x="633036" y="2037683"/>
            <a:ext cx="2553871" cy="42262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spcBef>
                <a:spcPts val="270"/>
              </a:spcBef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评估自身情绪状态</a:t>
            </a:r>
            <a:endParaRPr lang="en-US" sz="1100"/>
          </a:p>
        </p:txBody>
      </p:sp>
      <p:sp>
        <p:nvSpPr>
          <p:cNvPr id="17" name="AutoShape 17"/>
          <p:cNvSpPr/>
          <p:nvPr/>
        </p:nvSpPr>
        <p:spPr>
          <a:xfrm>
            <a:off x="1940528" y="4661950"/>
            <a:ext cx="2084356" cy="403578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避免冲动驾驶</a:t>
            </a:r>
            <a:endParaRPr lang="en-US" sz="1100"/>
          </a:p>
        </p:txBody>
      </p:sp>
      <p:sp>
        <p:nvSpPr>
          <p:cNvPr id="18" name="AutoShape 18"/>
          <p:cNvSpPr/>
          <p:nvPr/>
        </p:nvSpPr>
        <p:spPr>
          <a:xfrm>
            <a:off x="9015108" y="2037683"/>
            <a:ext cx="2569478" cy="44168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保持安全距离</a:t>
            </a:r>
            <a:endParaRPr lang="en-US" sz="1100"/>
          </a:p>
        </p:txBody>
      </p:sp>
      <p:sp>
        <p:nvSpPr>
          <p:cNvPr id="19" name="AutoShape 19"/>
          <p:cNvSpPr/>
          <p:nvPr/>
        </p:nvSpPr>
        <p:spPr>
          <a:xfrm>
            <a:off x="8314658" y="4661950"/>
            <a:ext cx="2084356" cy="42262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适时休息</a:t>
            </a:r>
            <a:endParaRPr lang="en-US" sz="1100"/>
          </a:p>
        </p:txBody>
      </p:sp>
      <p:grpSp>
        <p:nvGrpSpPr>
          <p:cNvPr id="20" name="Group 2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1" name="AutoShape 2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TextBox 4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情绪波动时行车安全策略</a:t>
              </a:r>
            </a:p>
          </p:txBody>
        </p:sp>
      </p:grpSp>
      <p:sp>
        <p:nvSpPr>
          <p:cNvPr id="42" name="TextBox 42"/>
          <p:cNvSpPr txBox="1"/>
          <p:nvPr/>
        </p:nvSpPr>
        <p:spPr>
          <a:xfrm>
            <a:off x="633255" y="2402205"/>
            <a:ext cx="2553653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在驾驶前和驾驶过程中，时刻关注自身情绪变化。</a:t>
            </a:r>
          </a:p>
        </p:txBody>
      </p:sp>
      <p:sp>
        <p:nvSpPr>
          <p:cNvPr id="43" name="TextBox 43"/>
          <p:cNvSpPr txBox="1"/>
          <p:nvPr/>
        </p:nvSpPr>
        <p:spPr>
          <a:xfrm>
            <a:off x="9015108" y="2402205"/>
            <a:ext cx="2553653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与前车保持足够的安全距离，以应对可能的突发情况。</a:t>
            </a:r>
          </a:p>
        </p:txBody>
      </p:sp>
      <p:sp>
        <p:nvSpPr>
          <p:cNvPr id="44" name="TextBox 44"/>
          <p:cNvSpPr txBox="1"/>
          <p:nvPr/>
        </p:nvSpPr>
        <p:spPr>
          <a:xfrm>
            <a:off x="1940528" y="5112856"/>
            <a:ext cx="2553653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在情绪激动时，避免采取过激的驾驶行为，如超速、闯红灯等。</a:t>
            </a:r>
          </a:p>
        </p:txBody>
      </p:sp>
      <p:sp>
        <p:nvSpPr>
          <p:cNvPr id="45" name="TextBox 45"/>
          <p:cNvSpPr txBox="1"/>
          <p:nvPr/>
        </p:nvSpPr>
        <p:spPr>
          <a:xfrm>
            <a:off x="7845361" y="5065527"/>
            <a:ext cx="2553653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在长途驾驶或情绪波动较大时，适时停车休息，缓解疲劳和紧张情绪。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514623" y="1744442"/>
            <a:ext cx="950685" cy="826132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446458" y="1867338"/>
            <a:ext cx="3087014" cy="5803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</a:pPr>
            <a:r>
              <a:rPr lang="en-US" sz="3075" b="1">
                <a:solidFill>
                  <a:srgbClr val="FFFFFF">
                    <a:alpha val="100000"/>
                  </a:srgbClr>
                </a:solidFill>
                <a:latin typeface="Arial"/>
                <a:ea typeface="Arial"/>
                <a:cs typeface="Arial"/>
              </a:rPr>
              <a:t>03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391305" y="2643681"/>
            <a:ext cx="8975750" cy="21043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accent3">
                    <a:alpha val="100000"/>
                  </a:schemeClr>
                </a:solidFill>
                <a:latin typeface="Arial"/>
                <a:ea typeface="Arial"/>
                <a:cs typeface="Arial"/>
              </a:rPr>
              <a:t>驾驶员注意力集中与分散控制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81837" y="1604867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2940">
                <a:solidFill>
                  <a:srgbClr val="FFFFFF">
                    <a:alpha val="100000"/>
                  </a:srgbClr>
                </a:solidFill>
                <a:latin typeface="Calibri"/>
                <a:ea typeface="Calibri"/>
                <a:cs typeface="Calibri"/>
              </a:rPr>
              <a:t>    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4376738" y="3721608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7771733" y="1604867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t="7854" b="7854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6" name="Picture 6"/>
          <p:cNvPicPr>
            <a:picLocks noChangeAspect="1"/>
          </p:cNvPicPr>
          <p:nvPr/>
        </p:nvPicPr>
        <p:blipFill>
          <a:blip r:embed="rId3"/>
          <a:srcRect t="4240" b="4240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7" name="Picture 7"/>
          <p:cNvPicPr>
            <a:picLocks noChangeAspect="1"/>
          </p:cNvPicPr>
          <p:nvPr/>
        </p:nvPicPr>
        <p:blipFill>
          <a:blip r:embed="rId4"/>
          <a:srcRect t="18610" b="18610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8" name="Group 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9" name="AutoShape 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TextBox 2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注意力集中对行车安全意义</a:t>
              </a:r>
            </a:p>
          </p:txBody>
        </p:sp>
      </p:grpSp>
      <p:sp>
        <p:nvSpPr>
          <p:cNvPr id="30" name="TextBox 30"/>
          <p:cNvSpPr txBox="1"/>
          <p:nvPr/>
        </p:nvSpPr>
        <p:spPr>
          <a:xfrm>
            <a:off x="981837" y="1604867"/>
            <a:ext cx="3394996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保持对道路环境的警觉性</a:t>
            </a:r>
          </a:p>
        </p:txBody>
      </p:sp>
      <p:sp>
        <p:nvSpPr>
          <p:cNvPr id="31" name="TextBox 31"/>
          <p:cNvSpPr txBox="1"/>
          <p:nvPr/>
        </p:nvSpPr>
        <p:spPr>
          <a:xfrm>
            <a:off x="1090562" y="2039620"/>
            <a:ext cx="3286271" cy="165484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注意力集中有助于驾驶员及时发现并应对道路上的各种情况，如障碍物、交通信号、其他车辆和行人等。</a:t>
            </a:r>
          </a:p>
        </p:txBody>
      </p:sp>
      <p:sp>
        <p:nvSpPr>
          <p:cNvPr id="32" name="TextBox 32"/>
          <p:cNvSpPr txBox="1"/>
          <p:nvPr/>
        </p:nvSpPr>
        <p:spPr>
          <a:xfrm>
            <a:off x="4376833" y="3748751"/>
            <a:ext cx="3394996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提高决策准确性</a:t>
            </a:r>
          </a:p>
        </p:txBody>
      </p:sp>
      <p:sp>
        <p:nvSpPr>
          <p:cNvPr id="33" name="TextBox 33"/>
          <p:cNvSpPr txBox="1"/>
          <p:nvPr/>
        </p:nvSpPr>
        <p:spPr>
          <a:xfrm>
            <a:off x="4485558" y="4183504"/>
            <a:ext cx="3286271" cy="165484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在紧急情况下，注意力集中的驾驶员能够更准确地判断形势并作出正确决策，从而避免事故发生。</a:t>
            </a:r>
          </a:p>
        </p:txBody>
      </p:sp>
      <p:sp>
        <p:nvSpPr>
          <p:cNvPr id="34" name="TextBox 34"/>
          <p:cNvSpPr txBox="1"/>
          <p:nvPr/>
        </p:nvSpPr>
        <p:spPr>
          <a:xfrm>
            <a:off x="7771733" y="1604867"/>
            <a:ext cx="3394996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降低操作失误率</a:t>
            </a:r>
          </a:p>
        </p:txBody>
      </p:sp>
      <p:sp>
        <p:nvSpPr>
          <p:cNvPr id="35" name="TextBox 35"/>
          <p:cNvSpPr txBox="1"/>
          <p:nvPr/>
        </p:nvSpPr>
        <p:spPr>
          <a:xfrm>
            <a:off x="7880459" y="2039620"/>
            <a:ext cx="3286271" cy="165484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注意力集中有助于减少驾驶员在操作车辆过程中的失误，如误踩油门、刹车不及时等，提高行车安全性。</a:t>
            </a: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485416" y="3075841"/>
            <a:ext cx="1954703" cy="196961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660673" y="3426081"/>
            <a:ext cx="2699191" cy="271978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288494" y="1513149"/>
            <a:ext cx="1721774" cy="172177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280421" y="2711491"/>
            <a:ext cx="3039989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如驾驶员的情绪波动、疲劳驾驶、身体不适等都会影响注意力的集中程度。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399254" y="1623909"/>
            <a:ext cx="1500254" cy="1500254"/>
          </a:xfrm>
          <a:prstGeom prst="ellipse">
            <a:avLst/>
          </a:prstGeom>
        </p:spPr>
      </p:pic>
      <p:sp>
        <p:nvSpPr>
          <p:cNvPr id="7" name="TextBox 7"/>
          <p:cNvSpPr txBox="1"/>
          <p:nvPr/>
        </p:nvSpPr>
        <p:spPr>
          <a:xfrm>
            <a:off x="613814" y="2226284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内在因素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7300757" y="1971492"/>
            <a:ext cx="312187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如道路环境复杂多变、交通流量大、车载设备干扰等都会使驾驶员的注意力分散。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7300757" y="1513149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外在因素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820154" y="3595858"/>
            <a:ext cx="2380229" cy="2380229"/>
          </a:xfrm>
          <a:prstGeom prst="ellipse">
            <a:avLst/>
          </a:prstGeom>
        </p:spPr>
      </p:pic>
      <p:pic>
        <p:nvPicPr>
          <p:cNvPr id="11" name="Picture 11"/>
          <p:cNvPicPr>
            <a:picLocks noChangeAspect="1"/>
          </p:cNvPicPr>
          <p:nvPr/>
        </p:nvPicPr>
        <p:blipFill>
          <a:blip r:embed="rId4"/>
          <a:srcRect l="15750" r="15750"/>
          <a:stretch>
            <a:fillRect/>
          </a:stretch>
        </p:blipFill>
        <p:spPr>
          <a:xfrm>
            <a:off x="3637042" y="3234923"/>
            <a:ext cx="1651452" cy="1651452"/>
          </a:xfrm>
          <a:prstGeom prst="ellipse">
            <a:avLst/>
          </a:prstGeom>
        </p:spPr>
      </p:pic>
      <p:sp>
        <p:nvSpPr>
          <p:cNvPr id="12" name="TextBox 12"/>
          <p:cNvSpPr txBox="1"/>
          <p:nvPr/>
        </p:nvSpPr>
        <p:spPr>
          <a:xfrm>
            <a:off x="8621512" y="4777233"/>
            <a:ext cx="3219450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注意力分散会导致驾驶员对道路环境的感知能力下降，决策失误率增加，操作反应迟钝，从而极易引发交通事故。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621512" y="4318890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危害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注意力分散原因及危害分析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https://d.book118.com/525010202042011112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AF5FF"/>
      </a:lt1>
      <a:dk2>
        <a:srgbClr val="062F00"/>
      </a:dk2>
      <a:lt2>
        <a:srgbClr val="FFFFFF"/>
      </a:lt2>
      <a:accent1>
        <a:srgbClr val="AF79DE"/>
      </a:accent1>
      <a:accent2>
        <a:srgbClr val="BC95E8"/>
      </a:accent2>
      <a:accent3>
        <a:srgbClr val="816BB7"/>
      </a:accent3>
      <a:accent4>
        <a:srgbClr val="618CD0"/>
      </a:accent4>
      <a:accent5>
        <a:srgbClr val="76A1E5"/>
      </a:accent5>
      <a:accent6>
        <a:srgbClr val="FEE088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90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18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2024-09-18T10:01:15.020</cp:lastPrinted>
  <dcterms:created xsi:type="dcterms:W3CDTF">2024-09-18T02:01:15Z</dcterms:created>
  <dcterms:modified xsi:type="dcterms:W3CDTF">2024-09-18T02:01:17Z</dcterms:modified>
</cp:coreProperties>
</file>