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64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5147DEA-D3A8-42CB-9AD3-47B2D0BB3C2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297F3F2-16EA-4475-95F9-364B5F9D0FC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6E96ECB-9FA8-4500-8D51-61CFEFC2336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9486D4E-E571-4ED3-AA10-50932DFE2DA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C1472E01-F7AD-459D-8819-869EFFB6E86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07558399-D600-4F54-AA8E-4462403C74F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5A316AEA-A1B7-49AB-A67C-14AD64C7C76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C4DC1F2-95B1-41D8-AB83-8BE96C9F3EA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D367924-ED40-44D1-8941-BD928487015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B133EB8-4295-459F-8053-ABA67342F5D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538869B-0F33-4A98-A75E-2A361B68198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封面">
    <p:bg>
      <p:bgPr>
        <a:gradFill flip="none" rotWithShape="1">
          <a:gsLst>
            <a:gs pos="0">
              <a:schemeClr val="bg2">
                <a:lumMod val="90000"/>
                <a:lumOff val="10000"/>
                <a:alpha val="100000"/>
              </a:schemeClr>
            </a:gs>
            <a:gs pos="78000">
              <a:schemeClr val="bg1">
                <a:alpha val="100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椭圆 5"/>
          <p:cNvSpPr>
            <a:spLocks noChangeAspect="1"/>
          </p:cNvSpPr>
          <p:nvPr userDrawn="1"/>
        </p:nvSpPr>
        <p:spPr>
          <a:xfrm rot="10800000">
            <a:off x="3836115" y="729000"/>
            <a:ext cx="5400000" cy="5400000"/>
          </a:xfrm>
          <a:prstGeom prst="ellipse">
            <a:avLst/>
          </a:prstGeom>
          <a:gradFill flip="none" rotWithShape="1">
            <a:gsLst>
              <a:gs pos="0">
                <a:schemeClr val="accent6">
                  <a:alpha val="100000"/>
                </a:schemeClr>
              </a:gs>
              <a:gs pos="23000">
                <a:schemeClr val="accent6">
                  <a:lumMod val="50000"/>
                  <a:alpha val="0"/>
                </a:schemeClr>
              </a:gs>
              <a:gs pos="63000">
                <a:schemeClr val="bg1">
                  <a:alpha val="100000"/>
                </a:schemeClr>
              </a:gs>
              <a:gs pos="97000">
                <a:schemeClr val="accent6">
                  <a:alpha val="10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glow>
              <a:schemeClr val="accent1">
                <a:alpha val="40000"/>
              </a:schemeClr>
            </a:glo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3" name="椭圆 3"/>
          <p:cNvSpPr>
            <a:spLocks noChangeAspect="1"/>
          </p:cNvSpPr>
          <p:nvPr userDrawn="1"/>
        </p:nvSpPr>
        <p:spPr>
          <a:xfrm>
            <a:off x="669939" y="729000"/>
            <a:ext cx="5400000" cy="5400000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50000"/>
                  <a:alpha val="100000"/>
                </a:schemeClr>
              </a:gs>
              <a:gs pos="23000">
                <a:schemeClr val="bg2">
                  <a:alpha val="100000"/>
                </a:schemeClr>
              </a:gs>
              <a:gs pos="63000">
                <a:schemeClr val="bg1">
                  <a:alpha val="100000"/>
                </a:schemeClr>
              </a:gs>
              <a:gs pos="81000">
                <a:schemeClr val="accent1">
                  <a:alpha val="100000"/>
                </a:schemeClr>
              </a:gs>
              <a:gs pos="100000">
                <a:schemeClr val="tx1">
                  <a:alpha val="10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4" name="标题 1"/>
          <p:cNvSpPr>
            <a:spLocks noGrp="1"/>
          </p:cNvSpPr>
          <p:nvPr userDrawn="1">
            <p:ph type="ctrTitle" idx="4294967295" hasCustomPrompt="1"/>
          </p:nvPr>
        </p:nvSpPr>
        <p:spPr>
          <a:xfrm>
            <a:off x="7043681" y="4341644"/>
            <a:ext cx="4608954" cy="1006429"/>
          </a:xfrm>
        </p:spPr>
        <p:txBody>
          <a:bodyPr wrap="none" anchor="t">
            <a:spAutoFit/>
          </a:bodyPr>
          <a:lstStyle>
            <a:lvl1pPr lvl="0" algn="r" defTabSz="914400">
              <a:lnSpc>
                <a:spcPct val="90000"/>
              </a:lnSpc>
              <a:spcBef>
                <a:spcPct val="0"/>
              </a:spcBef>
              <a:buNone/>
              <a:defRPr lang="zh-CN" sz="6600" b="0" i="0" spc="300">
                <a:solidFill>
                  <a:schemeClr val="tx1">
                    <a:alpha val="100000"/>
                  </a:schemeClr>
                </a:solidFill>
                <a:latin typeface="Microsoft YaHei Light"/>
                <a:ea typeface="Microsoft YaHei Light"/>
              </a:defRPr>
            </a:lvl1pPr>
          </a:lstStyle>
          <a:p>
            <a:r>
              <a:rPr lang="zh-CN"/>
              <a:t>主标题样式</a:t>
            </a:r>
            <a:endParaRPr sz="6600" b="0" i="0" spc="300">
              <a:solidFill>
                <a:schemeClr val="bg1">
                  <a:alpha val="100000"/>
                </a:schemeClr>
              </a:solidFill>
              <a:latin typeface="Microsoft YaHei Light"/>
              <a:ea typeface="Microsoft YaHei Light"/>
            </a:endParaRPr>
          </a:p>
        </p:txBody>
      </p:sp>
      <p:sp>
        <p:nvSpPr>
          <p:cNvPr id="5" name="副标题 2"/>
          <p:cNvSpPr>
            <a:spLocks noGrp="1"/>
          </p:cNvSpPr>
          <p:nvPr userDrawn="1">
            <p:ph type="subTitle" idx="1" hasCustomPrompt="1"/>
          </p:nvPr>
        </p:nvSpPr>
        <p:spPr>
          <a:xfrm>
            <a:off x="9044229" y="5591814"/>
            <a:ext cx="2608406" cy="341632"/>
          </a:xfrm>
        </p:spPr>
        <p:txBody>
          <a:bodyPr vert="horz" wrap="none" lIns="91440" tIns="45720" rIns="91440" bIns="45720" rtlCol="0">
            <a:spAutoFit/>
          </a:bodyPr>
          <a:lstStyle>
            <a:lvl1pPr marL="0" lvl="0" indent="0" algn="r" defTabSz="914400">
              <a:lnSpc>
                <a:spcPct val="90000"/>
              </a:lnSpc>
              <a:buFont typeface="Arial" pitchFamily="34" charset="0"/>
              <a:buNone/>
              <a:defRPr lang="zh-CN" sz="1800" b="0" i="0" spc="300">
                <a:solidFill>
                  <a:schemeClr val="bg1">
                    <a:lumMod val="50000"/>
                    <a:lumOff val="50000"/>
                    <a:alpha val="100000"/>
                  </a:schemeClr>
                </a:solidFill>
                <a:latin typeface="Microsoft YaHei Light"/>
                <a:ea typeface="Microsoft YaHei Light"/>
              </a:defRPr>
            </a:lvl1pPr>
          </a:lstStyle>
          <a:p>
            <a:r>
              <a:rPr lang="zh-CN"/>
              <a:t>点击编辑副标题样式</a:t>
            </a:r>
            <a:endParaRPr lang="zh-CN" sz="1800" b="0" i="0" spc="300">
              <a:solidFill>
                <a:schemeClr val="tx1">
                  <a:lumMod val="50000"/>
                  <a:lumOff val="50000"/>
                  <a:alpha val="100000"/>
                </a:schemeClr>
              </a:solidFill>
              <a:latin typeface="Microsoft YaHei Light"/>
              <a:ea typeface="Microsoft YaHei Light"/>
            </a:endParaRPr>
          </a:p>
        </p:txBody>
      </p:sp>
      <p:sp>
        <p:nvSpPr>
          <p:cNvPr id="6" name="文本占位符 17"/>
          <p:cNvSpPr>
            <a:spLocks noGrp="1"/>
          </p:cNvSpPr>
          <p:nvPr userDrawn="1">
            <p:ph type="body" sz="quarter" idx="10" hasCustomPrompt="1"/>
          </p:nvPr>
        </p:nvSpPr>
        <p:spPr>
          <a:xfrm>
            <a:off x="8454324" y="3587947"/>
            <a:ext cx="3198311" cy="701731"/>
          </a:xfrm>
        </p:spPr>
        <p:txBody>
          <a:bodyPr wrap="none" anchor="b">
            <a:spAutoFit/>
          </a:bodyPr>
          <a:lstStyle>
            <a:lvl1pPr marL="0" lvl="0" indent="0" algn="r" defTabSz="914400">
              <a:lnSpc>
                <a:spcPct val="90000"/>
              </a:lnSpc>
              <a:spcBef>
                <a:spcPts val="1000"/>
              </a:spcBef>
              <a:buFont typeface="Arial" pitchFamily="34" charset="0"/>
              <a:buNone/>
              <a:defRPr lang="zh-CN" sz="4400" b="0" i="0" spc="300">
                <a:solidFill>
                  <a:schemeClr val="tx1">
                    <a:alpha val="100000"/>
                  </a:schemeClr>
                </a:solidFill>
                <a:latin typeface="Microsoft YaHei Light"/>
                <a:ea typeface="Microsoft YaHei Light"/>
              </a:defRPr>
            </a:lvl1pPr>
          </a:lstStyle>
          <a:p>
            <a:r>
              <a:rPr lang="zh-CN"/>
              <a:t>主标题样式</a:t>
            </a:r>
            <a:endParaRPr sz="4400" b="0" i="0" spc="300">
              <a:solidFill>
                <a:schemeClr val="bg1">
                  <a:alpha val="100000"/>
                </a:schemeClr>
              </a:solidFill>
              <a:latin typeface="Microsoft YaHei Light"/>
              <a:ea typeface="Microsoft YaHei Light"/>
            </a:endParaRPr>
          </a:p>
        </p:txBody>
      </p:sp>
    </p:spTree>
  </p:cSld>
  <p:clrMapOvr>
    <a:masterClrMapping/>
  </p:clrMapOvr>
  <p:transition/>
  <p:timing/>
  <p:extLst>
    <p:ext uri="{DCECCB84-F9BA-43D5-87BE-67443E8EF086}">
      <p15:sldGuideLst xmlns:p15="http://schemas.microsoft.com/office/powerpoint/2012/main" xmlns="">
        <p15:guide id="1" orient="horz" pos="2160" userDrawn="true">
          <p15:clr>
            <a:srgbClr val="FBAE40"/>
          </p15:clr>
        </p15:guide>
        <p15:guide id="2" pos="3840" userDrawn="true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节标题">
    <p:bg>
      <p:bgPr>
        <a:gradFill rotWithShape="1">
          <a:gsLst>
            <a:gs pos="0">
              <a:schemeClr val="bg2">
                <a:lumMod val="90000"/>
                <a:lumOff val="10000"/>
                <a:alpha val="100000"/>
              </a:schemeClr>
            </a:gs>
            <a:gs pos="33000">
              <a:schemeClr val="bg1">
                <a:alpha val="100000"/>
              </a:schemeClr>
            </a:gs>
          </a:gsLst>
          <a:lin ang="162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任意形状 7"/>
          <p:cNvSpPr>
            <a:spLocks noChangeAspect="1"/>
          </p:cNvSpPr>
          <p:nvPr userDrawn="1"/>
        </p:nvSpPr>
        <p:spPr>
          <a:xfrm>
            <a:off x="701502" y="0"/>
            <a:ext cx="9909322" cy="6858000"/>
          </a:xfrm>
          <a:custGeom>
            <a:gdLst>
              <a:gd name="connsiteX0" fmla="*/ 2565736 w 9909322"/>
              <a:gd name="connsiteY0" fmla="*/ 0 h 6858000"/>
              <a:gd name="connsiteX1" fmla="*/ 7343586 w 9909322"/>
              <a:gd name="connsiteY1" fmla="*/ 0 h 6858000"/>
              <a:gd name="connsiteX2" fmla="*/ 7523833 w 9909322"/>
              <a:gd name="connsiteY2" fmla="*/ 103640 h 6858000"/>
              <a:gd name="connsiteX3" fmla="*/ 9909322 w 9909322"/>
              <a:gd name="connsiteY3" fmla="*/ 4340998 h 6858000"/>
              <a:gd name="connsiteX4" fmla="*/ 9311321 w 9909322"/>
              <a:gd name="connsiteY4" fmla="*/ 6702684 h 6858000"/>
              <a:gd name="connsiteX5" fmla="*/ 9222016 w 9909322"/>
              <a:gd name="connsiteY5" fmla="*/ 6858000 h 6858000"/>
              <a:gd name="connsiteX6" fmla="*/ 687306 w 9909322"/>
              <a:gd name="connsiteY6" fmla="*/ 6858000 h 6858000"/>
              <a:gd name="connsiteX7" fmla="*/ 598001 w 9909322"/>
              <a:gd name="connsiteY7" fmla="*/ 6702684 h 6858000"/>
              <a:gd name="connsiteX8" fmla="*/ 0 w 9909322"/>
              <a:gd name="connsiteY8" fmla="*/ 4340998 h 6858000"/>
              <a:gd name="connsiteX9" fmla="*/ 2385489 w 9909322"/>
              <a:gd name="connsiteY9" fmla="*/ 10364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909322" h="6858000">
                <a:moveTo>
                  <a:pt x="2565736" y="0"/>
                </a:moveTo>
                <a:lnTo>
                  <a:pt x="7343586" y="0"/>
                </a:lnTo>
                <a:lnTo>
                  <a:pt x="7523833" y="103640"/>
                </a:lnTo>
                <a:cubicBezTo>
                  <a:pt x="8953990" y="972624"/>
                  <a:pt x="9909322" y="2545246"/>
                  <a:pt x="9909322" y="4340998"/>
                </a:cubicBezTo>
                <a:cubicBezTo>
                  <a:pt x="9909322" y="5196118"/>
                  <a:pt x="9692693" y="6000642"/>
                  <a:pt x="9311321" y="6702684"/>
                </a:cubicBezTo>
                <a:lnTo>
                  <a:pt x="9222016" y="6858000"/>
                </a:lnTo>
                <a:lnTo>
                  <a:pt x="687306" y="6858000"/>
                </a:lnTo>
                <a:lnTo>
                  <a:pt x="598001" y="6702684"/>
                </a:lnTo>
                <a:cubicBezTo>
                  <a:pt x="216629" y="6000642"/>
                  <a:pt x="0" y="5196118"/>
                  <a:pt x="0" y="4340998"/>
                </a:cubicBezTo>
                <a:cubicBezTo>
                  <a:pt x="0" y="2545246"/>
                  <a:pt x="955332" y="972624"/>
                  <a:pt x="2385489" y="103640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50000"/>
                  <a:alpha val="100000"/>
                </a:schemeClr>
              </a:gs>
              <a:gs pos="23000">
                <a:schemeClr val="bg2">
                  <a:alpha val="100000"/>
                </a:schemeClr>
              </a:gs>
              <a:gs pos="63000">
                <a:schemeClr val="bg1">
                  <a:alpha val="100000"/>
                </a:schemeClr>
              </a:gs>
              <a:gs pos="81000">
                <a:schemeClr val="accent1">
                  <a:alpha val="100000"/>
                </a:schemeClr>
              </a:gs>
              <a:gs pos="100000">
                <a:schemeClr val="tx1">
                  <a:alpha val="10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9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2023/11/21</a:t>
            </a:fld>
            <a:endParaRPr kumimoji="1" lang="zh-CN" altLang="en-US"/>
          </a:p>
        </p:txBody>
      </p:sp>
      <p:sp>
        <p:nvSpPr>
          <p:cNvPr id="10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11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仅标题">
    <p:bg>
      <p:bgPr>
        <a:gradFill rotWithShape="1">
          <a:gsLst>
            <a:gs pos="0">
              <a:schemeClr val="bg2">
                <a:lumMod val="90000"/>
                <a:lumOff val="10000"/>
                <a:alpha val="100000"/>
              </a:schemeClr>
            </a:gs>
            <a:gs pos="33000">
              <a:schemeClr val="bg1">
                <a:alpha val="100000"/>
              </a:schemeClr>
            </a:gs>
          </a:gsLst>
          <a:lin ang="162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2023/11/21</a:t>
            </a:fld>
            <a:endParaRPr kumimoji="1" lang="zh-CN" altLang="en-US"/>
          </a:p>
        </p:txBody>
      </p:sp>
      <p:sp>
        <p:nvSpPr>
          <p:cNvPr id="1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1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  <p:pic>
        <p:nvPicPr>
          <p:cNvPr id="16" name="图片 21"/>
          <p:cNvPicPr>
            <a:picLocks noChangeAspect="1"/>
          </p:cNvPicPr>
          <p:nvPr userDrawn="1"/>
        </p:nvPicPr>
        <p:blipFill>
          <a:blip r:embed="rId1">
            <a:alphaModFix amt="50000"/>
          </a:blip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封底">
    <p:bg>
      <p:bgPr>
        <a:gradFill flip="none" rotWithShape="1">
          <a:gsLst>
            <a:gs pos="0">
              <a:schemeClr val="bg2">
                <a:lumMod val="90000"/>
                <a:lumOff val="10000"/>
                <a:alpha val="100000"/>
              </a:schemeClr>
            </a:gs>
            <a:gs pos="78000">
              <a:schemeClr val="bg1">
                <a:alpha val="100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8" name="椭圆 1"/>
          <p:cNvSpPr>
            <a:spLocks noChangeAspect="1"/>
          </p:cNvSpPr>
          <p:nvPr userDrawn="1"/>
        </p:nvSpPr>
        <p:spPr>
          <a:xfrm rot="10800000">
            <a:off x="3836115" y="729000"/>
            <a:ext cx="5400000" cy="5400000"/>
          </a:xfrm>
          <a:prstGeom prst="ellipse">
            <a:avLst/>
          </a:prstGeom>
          <a:gradFill flip="none" rotWithShape="1">
            <a:gsLst>
              <a:gs pos="0">
                <a:schemeClr val="accent6">
                  <a:alpha val="100000"/>
                </a:schemeClr>
              </a:gs>
              <a:gs pos="23000">
                <a:schemeClr val="accent6">
                  <a:lumMod val="50000"/>
                  <a:alpha val="0"/>
                </a:schemeClr>
              </a:gs>
              <a:gs pos="63000">
                <a:schemeClr val="bg1">
                  <a:alpha val="100000"/>
                </a:schemeClr>
              </a:gs>
              <a:gs pos="97000">
                <a:schemeClr val="accent6">
                  <a:alpha val="10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glow>
              <a:schemeClr val="accent1">
                <a:alpha val="40000"/>
              </a:schemeClr>
            </a:glo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19" name="椭圆 2"/>
          <p:cNvSpPr>
            <a:spLocks noChangeAspect="1"/>
          </p:cNvSpPr>
          <p:nvPr userDrawn="1"/>
        </p:nvSpPr>
        <p:spPr>
          <a:xfrm>
            <a:off x="669939" y="729000"/>
            <a:ext cx="5400000" cy="5400000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50000"/>
                  <a:alpha val="100000"/>
                </a:schemeClr>
              </a:gs>
              <a:gs pos="23000">
                <a:schemeClr val="bg2">
                  <a:alpha val="100000"/>
                </a:schemeClr>
              </a:gs>
              <a:gs pos="63000">
                <a:schemeClr val="bg1">
                  <a:alpha val="100000"/>
                </a:schemeClr>
              </a:gs>
              <a:gs pos="81000">
                <a:schemeClr val="accent1">
                  <a:alpha val="100000"/>
                </a:schemeClr>
              </a:gs>
              <a:gs pos="100000">
                <a:schemeClr val="tx1">
                  <a:alpha val="10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/>
  <p:timing/>
  <p:extLst>
    <p:ext uri="{DCECCB84-F9BA-43D5-87BE-67443E8EF086}">
      <p15:sldGuideLst xmlns:p15="http://schemas.microsoft.com/office/powerpoint/2012/main" xmlns="">
        <p15:guide id="3" orient="horz" pos="2160" userDrawn="true">
          <p15:clr>
            <a:srgbClr val="FBAE40"/>
          </p15:clr>
        </p15:guide>
        <p15:guide id="4" pos="3840" userDrawn="true">
          <p15:clr>
            <a:srgbClr val="FBAE40"/>
          </p15:clr>
        </p15:guide>
      </p15:sldGuideLst>
    </p:ext>
  </p:extLst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theme" Target="../theme/theme2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占位符 1"/>
          <p:cNvSpPr>
            <a:spLocks noGrp="1"/>
          </p:cNvSpPr>
          <p:nvPr>
            <p:ph type="title" idx="4294967295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zh-CN" altLang="en-US"/>
              <a:t>单击此处编辑母版标题样式</a:t>
            </a:r>
            <a:endParaRPr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zh-CN" altLang="en-US"/>
              <a:t>单击此处编辑母版文本样式</a:t>
            </a:r>
            <a:endParaRPr/>
          </a:p>
          <a:p>
            <a:pPr lvl="1"/>
            <a:r>
              <a:rPr kumimoji="1" lang="zh-CN" altLang="en-US"/>
              <a:t>二级</a:t>
            </a:r>
            <a:endParaRPr/>
          </a:p>
          <a:p>
            <a:pPr lvl="2"/>
            <a:r>
              <a:rPr kumimoji="1" lang="zh-CN" altLang="en-US"/>
              <a:t>三级</a:t>
            </a:r>
            <a:endParaRPr/>
          </a:p>
          <a:p>
            <a:pPr lvl="3"/>
            <a:r>
              <a:rPr kumimoji="1" lang="zh-CN" altLang="en-US"/>
              <a:t>四级</a:t>
            </a:r>
            <a:endParaRPr/>
          </a:p>
          <a:p>
            <a:pPr lvl="4"/>
            <a:r>
              <a:rPr kumimoji="1" lang="zh-CN" altLang="en-US"/>
              <a:t>五级</a:t>
            </a:r>
            <a:endParaRPr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l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0281522-3AB1-3541-90AB-7A631F5C75F8}" type="datetimeFigureOut">
              <a:rPr/>
              <a:t>2023/11/21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1"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</p:sldLayoutIdLst>
  <p:transition/>
  <p:timing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itchFamily="34" charset="0"/>
        <a:buChar char="•"/>
        <a:defRPr sz="2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4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0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 xmlns="">
        <p15:guide id="1" orient="horz" pos="2160" userDrawn="true">
          <p15:clr>
            <a:srgbClr val="F26B43"/>
          </p15:clr>
        </p15:guide>
        <p15:guide id="2" pos="3840" userDrawn="true">
          <p15:clr>
            <a:srgbClr val="F26B43"/>
          </p15:clr>
        </p15:guide>
      </p15:sldGuideLst>
    </p:ext>
  </p:extLst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2.jpeg" /><Relationship Id="rId3" Type="http://schemas.openxmlformats.org/officeDocument/2006/relationships/image" Target="../media/image3.jpeg" /><Relationship Id="rId4" Type="http://schemas.openxmlformats.org/officeDocument/2006/relationships/image" Target="../media/image4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5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6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52502014203401111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0,&quot;continueWritingContext&quot;:{&quot;outline&quot;:&quot;# 01-NB-25路隧道南段汇报材料\n## 1.项目概况及背景\n### 1.1 01-NB-25路隧道南段项目简介\n### 1.2 项目地理位置及环境\n### 1.3 项目建设必要性及意义\n## 2.隧道结构设计\n### 2.1 隧道结构设计原则及方法\n### 2.2 隧道结构形式及选型\n### 2.3 隧道支护结构设计\n## 3.隧道施工技术\n### 3.1 施工前的准备工作\n### 3.2 隧道施工方法及工艺\n### 3.3 施工过程中的质量控制\n## 4.隧道安全监测与维护\n### 4.1 隧道安全监测目的及内容\n### 4.2 隧道安全监测方法及设备\n### 4.3 隧道维护及保养措施\n## 5.项目进度及未来规划\n### 5.1 项目进度及完成情况\n### 5.2 项目未来发展规划\n### 5.3 项目风险及应对措施\n&quot;,&quot;templateId&quot;:&quot;wcihqg1n4jgz7pwewmrddotw8w&quot;}}"/>
        <p:cNvGrpSpPr/>
        <p:nvPr/>
      </p:nvGrpSpPr>
      <p:grpSpPr>
        <a:xfrm>
          <a:off x="0" y="0"/>
          <a:ext cx="0" cy="0"/>
        </a:xfrm>
      </p:grpSpPr>
      <p:sp>
        <p:nvSpPr>
          <p:cNvPr id="2" name="标题 1" descr="{&quot;isTemplate&quot;:true,&quot;type&quot;:&quot;title&quot;,&quot;canOmit&quot;:false,&quot;range&quot;:0}"/>
          <p:cNvSpPr>
            <a:spLocks noGrp="1"/>
          </p:cNvSpPr>
          <p:nvPr>
            <p:ph type="ctrTitle" idx="4294967295"/>
          </p:nvPr>
        </p:nvSpPr>
        <p:spPr>
          <a:xfrm>
            <a:off x="397309" y="4341644"/>
            <a:ext cx="11264900" cy="996950"/>
          </a:xfrm>
        </p:spPr>
        <p:txBody>
          <a:bodyPr vert="horz" wrap="square" lIns="91440" tIns="45720" rIns="91440" bIns="45720" anchor="b">
            <a:spAutoFit/>
          </a:bodyPr>
          <a:lstStyle/>
          <a:p>
            <a:pPr>
              <a:buNone/>
            </a:pPr>
            <a:r>
              <a:rPr lang="zh-CN" sz="6000"/>
              <a:t>01-NB-25路隧道南段汇报材料</a:t>
            </a:r>
            <a:endParaRPr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1360568" y="5591814"/>
            <a:ext cx="292067" cy="341632"/>
          </a:xfrm>
        </p:spPr>
        <p:txBody>
          <a:bodyPr>
            <a:spAutoFit/>
          </a:bodyPr>
          <a:lstStyle/>
          <a:p>
            <a:pPr marL="0" indent="0">
              <a:buNone/>
            </a:pPr>
            <a:r>
              <a:rPr lang="en-US" smtClean="0"/>
              <a:t> </a:t>
            </a:r>
            <a:endParaRPr lang="zh-CN"/>
          </a:p>
        </p:txBody>
      </p:sp>
      <p:cxnSp>
        <p:nvCxnSpPr>
          <p:cNvPr id="4" name="直线连接符 4"/>
          <p:cNvCxnSpPr/>
          <p:nvPr/>
        </p:nvCxnSpPr>
        <p:spPr>
          <a:xfrm>
            <a:off x="10950590" y="752149"/>
            <a:ext cx="540000" cy="0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文本占位符 20"/>
          <p:cNvSpPr txBox="1"/>
          <p:nvPr/>
        </p:nvSpPr>
        <p:spPr>
          <a:xfrm>
            <a:off x="397309" y="515266"/>
            <a:ext cx="184731" cy="369332"/>
          </a:xfrm>
          <a:prstGeom prst="rect">
            <a:avLst/>
          </a:prstGeom>
        </p:spPr>
        <p:txBody>
          <a:bodyPr wrap="none" anchor="t">
            <a:spAutoFit/>
          </a:bodyPr>
          <a:lstStyle>
            <a:defPPr>
              <a:defRPr lang="zh-CN"/>
            </a:defPPr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itchFamily="34" charset="0"/>
              <a:buNone/>
              <a:defRPr sz="1200" b="0" i="0" kern="1200" spc="3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1" lang="en-US" altLang="zh-CN" spc="0">
              <a:solidFill>
                <a:schemeClr val="accent1"/>
              </a:solidFill>
              <a:latin typeface="Microsoft YaHei Light" panose="020b0503020204020204" pitchFamily="34" charset="-122"/>
              <a:ea typeface="Microsoft YaHei Light" panose="020b0503020204020204" pitchFamily="34" charset="-122"/>
            </a:endParaRP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89" name="标题 1" descr="{&quot;isTemplate&quot;:true,&quot;type&quot;:&quot;title&quot;,&quot;canOmit&quot;:false,&quot;range&quot;:0}"/>
          <p:cNvSpPr txBox="1"/>
          <p:nvPr/>
        </p:nvSpPr>
        <p:spPr>
          <a:xfrm>
            <a:off x="692852" y="3423749"/>
            <a:ext cx="10883900" cy="69850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spAutoFit/>
          </a:bodyPr>
          <a:lstStyle>
            <a:defPPr>
              <a:defRPr lang="zh-CN"/>
            </a:defPPr>
            <a:lvl1pPr marL="0"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600" b="0" i="0" kern="1200" spc="300">
                <a:solidFill>
                  <a:schemeClr val="bg1"/>
                </a:solidFill>
                <a:latin typeface="Microsoft YaHei Light" panose="020b0503020204020204" pitchFamily="34" charset="-122"/>
                <a:ea typeface="Microsoft YaHei Light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sz="4400">
                <a:solidFill>
                  <a:schemeClr val="tx1">
                    <a:alpha val="100000"/>
                  </a:schemeClr>
                </a:solidFill>
              </a:rPr>
              <a:t>项目概况及背景</a:t>
            </a:r>
            <a:endParaRPr/>
          </a:p>
        </p:txBody>
      </p:sp>
      <p:sp>
        <p:nvSpPr>
          <p:cNvPr id="90" name="文本占位符 3"/>
          <p:cNvSpPr txBox="1"/>
          <p:nvPr/>
        </p:nvSpPr>
        <p:spPr>
          <a:xfrm>
            <a:off x="5546726" y="2298681"/>
            <a:ext cx="1098550" cy="996950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indent="0" algn="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itchFamily="34" charset="0"/>
              <a:buNone/>
              <a:defRPr sz="4400" b="0" i="0" kern="1200" spc="300">
                <a:solidFill>
                  <a:schemeClr val="bg1"/>
                </a:solidFill>
                <a:latin typeface="Microsoft YaHei Light" panose="020b0503020204020204" pitchFamily="34" charset="-122"/>
                <a:ea typeface="Microsoft YaHei Light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6600">
                <a:solidFill>
                  <a:schemeClr val="tx1">
                    <a:alpha val="100000"/>
                  </a:schemeClr>
                </a:solidFill>
              </a:rPr>
              <a:t>01</a:t>
            </a:r>
            <a:endParaRPr lang="zh-CN" sz="6600"/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3}"/>
        <p:cNvGrpSpPr/>
        <p:nvPr/>
      </p:nvGrpSpPr>
      <p:grpSpPr>
        <a:xfrm>
          <a:off x="0" y="0"/>
          <a:ext cx="0" cy="0"/>
        </a:xfrm>
      </p:grpSpPr>
      <p:grpSp>
        <p:nvGrpSpPr>
          <p:cNvPr id="132" name="组合 131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759823" y="1410892"/>
            <a:ext cx="8485781" cy="5021403"/>
            <a:chOff x="4252323" y="1207692"/>
            <a:chExt cx="8485781" cy="5021403"/>
          </a:xfrm>
        </p:grpSpPr>
        <p:grpSp>
          <p:nvGrpSpPr>
            <p:cNvPr id="133" name="组合 132"/>
            <p:cNvGrpSpPr/>
            <p:nvPr/>
          </p:nvGrpSpPr>
          <p:grpSpPr>
            <a:xfrm>
              <a:off x="4252327" y="1207692"/>
              <a:ext cx="8485777" cy="1440001"/>
              <a:chOff x="4252327" y="1207692"/>
              <a:chExt cx="8485777" cy="1440001"/>
            </a:xfrm>
          </p:grpSpPr>
          <p:sp>
            <p:nvSpPr>
              <p:cNvPr id="134" name="Tencent"/>
              <p:cNvSpPr/>
              <p:nvPr/>
            </p:nvSpPr>
            <p:spPr>
              <a:xfrm>
                <a:off x="4252327" y="1207693"/>
                <a:ext cx="8485777" cy="144000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35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08362" y="1422619"/>
                <a:ext cx="6676940" cy="393700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01-NB-25路隧道南段项目位于城市市区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36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5908361" y="1880610"/>
                <a:ext cx="6702745" cy="76708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连接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北部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与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南部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的重要通道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全长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5公里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，其中南段长度为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3公里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采用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双向四车道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设计，以满足交通需求</a:t>
                </a:r>
                <a:endParaRPr/>
              </a:p>
            </p:txBody>
          </p:sp>
          <p:pic>
            <p:nvPicPr>
              <p:cNvPr id="137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l="21874" r="21874"/>
              <a:stretch>
                <a:fillRect/>
              </a:stretch>
            </p:blipFill>
            <p:spPr>
              <a:xfrm>
                <a:off x="4252327" y="1207692"/>
                <a:ext cx="1440000" cy="1439999"/>
              </a:xfrm>
              <a:prstGeom prst="rect">
                <a:avLst/>
              </a:prstGeom>
            </p:spPr>
          </p:pic>
        </p:grpSp>
        <p:grpSp>
          <p:nvGrpSpPr>
            <p:cNvPr id="138" name="组合 137"/>
            <p:cNvGrpSpPr/>
            <p:nvPr/>
          </p:nvGrpSpPr>
          <p:grpSpPr>
            <a:xfrm>
              <a:off x="4252325" y="2998393"/>
              <a:ext cx="8485779" cy="1440000"/>
              <a:chOff x="4252325" y="2998393"/>
              <a:chExt cx="8485779" cy="1440000"/>
            </a:xfrm>
          </p:grpSpPr>
          <p:sp>
            <p:nvSpPr>
              <p:cNvPr id="139" name="Tencent"/>
              <p:cNvSpPr/>
              <p:nvPr/>
            </p:nvSpPr>
            <p:spPr>
              <a:xfrm>
                <a:off x="4252326" y="2998393"/>
                <a:ext cx="8485778" cy="144000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40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08361" y="3213319"/>
                <a:ext cx="6689640" cy="393700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项目于2018年启动，预计2022年完工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41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5908360" y="3671310"/>
                <a:ext cx="6702745" cy="76708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总投资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10亿元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，其中南段投资为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6亿元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建设周期为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4年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，分为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前期准备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、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主体施工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、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附属设施施工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三个阶段</a:t>
                </a:r>
                <a:endParaRPr/>
              </a:p>
            </p:txBody>
          </p:sp>
          <p:pic>
            <p:nvPicPr>
              <p:cNvPr id="142" name="图片 5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l="21874" r="21874"/>
              <a:stretch>
                <a:fillRect/>
              </a:stretch>
            </p:blipFill>
            <p:spPr>
              <a:xfrm>
                <a:off x="4252325" y="2998394"/>
                <a:ext cx="1440000" cy="1439999"/>
              </a:xfrm>
              <a:prstGeom prst="rect">
                <a:avLst/>
              </a:prstGeom>
            </p:spPr>
          </p:pic>
        </p:grpSp>
        <p:grpSp>
          <p:nvGrpSpPr>
            <p:cNvPr id="143" name="组合 142"/>
            <p:cNvGrpSpPr/>
            <p:nvPr/>
          </p:nvGrpSpPr>
          <p:grpSpPr>
            <a:xfrm>
              <a:off x="4252323" y="4789093"/>
              <a:ext cx="8485781" cy="1440002"/>
              <a:chOff x="4252323" y="4789093"/>
              <a:chExt cx="8485781" cy="1440002"/>
            </a:xfrm>
          </p:grpSpPr>
          <p:sp>
            <p:nvSpPr>
              <p:cNvPr id="144" name="Tencent"/>
              <p:cNvSpPr/>
              <p:nvPr/>
            </p:nvSpPr>
            <p:spPr>
              <a:xfrm>
                <a:off x="4252325" y="4789093"/>
                <a:ext cx="8485779" cy="144000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45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08360" y="5004019"/>
                <a:ext cx="6676940" cy="393700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项目业主为市交通局，施工单位为市路桥公司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46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5908359" y="5462010"/>
                <a:ext cx="6702745" cy="767085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项目业主负责项目规划、设计、资金筹措等工作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施工单位负责隧道南段的施工及附属设施建设</a:t>
                </a:r>
                <a:endParaRPr/>
              </a:p>
            </p:txBody>
          </p:sp>
          <p:pic>
            <p:nvPicPr>
              <p:cNvPr id="147" name="图片 6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4"/>
              <a:srcRect l="21874" r="21874"/>
              <a:stretch>
                <a:fillRect/>
              </a:stretch>
            </p:blipFill>
            <p:spPr>
              <a:xfrm>
                <a:off x="4252323" y="4789096"/>
                <a:ext cx="1440000" cy="1439999"/>
              </a:xfrm>
              <a:prstGeom prst="rect">
                <a:avLst/>
              </a:prstGeom>
            </p:spPr>
          </p:pic>
        </p:grpSp>
      </p:grpSp>
      <p:sp>
        <p:nvSpPr>
          <p:cNvPr id="148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7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 01-NB-25路隧道南段项目简介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3}"/>
        <p:cNvGrpSpPr/>
        <p:nvPr/>
      </p:nvGrpSpPr>
      <p:grpSpPr>
        <a:xfrm>
          <a:off x="0" y="0"/>
          <a:ext cx="0" cy="0"/>
        </a:xfrm>
      </p:grpSpPr>
      <p:grpSp>
        <p:nvGrpSpPr>
          <p:cNvPr id="150" name="组合 149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5801" y="3146904"/>
            <a:ext cx="10820399" cy="3287791"/>
            <a:chOff x="685801" y="3146904"/>
            <a:chExt cx="10820399" cy="3287791"/>
          </a:xfrm>
        </p:grpSpPr>
        <p:grpSp>
          <p:nvGrpSpPr>
            <p:cNvPr id="151" name="组合 150"/>
            <p:cNvGrpSpPr/>
            <p:nvPr/>
          </p:nvGrpSpPr>
          <p:grpSpPr>
            <a:xfrm>
              <a:off x="685801" y="3146904"/>
              <a:ext cx="4207178" cy="3287791"/>
              <a:chOff x="685801" y="3146904"/>
              <a:chExt cx="4207178" cy="3287791"/>
            </a:xfrm>
          </p:grpSpPr>
          <p:sp>
            <p:nvSpPr>
              <p:cNvPr id="152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685801" y="3146904"/>
                <a:ext cx="4207178" cy="1296000"/>
              </a:xfrm>
              <a:prstGeom prst="homePlat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zh-CN" altLang="en-US" sz="1800" b="1">
                    <a:solidFill>
                      <a:schemeClr val="bg1"/>
                    </a:solidFill>
                    <a:latin typeface="+mj-ea"/>
                    <a:ea typeface="+mj-ea"/>
                  </a:rPr>
                  <a:t>项目位于城市市区，周边交通便利</a:t>
                </a:r>
                <a:endParaRPr kumimoji="1" lang="en-US" altLang="zh-CN" sz="1800" b="1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153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909877" y="4655120"/>
                <a:ext cx="3024000" cy="1779575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北邻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01-NB-25路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北段隧道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东邻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城市快速通道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西邻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城市主干道</a:t>
                </a:r>
                <a:endParaRPr/>
              </a:p>
            </p:txBody>
          </p:sp>
        </p:grpSp>
        <p:grpSp>
          <p:nvGrpSpPr>
            <p:cNvPr id="154" name="组合 153"/>
            <p:cNvGrpSpPr/>
            <p:nvPr/>
          </p:nvGrpSpPr>
          <p:grpSpPr>
            <a:xfrm>
              <a:off x="4408278" y="3146904"/>
              <a:ext cx="3798485" cy="3287791"/>
              <a:chOff x="4408278" y="3146904"/>
              <a:chExt cx="3798485" cy="3287791"/>
            </a:xfrm>
          </p:grpSpPr>
          <p:sp>
            <p:nvSpPr>
              <p:cNvPr id="155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4408278" y="3146904"/>
                <a:ext cx="3798485" cy="1296000"/>
              </a:xfrm>
              <a:prstGeom prst="chevron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zh-CN" altLang="en-US" sz="1800" b="1">
                    <a:solidFill>
                      <a:schemeClr val="bg1"/>
                    </a:solidFill>
                    <a:latin typeface="+mj-ea"/>
                    <a:ea typeface="+mj-ea"/>
                  </a:rPr>
                  <a:t>周边基础设施完善，有利于项目建设   -附近有变电站、水厂、消防站等公共设施</a:t>
                </a:r>
                <a:endParaRPr kumimoji="1" lang="en-US" altLang="zh-CN" sz="1800" b="1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156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4444300" y="4655120"/>
                <a:ext cx="3024000" cy="1779575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隧道南段沿线已进行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征地拆迁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工作，为项目建设提供良好条件</a:t>
                </a:r>
                <a:endParaRPr/>
              </a:p>
            </p:txBody>
          </p:sp>
        </p:grpSp>
        <p:grpSp>
          <p:nvGrpSpPr>
            <p:cNvPr id="157" name="组合 156"/>
            <p:cNvGrpSpPr/>
            <p:nvPr/>
          </p:nvGrpSpPr>
          <p:grpSpPr>
            <a:xfrm>
              <a:off x="7707715" y="3146904"/>
              <a:ext cx="3798485" cy="3287791"/>
              <a:chOff x="7707715" y="3146904"/>
              <a:chExt cx="3798485" cy="3287791"/>
            </a:xfrm>
          </p:grpSpPr>
          <p:sp>
            <p:nvSpPr>
              <p:cNvPr id="158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7707715" y="3146904"/>
                <a:ext cx="3798485" cy="1296000"/>
              </a:xfrm>
              <a:prstGeom prst="chevron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zh-CN" altLang="en-US" sz="1800" b="1">
                    <a:solidFill>
                      <a:schemeClr val="bg1"/>
                    </a:solidFill>
                    <a:latin typeface="+mj-ea"/>
                    <a:ea typeface="+mj-ea"/>
                  </a:rPr>
                  <a:t>项目地处地震多发区，结构设计需考虑抗震性能</a:t>
                </a:r>
                <a:endParaRPr kumimoji="1" lang="en-US" altLang="zh-CN" sz="1800" b="1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159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7978723" y="4655120"/>
                <a:ext cx="3024000" cy="1779575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根据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地震安全性评价报告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，隧道南段抗震设防烈度为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VIII度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结构设计需满足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抗震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、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抗滑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、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抗倾覆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等要求</a:t>
                </a:r>
                <a:endParaRPr/>
              </a:p>
            </p:txBody>
          </p:sp>
        </p:grpSp>
      </p:grpSp>
      <p:sp>
        <p:nvSpPr>
          <p:cNvPr id="160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9688"/>
            <a:ext cx="10915650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t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sz="2800" b="1">
                <a:latin typeface="微软雅黑"/>
                <a:ea typeface="微软雅黑"/>
              </a:rPr>
              <a:t> 项目地理位置及环境</a:t>
            </a:r>
            <a:endParaRPr lang="en-US" sz="2800" b="1">
              <a:latin typeface="微软雅黑"/>
              <a:ea typeface="微软雅黑"/>
            </a:endParaRP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162" name="AutoShape 2" descr="{&quot;isTemplate&quot;:true,&quot;type&quot;:&quot;image&quot;,&quot;canOmit&quot;:false,&quot;range&quot;:0}"/>
          <p:cNvSpPr/>
          <p:nvPr/>
        </p:nvSpPr>
        <p:spPr>
          <a:xfrm>
            <a:off x="7150141" y="2021983"/>
            <a:ext cx="3939528" cy="3939528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grpSp>
        <p:nvGrpSpPr>
          <p:cNvPr id="163" name="Group 473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59808" y="1869081"/>
            <a:ext cx="6019800" cy="4574158"/>
            <a:chOff x="454962" y="1575832"/>
            <a:chExt cx="6019800" cy="4574158"/>
          </a:xfrm>
        </p:grpSpPr>
        <p:grpSp>
          <p:nvGrpSpPr>
            <p:cNvPr id="164" name="Group 474"/>
            <p:cNvGrpSpPr/>
            <p:nvPr/>
          </p:nvGrpSpPr>
          <p:grpSpPr>
            <a:xfrm>
              <a:off x="454962" y="1575832"/>
              <a:ext cx="5829300" cy="1489352"/>
              <a:chOff x="454963" y="1575832"/>
              <a:chExt cx="5829300" cy="1489352"/>
            </a:xfrm>
          </p:grpSpPr>
          <p:sp>
            <p:nvSpPr>
              <p:cNvPr id="165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454963" y="2034175"/>
                <a:ext cx="5829300" cy="1031009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随着城市发展，交通需求不断增加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隧道南段的建设将提高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01-NB-25路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的通行能力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为市民出行提供便捷通道，提高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出行效率</a:t>
                </a:r>
                <a:endParaRPr/>
              </a:p>
            </p:txBody>
          </p:sp>
          <p:sp>
            <p:nvSpPr>
              <p:cNvPr id="166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454963" y="1575832"/>
                <a:ext cx="58293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项目建设有利于缓解城市交通拥堵问题</a:t>
                </a:r>
                <a:endParaRPr/>
              </a:p>
            </p:txBody>
          </p:sp>
        </p:grpSp>
        <p:grpSp>
          <p:nvGrpSpPr>
            <p:cNvPr id="167" name="Group 477"/>
            <p:cNvGrpSpPr/>
            <p:nvPr/>
          </p:nvGrpSpPr>
          <p:grpSpPr>
            <a:xfrm>
              <a:off x="454962" y="3071702"/>
              <a:ext cx="5829300" cy="1489351"/>
              <a:chOff x="454963" y="3071702"/>
              <a:chExt cx="5829300" cy="1489351"/>
            </a:xfrm>
          </p:grpSpPr>
          <p:sp>
            <p:nvSpPr>
              <p:cNvPr id="168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454963" y="3530045"/>
                <a:ext cx="5829300" cy="1031008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隧道南段沿线分布有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工业区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、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商业区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、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居民区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隧道南段的建设将提高沿线区域的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交通便利性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为区域经济发展提供有力支持，吸引更多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投资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和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人才</a:t>
                </a:r>
                <a:endParaRPr/>
              </a:p>
            </p:txBody>
          </p:sp>
          <p:sp>
            <p:nvSpPr>
              <p:cNvPr id="169" name="TextBox 6" descr="{&quot;isTemplate&quot;:true,&quot;type&quot;:&quot;title&quot;,&quot;canOmit&quot;:false,&quot;range&quot;:0}"/>
              <p:cNvSpPr txBox="1"/>
              <p:nvPr/>
            </p:nvSpPr>
            <p:spPr>
              <a:xfrm>
                <a:off x="454963" y="3071702"/>
                <a:ext cx="58293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项目建设有利于促进区域经济发展</a:t>
                </a:r>
                <a:endParaRPr/>
              </a:p>
            </p:txBody>
          </p:sp>
        </p:grpSp>
        <p:grpSp>
          <p:nvGrpSpPr>
            <p:cNvPr id="170" name="Group 480"/>
            <p:cNvGrpSpPr/>
            <p:nvPr/>
          </p:nvGrpSpPr>
          <p:grpSpPr>
            <a:xfrm>
              <a:off x="454962" y="4660638"/>
              <a:ext cx="6019800" cy="1489352"/>
              <a:chOff x="454963" y="4660638"/>
              <a:chExt cx="6019800" cy="1489352"/>
            </a:xfrm>
          </p:grpSpPr>
          <p:sp>
            <p:nvSpPr>
              <p:cNvPr id="171" name="TextBox 7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454963" y="5118982"/>
                <a:ext cx="6019800" cy="1031008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隧道南段采用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绿色建筑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设计理念，节能环保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隧道内设置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通风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、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照明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、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消防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等设施，确保通行安全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项目建设将提升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城市形象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，提高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市民满意度</a:t>
                </a:r>
                <a:endParaRPr/>
              </a:p>
            </p:txBody>
          </p:sp>
          <p:sp>
            <p:nvSpPr>
              <p:cNvPr id="172" name="TextBox 8" descr="{&quot;isTemplate&quot;:true,&quot;type&quot;:&quot;title&quot;,&quot;canOmit&quot;:false,&quot;range&quot;:0}"/>
              <p:cNvSpPr txBox="1"/>
              <p:nvPr/>
            </p:nvSpPr>
            <p:spPr>
              <a:xfrm>
                <a:off x="454963" y="4660638"/>
                <a:ext cx="58293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项目建设有利于提高城市品质</a:t>
                </a:r>
                <a:endParaRPr/>
              </a:p>
            </p:txBody>
          </p:sp>
        </p:grpSp>
      </p:grpSp>
      <p:pic>
        <p:nvPicPr>
          <p:cNvPr id="173" name="Picture 9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1875" r="21875"/>
          <a:stretch>
            <a:fillRect/>
          </a:stretch>
        </p:blipFill>
        <p:spPr>
          <a:xfrm>
            <a:off x="7676035" y="2524948"/>
            <a:ext cx="2887741" cy="2887741"/>
          </a:xfrm>
          <a:prstGeom prst="ellipse">
            <a:avLst/>
          </a:prstGeom>
        </p:spPr>
      </p:pic>
      <p:sp>
        <p:nvSpPr>
          <p:cNvPr id="174" name="椭圆 6"/>
          <p:cNvSpPr>
            <a:spLocks noChangeAspect="1"/>
          </p:cNvSpPr>
          <p:nvPr/>
        </p:nvSpPr>
        <p:spPr>
          <a:xfrm>
            <a:off x="8687905" y="1507725"/>
            <a:ext cx="864000" cy="86400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sz="2800">
                <a:latin typeface="+mj-ea"/>
                <a:ea typeface="+mj-ea"/>
              </a:rPr>
              <a:t>💡</a:t>
            </a:r>
            <a:endParaRPr/>
          </a:p>
        </p:txBody>
      </p:sp>
      <p:sp>
        <p:nvSpPr>
          <p:cNvPr id="175" name="椭圆 7"/>
          <p:cNvSpPr>
            <a:spLocks noChangeAspect="1"/>
          </p:cNvSpPr>
          <p:nvPr/>
        </p:nvSpPr>
        <p:spPr>
          <a:xfrm>
            <a:off x="6939559" y="4654032"/>
            <a:ext cx="864000" cy="8640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sz="2800">
                <a:latin typeface="+mj-ea"/>
                <a:ea typeface="+mj-ea"/>
              </a:rPr>
              <a:t>📖</a:t>
            </a:r>
            <a:endParaRPr/>
          </a:p>
        </p:txBody>
      </p:sp>
      <p:sp>
        <p:nvSpPr>
          <p:cNvPr id="176" name="椭圆 8"/>
          <p:cNvSpPr>
            <a:spLocks noChangeAspect="1"/>
          </p:cNvSpPr>
          <p:nvPr/>
        </p:nvSpPr>
        <p:spPr>
          <a:xfrm>
            <a:off x="10420189" y="4651332"/>
            <a:ext cx="864000" cy="8640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sz="2800">
                <a:latin typeface="+mj-ea"/>
                <a:ea typeface="+mj-ea"/>
              </a:rPr>
              <a:t>⌛️</a:t>
            </a:r>
            <a:endParaRPr/>
          </a:p>
        </p:txBody>
      </p:sp>
      <p:sp>
        <p:nvSpPr>
          <p:cNvPr id="177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 项目建设必要性及意义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179" name="标题 1" descr="{&quot;isTemplate&quot;:true,&quot;type&quot;:&quot;title&quot;,&quot;canOmit&quot;:false,&quot;range&quot;:0}"/>
          <p:cNvSpPr txBox="1"/>
          <p:nvPr/>
        </p:nvSpPr>
        <p:spPr>
          <a:xfrm>
            <a:off x="692852" y="3423749"/>
            <a:ext cx="10883900" cy="69850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spAutoFit/>
          </a:bodyPr>
          <a:lstStyle>
            <a:defPPr>
              <a:defRPr lang="zh-CN"/>
            </a:defPPr>
            <a:lvl1pPr marL="0"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600" b="0" i="0" kern="1200" spc="300">
                <a:solidFill>
                  <a:schemeClr val="bg1"/>
                </a:solidFill>
                <a:latin typeface="Microsoft YaHei Light" panose="020b0503020204020204" pitchFamily="34" charset="-122"/>
                <a:ea typeface="Microsoft YaHei Light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sz="4400">
                <a:solidFill>
                  <a:schemeClr val="tx1">
                    <a:alpha val="100000"/>
                  </a:schemeClr>
                </a:solidFill>
              </a:rPr>
              <a:t>隧道结构设计</a:t>
            </a:r>
            <a:endParaRPr/>
          </a:p>
        </p:txBody>
      </p:sp>
      <p:sp>
        <p:nvSpPr>
          <p:cNvPr id="180" name="文本占位符 3"/>
          <p:cNvSpPr txBox="1"/>
          <p:nvPr/>
        </p:nvSpPr>
        <p:spPr>
          <a:xfrm>
            <a:off x="5546726" y="2298681"/>
            <a:ext cx="1098550" cy="996950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indent="0" algn="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itchFamily="34" charset="0"/>
              <a:buNone/>
              <a:defRPr sz="4400" b="0" i="0" kern="1200" spc="300">
                <a:solidFill>
                  <a:schemeClr val="bg1"/>
                </a:solidFill>
                <a:latin typeface="Microsoft YaHei Light" panose="020b0503020204020204" pitchFamily="34" charset="-122"/>
                <a:ea typeface="Microsoft YaHei Light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6600">
                <a:solidFill>
                  <a:schemeClr val="tx1">
                    <a:alpha val="100000"/>
                  </a:schemeClr>
                </a:solidFill>
              </a:rPr>
              <a:t>02</a:t>
            </a:r>
            <a:endParaRPr lang="zh-CN" sz="6600"/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3}"/>
        <p:cNvGrpSpPr/>
        <p:nvPr/>
      </p:nvGrpSpPr>
      <p:grpSpPr>
        <a:xfrm>
          <a:off x="0" y="0"/>
          <a:ext cx="0" cy="0"/>
        </a:xfrm>
      </p:grpSpPr>
      <p:grpSp>
        <p:nvGrpSpPr>
          <p:cNvPr id="182" name="Group 627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1197254" y="1423099"/>
            <a:ext cx="13310622" cy="4655015"/>
            <a:chOff x="1197254" y="1423099"/>
            <a:chExt cx="13310622" cy="4655015"/>
          </a:xfrm>
        </p:grpSpPr>
        <p:grpSp>
          <p:nvGrpSpPr>
            <p:cNvPr id="183" name="Group 628"/>
            <p:cNvGrpSpPr/>
            <p:nvPr/>
          </p:nvGrpSpPr>
          <p:grpSpPr>
            <a:xfrm>
              <a:off x="1197254" y="3971227"/>
              <a:ext cx="11008530" cy="2106887"/>
              <a:chOff x="1197254" y="3971227"/>
              <a:chExt cx="11008530" cy="2106887"/>
            </a:xfrm>
          </p:grpSpPr>
          <p:sp>
            <p:nvSpPr>
              <p:cNvPr id="184" name="AutoShape 3"/>
              <p:cNvSpPr/>
              <p:nvPr/>
            </p:nvSpPr>
            <p:spPr>
              <a:xfrm>
                <a:off x="125016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85" name="AutoShape 4"/>
              <p:cNvSpPr/>
              <p:nvPr/>
            </p:nvSpPr>
            <p:spPr>
              <a:xfrm>
                <a:off x="119725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86" name="AutoShape 5"/>
              <p:cNvSpPr/>
              <p:nvPr/>
            </p:nvSpPr>
            <p:spPr>
              <a:xfrm>
                <a:off x="188000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187" name="Connector 6"/>
              <p:cNvCxnSpPr/>
              <p:nvPr/>
            </p:nvCxnSpPr>
            <p:spPr>
              <a:xfrm>
                <a:off x="1951634" y="6029346"/>
                <a:ext cx="10254150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sp>
            <p:nvSpPr>
              <p:cNvPr id="188" name="TextBox 8" descr="{&quot;isTemplate&quot;:true,&quot;type&quot;:&quot;title&quot;,&quot;canOmit&quot;:false,&quot;range&quot;:0}"/>
              <p:cNvSpPr txBox="1"/>
              <p:nvPr/>
            </p:nvSpPr>
            <p:spPr>
              <a:xfrm>
                <a:off x="1197254" y="3971227"/>
                <a:ext cx="8032750" cy="6731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40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隧道结构设计遵循安全、经济、可行、环保的原则</a:t>
                </a:r>
                <a:endParaRPr/>
              </a:p>
            </p:txBody>
          </p:sp>
          <p:sp>
            <p:nvSpPr>
              <p:cNvPr id="189" name="TextBox 9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1197254" y="4461419"/>
                <a:ext cx="7810500" cy="1282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保证隧道结构在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设计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、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施工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、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运营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过程中的安全性能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兼顾工程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投资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、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效益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，确保项目的经济性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结合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地形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、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地质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、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环境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等条件，选择合适的结构方案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采用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环保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材料和技术，减少对环境的影响</a:t>
                </a:r>
                <a:endParaRPr/>
              </a:p>
            </p:txBody>
          </p:sp>
        </p:grpSp>
        <p:grpSp>
          <p:nvGrpSpPr>
            <p:cNvPr id="190" name="Group 635"/>
            <p:cNvGrpSpPr/>
            <p:nvPr/>
          </p:nvGrpSpPr>
          <p:grpSpPr>
            <a:xfrm>
              <a:off x="3499345" y="1423099"/>
              <a:ext cx="11008530" cy="2005901"/>
              <a:chOff x="3499345" y="1423099"/>
              <a:chExt cx="11008530" cy="2005901"/>
            </a:xfrm>
          </p:grpSpPr>
          <p:sp>
            <p:nvSpPr>
              <p:cNvPr id="191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3574694" y="1423099"/>
                <a:ext cx="8032750" cy="6731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40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隧道结构设计方法采用数值分析和模型试验相结合</a:t>
                </a:r>
                <a:endParaRPr/>
              </a:p>
            </p:txBody>
          </p:sp>
          <p:sp>
            <p:nvSpPr>
              <p:cNvPr id="192" name="TextBox 7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3574694" y="1913291"/>
                <a:ext cx="7778750" cy="1282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利用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有限元分析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等数值计算方法，对隧道结构进行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应力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、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变形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、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稳定性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等分析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通过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模型试验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，验证数值分析结果的准确性，为结构设计提供依据</a:t>
                </a:r>
                <a:endParaRPr/>
              </a:p>
            </p:txBody>
          </p:sp>
          <p:sp>
            <p:nvSpPr>
              <p:cNvPr id="193" name="AutoShape 10"/>
              <p:cNvSpPr/>
              <p:nvPr/>
            </p:nvSpPr>
            <p:spPr>
              <a:xfrm>
                <a:off x="3552256" y="3306002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94" name="AutoShape 11"/>
              <p:cNvSpPr/>
              <p:nvPr/>
            </p:nvSpPr>
            <p:spPr>
              <a:xfrm>
                <a:off x="3499345" y="3306002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95" name="AutoShape 12"/>
              <p:cNvSpPr/>
              <p:nvPr/>
            </p:nvSpPr>
            <p:spPr>
              <a:xfrm>
                <a:off x="4182096" y="3306002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196" name="Connector 13"/>
              <p:cNvCxnSpPr/>
              <p:nvPr/>
            </p:nvCxnSpPr>
            <p:spPr>
              <a:xfrm>
                <a:off x="4253725" y="3380232"/>
                <a:ext cx="10254150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197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 隧道结构设计原则及方法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199" name="Tencent" descr="{&quot;isTemplate&quot;:true,&quot;type&quot;:&quot;title&quot;,&quot;canOmit&quot;:false,&quot;range&quot;:0}"/>
          <p:cNvSpPr txBox="1"/>
          <p:nvPr/>
        </p:nvSpPr>
        <p:spPr>
          <a:xfrm>
            <a:off x="571500" y="1824744"/>
            <a:ext cx="6483350" cy="641350"/>
          </a:xfrm>
          <a:prstGeom prst="rect">
            <a:avLst/>
          </a:prstGeom>
          <a:noFill/>
        </p:spPr>
        <p:txBody>
          <a:bodyPr wrap="square" lIns="90000" tIns="46800" rIns="90000" bIns="46800" rtlCol="0" anchor="t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sz="3600" b="1">
                <a:latin typeface="微软雅黑"/>
                <a:ea typeface="微软雅黑"/>
              </a:rPr>
              <a:t> 隧道结构形式及选型</a:t>
            </a:r>
            <a:endParaRPr lang="en-US" sz="3600" b="1">
              <a:latin typeface="微软雅黑"/>
              <a:ea typeface="微软雅黑"/>
            </a:endParaRPr>
          </a:p>
        </p:txBody>
      </p:sp>
      <p:sp>
        <p:nvSpPr>
          <p:cNvPr id="200" name="Tencent" descr="{&quot;isTemplate&quot;:true,&quot;type&quot;:&quot;content&quot;,&quot;canOmit&quot;:true,&quot;range&quot;:0}"/>
          <p:cNvSpPr txBox="1"/>
          <p:nvPr/>
        </p:nvSpPr>
        <p:spPr>
          <a:xfrm>
            <a:off x="571500" y="3429000"/>
            <a:ext cx="6480000" cy="3069432"/>
          </a:xfrm>
          <a:prstGeom prst="rect">
            <a:avLst/>
          </a:prstGeom>
          <a:noFill/>
        </p:spPr>
        <p:txBody>
          <a:bodyPr wrap="square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zh-CN" sz="1400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隧道结构形式主要有</a:t>
            </a:r>
            <a:r>
              <a:rPr lang="zh-CN" sz="1400" b="1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矩形截面</a:t>
            </a:r>
            <a:r>
              <a:rPr lang="zh-CN" sz="1400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、</a:t>
            </a:r>
            <a:r>
              <a:rPr lang="zh-CN" sz="1400" b="1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圆形截面</a:t>
            </a:r>
            <a:r>
              <a:rPr lang="zh-CN" sz="1400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、</a:t>
            </a:r>
            <a:r>
              <a:rPr lang="zh-CN" sz="1400" b="1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马蹄形截面</a:t>
            </a:r>
            <a:r>
              <a:rPr lang="zh-CN" sz="1400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等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zh-CN" sz="1400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根据</a:t>
            </a:r>
            <a:r>
              <a:rPr lang="zh-CN" sz="1400" b="1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隧道用途</a:t>
            </a:r>
            <a:r>
              <a:rPr lang="zh-CN" sz="1400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、</a:t>
            </a:r>
            <a:r>
              <a:rPr lang="zh-CN" sz="1400" b="1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地质条件</a:t>
            </a:r>
            <a:r>
              <a:rPr lang="zh-CN" sz="1400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、</a:t>
            </a:r>
            <a:r>
              <a:rPr lang="zh-CN" sz="1400" b="1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施工技术</a:t>
            </a:r>
            <a:r>
              <a:rPr lang="zh-CN" sz="1400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等因素选择合适的结构形式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zh-CN" sz="1400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矩形截面适用于</a:t>
            </a:r>
            <a:r>
              <a:rPr lang="zh-CN" sz="1400" b="1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一般公路</a:t>
            </a:r>
            <a:r>
              <a:rPr lang="zh-CN" sz="1400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、</a:t>
            </a:r>
            <a:r>
              <a:rPr lang="zh-CN" sz="1400" b="1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城市道路</a:t>
            </a:r>
            <a:r>
              <a:rPr lang="zh-CN" sz="1400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等隧道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zh-CN" sz="1400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圆形截面适用于</a:t>
            </a:r>
            <a:r>
              <a:rPr lang="zh-CN" sz="1400" b="1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高速公路</a:t>
            </a:r>
            <a:r>
              <a:rPr lang="zh-CN" sz="1400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、</a:t>
            </a:r>
            <a:r>
              <a:rPr lang="zh-CN" sz="1400" b="1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铁路</a:t>
            </a:r>
            <a:r>
              <a:rPr lang="zh-CN" sz="1400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等隧道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zh-CN" sz="1400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马蹄形截面适用于</a:t>
            </a:r>
            <a:r>
              <a:rPr lang="zh-CN" sz="1400" b="1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特殊地质条件</a:t>
            </a:r>
            <a:r>
              <a:rPr lang="zh-CN" sz="1400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下的隧道</a:t>
            </a:r>
            <a:endParaRPr/>
          </a:p>
          <a:p>
            <a:pPr marL="0" lvl="0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zh-CN" sz="1400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本项目隧道南段采用</a:t>
            </a:r>
            <a:r>
              <a:rPr lang="zh-CN" sz="1400" b="1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矩形截面</a:t>
            </a:r>
            <a:r>
              <a:rPr lang="zh-CN" sz="1400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结构形式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zh-CN" sz="1400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隧道宽度为</a:t>
            </a:r>
            <a:r>
              <a:rPr lang="zh-CN" sz="1400" b="1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24米</a:t>
            </a:r>
            <a:r>
              <a:rPr lang="zh-CN" sz="1400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，高度为</a:t>
            </a:r>
            <a:r>
              <a:rPr lang="zh-CN" sz="1400" b="1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5米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zh-CN" sz="1400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隧道内设置</a:t>
            </a:r>
            <a:r>
              <a:rPr lang="zh-CN" sz="1400" b="1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车道</a:t>
            </a:r>
            <a:r>
              <a:rPr lang="zh-CN" sz="1400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、</a:t>
            </a:r>
            <a:r>
              <a:rPr lang="zh-CN" sz="1400" b="1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人行道</a:t>
            </a:r>
            <a:r>
              <a:rPr lang="zh-CN" sz="1400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、</a:t>
            </a:r>
            <a:r>
              <a:rPr lang="zh-CN" sz="1400" b="1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通风道</a:t>
            </a:r>
            <a:r>
              <a:rPr lang="zh-CN" sz="1400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等功能区</a:t>
            </a:r>
            <a:endParaRPr/>
          </a:p>
        </p:txBody>
      </p:sp>
      <p:cxnSp>
        <p:nvCxnSpPr>
          <p:cNvPr id="201" name="直线连接符 9"/>
          <p:cNvCxnSpPr/>
          <p:nvPr/>
        </p:nvCxnSpPr>
        <p:spPr>
          <a:xfrm>
            <a:off x="660400" y="635000"/>
            <a:ext cx="540000" cy="0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2" name="图片 1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30807" r="30807"/>
          <a:stretch>
            <a:fillRect/>
          </a:stretch>
        </p:blipFill>
        <p:spPr>
          <a:xfrm>
            <a:off x="7512001" y="0"/>
            <a:ext cx="4679999" cy="6858000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3}"/>
        <p:cNvGrpSpPr/>
        <p:nvPr/>
      </p:nvGrpSpPr>
      <p:grpSpPr>
        <a:xfrm>
          <a:off x="0" y="0"/>
          <a:ext cx="0" cy="0"/>
        </a:xfrm>
      </p:grpSpPr>
      <p:grpSp>
        <p:nvGrpSpPr>
          <p:cNvPr id="204" name="组合 203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5800" y="3146904"/>
            <a:ext cx="10730436" cy="3225487"/>
            <a:chOff x="685800" y="3146904"/>
            <a:chExt cx="10730436" cy="3225487"/>
          </a:xfrm>
        </p:grpSpPr>
        <p:grpSp>
          <p:nvGrpSpPr>
            <p:cNvPr id="205" name="组合 204"/>
            <p:cNvGrpSpPr/>
            <p:nvPr/>
          </p:nvGrpSpPr>
          <p:grpSpPr>
            <a:xfrm>
              <a:off x="685800" y="3146904"/>
              <a:ext cx="5760000" cy="3225487"/>
              <a:chOff x="685800" y="3146904"/>
              <a:chExt cx="5760000" cy="3225487"/>
            </a:xfrm>
          </p:grpSpPr>
          <p:sp>
            <p:nvSpPr>
              <p:cNvPr id="206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685800" y="3146904"/>
                <a:ext cx="5760000" cy="1296000"/>
              </a:xfrm>
              <a:prstGeom prst="homePlat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zh-CN" altLang="en-US" sz="1800" b="1">
                    <a:solidFill>
                      <a:schemeClr val="bg1"/>
                    </a:solidFill>
                    <a:latin typeface="+mj-ea"/>
                    <a:ea typeface="+mj-ea"/>
                  </a:rPr>
                  <a:t>隧道支护结构主要包括初期支护和二次衬砌</a:t>
                </a:r>
                <a:endParaRPr kumimoji="1" lang="en-US" altLang="zh-CN" sz="1800" b="1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207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1696236" y="4667039"/>
                <a:ext cx="3240000" cy="17053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初期支护主要包括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锚杆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、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喷射混凝土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、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钢筋网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二次衬砌采用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混凝土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或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钢筋混凝土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结构，提供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永久支护</a:t>
                </a:r>
                <a:endParaRPr/>
              </a:p>
            </p:txBody>
          </p:sp>
        </p:grpSp>
        <p:grpSp>
          <p:nvGrpSpPr>
            <p:cNvPr id="208" name="组合 207"/>
            <p:cNvGrpSpPr/>
            <p:nvPr/>
          </p:nvGrpSpPr>
          <p:grpSpPr>
            <a:xfrm>
              <a:off x="6016236" y="3146904"/>
              <a:ext cx="5400000" cy="3225487"/>
              <a:chOff x="6016236" y="3146904"/>
              <a:chExt cx="5400000" cy="3225487"/>
            </a:xfrm>
          </p:grpSpPr>
          <p:sp>
            <p:nvSpPr>
              <p:cNvPr id="209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6016236" y="3146904"/>
                <a:ext cx="5400000" cy="1296000"/>
              </a:xfrm>
              <a:prstGeom prst="chevron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zh-CN" altLang="en-US" sz="1800" b="1">
                    <a:solidFill>
                      <a:schemeClr val="bg1"/>
                    </a:solidFill>
                    <a:latin typeface="+mj-ea"/>
                    <a:ea typeface="+mj-ea"/>
                  </a:rPr>
                  <a:t>隧道支护结构设计需考虑地质条件、隧道尺寸、施工方法等因素</a:t>
                </a:r>
                <a:endParaRPr kumimoji="1" lang="en-US" altLang="zh-CN" sz="1800" b="1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210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7102636" y="4667039"/>
                <a:ext cx="3240000" cy="17053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根据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地质报告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，选择合适的支护结构类型和参数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考虑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隧道变形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、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应力分布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等，确保支护结构的安全性能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结合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施工方法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，优化支护结构设计，提高施工效率</a:t>
                </a:r>
                <a:endParaRPr/>
              </a:p>
            </p:txBody>
          </p:sp>
        </p:grpSp>
      </p:grpSp>
      <p:sp>
        <p:nvSpPr>
          <p:cNvPr id="211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9688"/>
            <a:ext cx="10915650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t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sz="2800" b="1">
                <a:latin typeface="微软雅黑"/>
                <a:ea typeface="微软雅黑"/>
              </a:rPr>
              <a:t> 隧道支护结构设计</a:t>
            </a:r>
            <a:endParaRPr lang="en-US" sz="2800" b="1">
              <a:latin typeface="微软雅黑"/>
              <a:ea typeface="微软雅黑"/>
            </a:endParaRP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7" name="标题 1" descr="{&quot;isTemplate&quot;:true,&quot;type&quot;:&quot;title&quot;,&quot;canOmit&quot;:false,&quot;range&quot;:0}"/>
          <p:cNvSpPr txBox="1"/>
          <p:nvPr/>
        </p:nvSpPr>
        <p:spPr>
          <a:xfrm>
            <a:off x="692852" y="3423749"/>
            <a:ext cx="10883900" cy="69850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spAutoFit/>
          </a:bodyPr>
          <a:lstStyle>
            <a:defPPr>
              <a:defRPr lang="zh-CN"/>
            </a:defPPr>
            <a:lvl1pPr marL="0"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600" b="0" i="0" kern="1200" spc="300">
                <a:solidFill>
                  <a:schemeClr val="bg1"/>
                </a:solidFill>
                <a:latin typeface="Microsoft YaHei Light" panose="020b0503020204020204" pitchFamily="34" charset="-122"/>
                <a:ea typeface="Microsoft YaHei Light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sz="4400">
                <a:solidFill>
                  <a:schemeClr val="tx1">
                    <a:alpha val="100000"/>
                  </a:schemeClr>
                </a:solidFill>
              </a:rPr>
              <a:t>隧道施工技术</a:t>
            </a:r>
            <a:endParaRPr/>
          </a:p>
        </p:txBody>
      </p:sp>
      <p:sp>
        <p:nvSpPr>
          <p:cNvPr id="8" name="文本占位符 3"/>
          <p:cNvSpPr txBox="1"/>
          <p:nvPr/>
        </p:nvSpPr>
        <p:spPr>
          <a:xfrm>
            <a:off x="5546726" y="2298681"/>
            <a:ext cx="1098550" cy="996950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indent="0" algn="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itchFamily="34" charset="0"/>
              <a:buNone/>
              <a:defRPr sz="4400" b="0" i="0" kern="1200" spc="300">
                <a:solidFill>
                  <a:schemeClr val="bg1"/>
                </a:solidFill>
                <a:latin typeface="Microsoft YaHei Light" panose="020b0503020204020204" pitchFamily="34" charset="-122"/>
                <a:ea typeface="Microsoft YaHei Light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6600">
                <a:solidFill>
                  <a:schemeClr val="tx1">
                    <a:alpha val="100000"/>
                  </a:schemeClr>
                </a:solidFill>
              </a:rPr>
              <a:t>03</a:t>
            </a:r>
            <a:endParaRPr lang="zh-CN" sz="6600"/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3}"/>
        <p:cNvGrpSpPr/>
        <p:nvPr/>
      </p:nvGrpSpPr>
      <p:grpSpPr>
        <a:xfrm>
          <a:off x="0" y="0"/>
          <a:ext cx="0" cy="0"/>
        </a:xfrm>
      </p:grpSpPr>
      <p:grpSp>
        <p:nvGrpSpPr>
          <p:cNvPr id="10" name="组合 9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5800" y="3146904"/>
            <a:ext cx="10730436" cy="3225487"/>
            <a:chOff x="685800" y="3146904"/>
            <a:chExt cx="10730436" cy="3225487"/>
          </a:xfrm>
        </p:grpSpPr>
        <p:grpSp>
          <p:nvGrpSpPr>
            <p:cNvPr id="11" name="组合 10"/>
            <p:cNvGrpSpPr/>
            <p:nvPr/>
          </p:nvGrpSpPr>
          <p:grpSpPr>
            <a:xfrm>
              <a:off x="685800" y="3146904"/>
              <a:ext cx="5760000" cy="3225487"/>
              <a:chOff x="685800" y="3146904"/>
              <a:chExt cx="5760000" cy="3225487"/>
            </a:xfrm>
          </p:grpSpPr>
          <p:sp>
            <p:nvSpPr>
              <p:cNvPr id="12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685800" y="3146904"/>
                <a:ext cx="5760000" cy="1296000"/>
              </a:xfrm>
              <a:prstGeom prst="homePlat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zh-CN" altLang="en-US" sz="1800" b="1">
                    <a:solidFill>
                      <a:schemeClr val="bg1"/>
                    </a:solidFill>
                    <a:latin typeface="+mj-ea"/>
                    <a:ea typeface="+mj-ea"/>
                  </a:rPr>
                  <a:t>施工前需进行地质勘探、地形测量、设计图纸审查等工作</a:t>
                </a:r>
                <a:endParaRPr kumimoji="1" lang="en-US" altLang="zh-CN" sz="1800" b="1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13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1696236" y="4667039"/>
                <a:ext cx="3240000" cy="17053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了解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地质条件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、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地下水位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等，为隧道施工提供依据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进行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地形测量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，确定隧道轴线、洞口位置等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审查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设计图纸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，确保图纸符合规范要求</a:t>
                </a:r>
                <a:endParaRPr/>
              </a:p>
            </p:txBody>
          </p:sp>
        </p:grpSp>
        <p:grpSp>
          <p:nvGrpSpPr>
            <p:cNvPr id="14" name="组合 13"/>
            <p:cNvGrpSpPr/>
            <p:nvPr/>
          </p:nvGrpSpPr>
          <p:grpSpPr>
            <a:xfrm>
              <a:off x="6016236" y="3146904"/>
              <a:ext cx="5400000" cy="3225487"/>
              <a:chOff x="6016236" y="3146904"/>
              <a:chExt cx="5400000" cy="3225487"/>
            </a:xfrm>
          </p:grpSpPr>
          <p:sp>
            <p:nvSpPr>
              <p:cNvPr id="15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6016236" y="3146904"/>
                <a:ext cx="5400000" cy="1296000"/>
              </a:xfrm>
              <a:prstGeom prst="chevron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zh-CN" altLang="en-US" sz="1800" b="1">
                    <a:solidFill>
                      <a:schemeClr val="bg1"/>
                    </a:solidFill>
                    <a:latin typeface="+mj-ea"/>
                    <a:ea typeface="+mj-ea"/>
                  </a:rPr>
                  <a:t>施工前需做好施工组织设计、施工方案、安全预案等工作</a:t>
                </a:r>
                <a:endParaRPr kumimoji="1" lang="en-US" altLang="zh-CN" sz="1800" b="1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16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7102636" y="4667039"/>
                <a:ext cx="3240000" cy="17053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制定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施工组织设计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，明确各施工阶段的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任务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、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工期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、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人员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、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设备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制定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施工方案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，明确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施工方法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、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工艺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、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质量控制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制定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安全预案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，确保施工过程中的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安全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、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环保</a:t>
                </a:r>
                <a:endParaRPr/>
              </a:p>
            </p:txBody>
          </p:sp>
        </p:grpSp>
      </p:grpSp>
      <p:sp>
        <p:nvSpPr>
          <p:cNvPr id="17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9688"/>
            <a:ext cx="10915650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t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sz="2800" b="1">
                <a:latin typeface="微软雅黑"/>
                <a:ea typeface="微软雅黑"/>
              </a:rPr>
              <a:t> 施工前的准备工作</a:t>
            </a:r>
            <a:endParaRPr lang="en-US" sz="2800" b="1">
              <a:latin typeface="微软雅黑"/>
              <a:ea typeface="微软雅黑"/>
            </a:endParaRP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https://d.book118.com/525020142034011111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​​">
  <a:themeElements>
    <a:clrScheme name="template_ppt_simple_minimalist_dark">
      <a:dk1>
        <a:srgbClr val="FFFFFF"/>
      </a:dk1>
      <a:lt1>
        <a:srgbClr val="000000"/>
      </a:lt1>
      <a:dk2>
        <a:srgbClr val="F5F4F5"/>
      </a:dk2>
      <a:lt2>
        <a:srgbClr val="24282D"/>
      </a:lt2>
      <a:accent1>
        <a:srgbClr val="C1C5CB"/>
      </a:accent1>
      <a:accent2>
        <a:srgbClr val="A1A5AA"/>
      </a:accent2>
      <a:accent3>
        <a:srgbClr val="828589"/>
      </a:accent3>
      <a:accent4>
        <a:srgbClr val="C4BEBC"/>
      </a:accent4>
      <a:accent5>
        <a:srgbClr val="7A7B79"/>
      </a:accent5>
      <a:accent6>
        <a:srgbClr val="5C5553"/>
      </a:accent6>
      <a:hlink>
        <a:srgbClr val="175CEB"/>
      </a:hlink>
      <a:folHlink>
        <a:srgbClr val="81868F"/>
      </a:folHlink>
    </a:clrScheme>
    <a:fontScheme name="Arial Black-Arial">
      <a:majorFont>
        <a:latin typeface="Arial Black"/>
        <a:ea typeface="微软雅黑"/>
        <a:cs typeface="Arial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/>
        <a:ea typeface="黑体"/>
        <a:cs typeface="Arial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81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21">
      <vt:lpstr>Arial</vt:lpstr>
      <vt:lpstr>Calibri</vt:lpstr>
      <vt:lpstr>Arial Black</vt:lpstr>
      <vt:lpstr>微软雅黑</vt:lpstr>
      <vt:lpstr>黑体</vt:lpstr>
      <vt:lpstr>Microsoft YaHei</vt:lpstr>
      <vt:lpstr>Microsoft YaHei Light</vt:lpstr>
      <vt:lpstr>Microsoft Yahei</vt:lpstr>
      <vt:lpstr>Office Theme</vt:lpstr>
      <vt:lpstr>01-NB-25路隧道南段汇报材料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2024-09-16T20:52:53.465</cp:lastPrinted>
  <dcterms:created xsi:type="dcterms:W3CDTF">2024-09-16T12:52:53Z</dcterms:created>
  <dcterms:modified xsi:type="dcterms:W3CDTF">2024-09-16T12:52:55Z</dcterms:modified>
</cp:coreProperties>
</file>