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B9FDA-68B8-4F82-8EE9-BC934DE22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80943-DDC3-4311-80B0-DA398C67C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E5B37-9C85-499F-A0E5-F38BE708F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74C45-A8CC-4574-B23E-76ECCB40D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9625B6-0F11-4121-86BA-1153CA3A7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886483-B42E-4A54-AA12-B23EE3D21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CCA3FA-DBCD-4950-9BC3-4E76D4F5C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4EDD0-CB28-4667-8F89-D900D8825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76BEB-28C4-40B5-B7A1-466C3AE58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CE2FD-2799-4E41-9CDC-1426E4F7E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392BE-A871-4628-8B4A-5826A2241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241132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策略推导方案设计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策略推导概述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方案设计基础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目标设定与策略选择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方案评估与优化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策略推导概述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策略推导是指通过分析企业内外部环境，识别机会和威胁，制定相应的战略和战术，以实现企业目标的过程。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系统性、动态性、前瞻性、灵活性。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策略推导的重要性</a:t>
            </a:r>
          </a:p>
        </p:txBody>
      </p:sp>
      <p:sp>
        <p:nvSpPr>
          <p:cNvPr id="23" name="Freeform 23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3" name="TextBox 43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明确企业发展方向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通过策略推导，企业能够明确自身的发展方向和目标，为各项业务和活动提供指导和支持。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通过策略推导，企业能够提前预测和应对市场变化，降低经营风险。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有效的策略推导能够帮助企业识别市场机会和威胁，制定针对性的战略和措施，提升竞争力。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策略推导能够根据企业目标和市场环境，优化资源配置，提高资源利用效率和效益。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88" y="1588"/>
            <a:ext cx="3427412" cy="68405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25000"/>
          </a:blip>
          <a:stretch>
            <a:fillRect/>
          </a:stretch>
        </p:blipFill>
        <p:spPr>
          <a:xfrm>
            <a:off x="-800" y="920546"/>
            <a:ext cx="10655071" cy="5937454"/>
          </a:xfrm>
          <a:prstGeom prst="rect">
            <a:avLst/>
          </a:prstGeom>
        </p:spPr>
      </p:pic>
      <p:sp>
        <p:nvSpPr>
          <p:cNvPr id="4" name="Freeform 4"/>
          <p:cNvSpPr/>
          <p:nvPr/>
        </p:nvSpPr>
        <p:spPr>
          <a:xfrm>
            <a:off x="-6350" y="920546"/>
            <a:ext cx="3006451" cy="5923710"/>
          </a:xfrm>
          <a:custGeom>
            <a:rect l="l" t="t" r="r" b="b"/>
            <a:pathLst>
              <a:path w="418" h="836">
                <a:moveTo>
                  <a:pt x="0" y="836"/>
                </a:moveTo>
                <a:cubicBezTo>
                  <a:pt x="231" y="836"/>
                  <a:pt x="418" y="649"/>
                  <a:pt x="418" y="418"/>
                </a:cubicBezTo>
                <a:cubicBezTo>
                  <a:pt x="418" y="187"/>
                  <a:pt x="231" y="0"/>
                  <a:pt x="0" y="0"/>
                </a:cubicBezTo>
                <a:lnTo>
                  <a:pt x="0" y="8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策略推导的步骤与流程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770294" y="14446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分析环境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770294" y="18578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收集和分析企业内外部环境信息，了解市场趋势、竞争态势、政策法规等。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3770294" y="3927114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实施与调整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3770294" y="434028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按照既定方案和计划实施策略，并根据实际情况进行必要的调整和优化。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747800" y="14446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747800" y="18578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根据企业愿景和实际情况，制定具体的、可衡量的企业目标。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747800" y="3927114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747800" y="434028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将战略细化为具体的执行方案和计划，包括人员组织、时间安排、预算分配等。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70372" y="29065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449849" y="33197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根据分析结果，制定实现目标的战略和措施，包括市场定位、产品策略、营销策略等。</a:t>
            </a:r>
          </a:p>
        </p:txBody>
      </p:sp>
      <p:sp>
        <p:nvSpPr>
          <p:cNvPr id="36" name="Freeform 36"/>
          <p:cNvSpPr/>
          <p:nvPr/>
        </p:nvSpPr>
        <p:spPr>
          <a:xfrm>
            <a:off x="539110" y="3194381"/>
            <a:ext cx="1389784" cy="1389784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方案设计基础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954369" y="2085975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11194" y="2400300"/>
            <a:ext cx="2500313" cy="58578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/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方案设计原则</a:t>
            </a:r>
          </a:p>
        </p:txBody>
      </p:sp>
      <p:sp>
        <p:nvSpPr>
          <p:cNvPr id="29" name="Freeform 29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目标导向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方案设计应紧密围绕目标，确保方案的有效性和可行性。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用户中心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方案设计应充分考虑用户需求，以提高用户体验和满意度。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方案设计应具备创新性，突破传统思维，寻求更好的解决方案。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方案设计应考虑各要素之间的相互关系，确保方案的完整性。</a:t>
            </a:r>
          </a:p>
        </p:txBody>
      </p:sp>
      <p:sp>
        <p:nvSpPr>
          <p:cNvPr id="38" name="Freeform 38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941441" y="3257709"/>
            <a:ext cx="534543" cy="232601"/>
          </a:xfrm>
          <a:custGeom>
            <a:rect l="l" t="t" r="r" b="b"/>
            <a:pathLst>
              <a:path w="205" h="89">
                <a:moveTo>
                  <a:pt x="103" y="19"/>
                </a:moveTo>
                <a:cubicBezTo>
                  <a:pt x="82" y="19"/>
                  <a:pt x="62" y="12"/>
                  <a:pt x="4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67"/>
                  <a:pt x="0" y="67"/>
                  <a:pt x="0" y="67"/>
                </a:cubicBezTo>
                <a:cubicBezTo>
                  <a:pt x="0" y="79"/>
                  <a:pt x="10" y="89"/>
                  <a:pt x="22" y="89"/>
                </a:cubicBezTo>
                <a:cubicBezTo>
                  <a:pt x="183" y="89"/>
                  <a:pt x="183" y="89"/>
                  <a:pt x="183" y="89"/>
                </a:cubicBezTo>
                <a:cubicBezTo>
                  <a:pt x="195" y="89"/>
                  <a:pt x="205" y="79"/>
                  <a:pt x="205" y="67"/>
                </a:cubicBezTo>
                <a:cubicBezTo>
                  <a:pt x="205" y="0"/>
                  <a:pt x="205" y="0"/>
                  <a:pt x="205" y="0"/>
                </a:cubicBezTo>
                <a:cubicBezTo>
                  <a:pt x="158" y="0"/>
                  <a:pt x="158" y="0"/>
                  <a:pt x="158" y="0"/>
                </a:cubicBezTo>
                <a:cubicBezTo>
                  <a:pt x="143" y="12"/>
                  <a:pt x="124" y="19"/>
                  <a:pt x="103" y="19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941441" y="2961291"/>
            <a:ext cx="534543" cy="307467"/>
          </a:xfrm>
          <a:custGeom>
            <a:rect l="l" t="t" r="r" b="b"/>
            <a:pathLst>
              <a:path w="205" h="118">
                <a:moveTo>
                  <a:pt x="183" y="42"/>
                </a:moveTo>
                <a:cubicBezTo>
                  <a:pt x="180" y="42"/>
                  <a:pt x="180" y="42"/>
                  <a:pt x="180" y="42"/>
                </a:cubicBezTo>
                <a:cubicBezTo>
                  <a:pt x="154" y="42"/>
                  <a:pt x="154" y="42"/>
                  <a:pt x="154" y="42"/>
                </a:cubicBezTo>
                <a:cubicBezTo>
                  <a:pt x="154" y="22"/>
                  <a:pt x="154" y="22"/>
                  <a:pt x="154" y="22"/>
                </a:cubicBezTo>
                <a:cubicBezTo>
                  <a:pt x="154" y="10"/>
                  <a:pt x="144" y="0"/>
                  <a:pt x="132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61" y="0"/>
                  <a:pt x="51" y="10"/>
                  <a:pt x="51" y="22"/>
                </a:cubicBezTo>
                <a:cubicBezTo>
                  <a:pt x="51" y="42"/>
                  <a:pt x="51" y="42"/>
                  <a:pt x="51" y="42"/>
                </a:cubicBezTo>
                <a:cubicBezTo>
                  <a:pt x="25" y="42"/>
                  <a:pt x="25" y="42"/>
                  <a:pt x="25" y="42"/>
                </a:cubicBezTo>
                <a:cubicBezTo>
                  <a:pt x="22" y="42"/>
                  <a:pt x="22" y="42"/>
                  <a:pt x="22" y="42"/>
                </a:cubicBezTo>
                <a:cubicBezTo>
                  <a:pt x="10" y="42"/>
                  <a:pt x="0" y="52"/>
                  <a:pt x="0" y="64"/>
                </a:cubicBezTo>
                <a:cubicBezTo>
                  <a:pt x="0" y="101"/>
                  <a:pt x="0" y="101"/>
                  <a:pt x="0" y="101"/>
                </a:cubicBezTo>
                <a:cubicBezTo>
                  <a:pt x="54" y="101"/>
                  <a:pt x="54" y="101"/>
                  <a:pt x="54" y="101"/>
                </a:cubicBezTo>
                <a:cubicBezTo>
                  <a:pt x="67" y="112"/>
                  <a:pt x="84" y="118"/>
                  <a:pt x="103" y="118"/>
                </a:cubicBezTo>
                <a:cubicBezTo>
                  <a:pt x="121" y="118"/>
                  <a:pt x="138" y="112"/>
                  <a:pt x="151" y="101"/>
                </a:cubicBezTo>
                <a:cubicBezTo>
                  <a:pt x="205" y="101"/>
                  <a:pt x="205" y="101"/>
                  <a:pt x="205" y="101"/>
                </a:cubicBezTo>
                <a:cubicBezTo>
                  <a:pt x="205" y="64"/>
                  <a:pt x="205" y="64"/>
                  <a:pt x="205" y="64"/>
                </a:cubicBezTo>
                <a:cubicBezTo>
                  <a:pt x="205" y="52"/>
                  <a:pt x="195" y="42"/>
                  <a:pt x="183" y="42"/>
                </a:cubicBezTo>
                <a:close/>
                <a:moveTo>
                  <a:pt x="67" y="26"/>
                </a:moveTo>
                <a:cubicBezTo>
                  <a:pt x="67" y="22"/>
                  <a:pt x="67" y="22"/>
                  <a:pt x="67" y="22"/>
                </a:cubicBezTo>
                <a:cubicBezTo>
                  <a:pt x="67" y="19"/>
                  <a:pt x="70" y="17"/>
                  <a:pt x="73" y="17"/>
                </a:cubicBezTo>
                <a:cubicBezTo>
                  <a:pt x="132" y="17"/>
                  <a:pt x="132" y="17"/>
                  <a:pt x="132" y="17"/>
                </a:cubicBezTo>
                <a:cubicBezTo>
                  <a:pt x="135" y="17"/>
                  <a:pt x="138" y="19"/>
                  <a:pt x="138" y="22"/>
                </a:cubicBezTo>
                <a:cubicBezTo>
                  <a:pt x="138" y="26"/>
                  <a:pt x="138" y="26"/>
                  <a:pt x="138" y="26"/>
                </a:cubicBezTo>
                <a:cubicBezTo>
                  <a:pt x="138" y="42"/>
                  <a:pt x="138" y="42"/>
                  <a:pt x="138" y="42"/>
                </a:cubicBezTo>
                <a:cubicBezTo>
                  <a:pt x="67" y="42"/>
                  <a:pt x="67" y="42"/>
                  <a:pt x="67" y="42"/>
                </a:cubicBezTo>
                <a:lnTo>
                  <a:pt x="67" y="26"/>
                </a:lnTo>
                <a:close/>
                <a:moveTo>
                  <a:pt x="101" y="101"/>
                </a:moveTo>
                <a:cubicBezTo>
                  <a:pt x="92" y="101"/>
                  <a:pt x="85" y="94"/>
                  <a:pt x="85" y="86"/>
                </a:cubicBezTo>
                <a:cubicBezTo>
                  <a:pt x="85" y="77"/>
                  <a:pt x="92" y="70"/>
                  <a:pt x="101" y="70"/>
                </a:cubicBezTo>
                <a:cubicBezTo>
                  <a:pt x="110" y="70"/>
                  <a:pt x="117" y="77"/>
                  <a:pt x="117" y="86"/>
                </a:cubicBezTo>
                <a:cubicBezTo>
                  <a:pt x="117" y="94"/>
                  <a:pt x="110" y="101"/>
                  <a:pt x="101" y="1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方案设计工具与技术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设计思维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运用设计思维方法，从用户需求出发，挖掘问题本质，寻找解决方案。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运用项目管理工具和技术，确保方案的实施和进度控制。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原型设计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通过制作原型来验证方案的有效性和可行性，及时调整和优化。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运用数据分析工具，对用户行为、市场趋势等进行深入分析，为方案提供数据支持。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方案评估与总结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对实施后的方案进行评估和总结，提炼经验教训，为后续方案设计提供借鉴。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根据确定的方案进行实施，过程中不断优化和调整。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对提出的解决方案进行评估和筛选，确定最优方案。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深入了解用户需求和市场环境，明确方案设计的目标和方向。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创意构思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根据需求分析结果，进行创意构思，提出多种可能的解决方案。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方案设计流程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目标设定与策略选择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https://d.book118.com/525024113242011044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2024-09-07T05:42:47.180</cp:lastPrinted>
  <dcterms:created xsi:type="dcterms:W3CDTF">2024-09-06T21:42:47Z</dcterms:created>
  <dcterms:modified xsi:type="dcterms:W3CDTF">2024-09-06T21:42:49Z</dcterms:modified>
</cp:coreProperties>
</file>