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62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67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71C0A-39A4-4BA5-A6C2-8051586ED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EA3E0-510A-4942-94A0-066F39138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0336A-88C2-40BB-8247-7A075988B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7F0808-FBCD-4C18-A427-5B6A679F3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6BE3B5-CE33-430F-8DD0-212A43E37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5E61D5-067B-4D04-8152-601F55407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D28530-BA17-491C-BBA2-4B5D6797C4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85A49-2155-4694-ABA1-EC9ABF79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0FC337-A421-4C97-A3CA-6C3F1375B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34E7D-FF33-4FF2-91DC-38443853C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F6B52-38BA-4DF7-98D1-F2B184050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3611" r:id="rId2"/>
    <p:sldLayoutId id="2147493612" r:id="rId3"/>
    <p:sldLayoutId id="2147493613" r:id="rId4"/>
    <p:sldLayoutId id="2147493614" r:id="rId5"/>
    <p:sldLayoutId id="2147493615" r:id="rId6"/>
    <p:sldLayoutId id="2147493616" r:id="rId7"/>
    <p:sldLayoutId id="2147493617" r:id="rId8"/>
    <p:sldLayoutId id="2147493618" r:id="rId9"/>
    <p:sldLayoutId id="2147493619" r:id="rId10"/>
    <p:sldLayoutId id="214749362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22" Type="http://schemas.openxmlformats.org/officeDocument/2006/relationships/tags" Target="../tags/tag158.xml" /><Relationship Id="rId23" Type="http://schemas.openxmlformats.org/officeDocument/2006/relationships/tags" Target="../tags/tag159.xml" /><Relationship Id="rId24" Type="http://schemas.openxmlformats.org/officeDocument/2006/relationships/tags" Target="../tags/tag160.xml" /><Relationship Id="rId25" Type="http://schemas.openxmlformats.org/officeDocument/2006/relationships/tags" Target="../tags/tag161.xml" /><Relationship Id="rId26" Type="http://schemas.openxmlformats.org/officeDocument/2006/relationships/tags" Target="../tags/tag162.xml" /><Relationship Id="rId27" Type="http://schemas.openxmlformats.org/officeDocument/2006/relationships/tags" Target="../tags/tag163.xml" /><Relationship Id="rId28" Type="http://schemas.openxmlformats.org/officeDocument/2006/relationships/tags" Target="../tags/tag164.xml" /><Relationship Id="rId29" Type="http://schemas.openxmlformats.org/officeDocument/2006/relationships/tags" Target="../tags/tag165.xml" /><Relationship Id="rId3" Type="http://schemas.openxmlformats.org/officeDocument/2006/relationships/tags" Target="../tags/tag139.xml" /><Relationship Id="rId30" Type="http://schemas.openxmlformats.org/officeDocument/2006/relationships/tags" Target="../tags/tag166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14" Type="http://schemas.openxmlformats.org/officeDocument/2006/relationships/tags" Target="../tags/tag186.xml" /><Relationship Id="rId15" Type="http://schemas.openxmlformats.org/officeDocument/2006/relationships/tags" Target="../tags/tag187.xml" /><Relationship Id="rId16" Type="http://schemas.openxmlformats.org/officeDocument/2006/relationships/tags" Target="../tags/tag188.xml" /><Relationship Id="rId17" Type="http://schemas.openxmlformats.org/officeDocument/2006/relationships/tags" Target="../tags/tag189.xml" /><Relationship Id="rId18" Type="http://schemas.openxmlformats.org/officeDocument/2006/relationships/tags" Target="../tags/tag190.xml" /><Relationship Id="rId19" Type="http://schemas.openxmlformats.org/officeDocument/2006/relationships/tags" Target="../tags/tag191.xml" /><Relationship Id="rId2" Type="http://schemas.openxmlformats.org/officeDocument/2006/relationships/tags" Target="../tags/tag174.xml" /><Relationship Id="rId20" Type="http://schemas.openxmlformats.org/officeDocument/2006/relationships/tags" Target="../tags/tag192.xml" /><Relationship Id="rId21" Type="http://schemas.openxmlformats.org/officeDocument/2006/relationships/tags" Target="../tags/tag193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18" Type="http://schemas.openxmlformats.org/officeDocument/2006/relationships/tags" Target="../tags/tag210.xml" /><Relationship Id="rId19" Type="http://schemas.openxmlformats.org/officeDocument/2006/relationships/tags" Target="../tags/tag211.xml" /><Relationship Id="rId2" Type="http://schemas.openxmlformats.org/officeDocument/2006/relationships/tags" Target="../tags/tag194.xml" /><Relationship Id="rId20" Type="http://schemas.openxmlformats.org/officeDocument/2006/relationships/tags" Target="../tags/tag212.xml" /><Relationship Id="rId21" Type="http://schemas.openxmlformats.org/officeDocument/2006/relationships/tags" Target="../tags/tag213.xml" /><Relationship Id="rId22" Type="http://schemas.openxmlformats.org/officeDocument/2006/relationships/tags" Target="../tags/tag214.xml" /><Relationship Id="rId23" Type="http://schemas.openxmlformats.org/officeDocument/2006/relationships/tags" Target="../tags/tag215.xml" /><Relationship Id="rId24" Type="http://schemas.openxmlformats.org/officeDocument/2006/relationships/tags" Target="../tags/tag216.xml" /><Relationship Id="rId25" Type="http://schemas.openxmlformats.org/officeDocument/2006/relationships/tags" Target="../tags/tag217.xml" /><Relationship Id="rId26" Type="http://schemas.openxmlformats.org/officeDocument/2006/relationships/tags" Target="../tags/tag218.xml" /><Relationship Id="rId27" Type="http://schemas.openxmlformats.org/officeDocument/2006/relationships/tags" Target="../tags/tag219.xml" /><Relationship Id="rId28" Type="http://schemas.openxmlformats.org/officeDocument/2006/relationships/tags" Target="../tags/tag220.xml" /><Relationship Id="rId29" Type="http://schemas.openxmlformats.org/officeDocument/2006/relationships/tags" Target="../tags/tag221.xml" /><Relationship Id="rId3" Type="http://schemas.openxmlformats.org/officeDocument/2006/relationships/tags" Target="../tags/tag195.xml" /><Relationship Id="rId30" Type="http://schemas.openxmlformats.org/officeDocument/2006/relationships/tags" Target="../tags/tag222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25" Type="http://schemas.openxmlformats.org/officeDocument/2006/relationships/tags" Target="../tags/tag249.xml" /><Relationship Id="rId26" Type="http://schemas.openxmlformats.org/officeDocument/2006/relationships/tags" Target="../tags/tag250.xml" /><Relationship Id="rId27" Type="http://schemas.openxmlformats.org/officeDocument/2006/relationships/tags" Target="../tags/tag251.xml" /><Relationship Id="rId28" Type="http://schemas.openxmlformats.org/officeDocument/2006/relationships/tags" Target="../tags/tag252.xml" /><Relationship Id="rId29" Type="http://schemas.openxmlformats.org/officeDocument/2006/relationships/tags" Target="../tags/tag253.xml" /><Relationship Id="rId3" Type="http://schemas.openxmlformats.org/officeDocument/2006/relationships/tags" Target="../tags/tag227.xml" /><Relationship Id="rId30" Type="http://schemas.openxmlformats.org/officeDocument/2006/relationships/tags" Target="../tags/tag254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341023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劳动关系强化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劳动关系的重要性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劳动关系存在的问题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劳动关系强化的措施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劳动关系强化的实践案例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劳动关系概述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劳动关系概述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劳动关系的定义</a:t>
            </a:r>
            <a:endParaRPr lang="zh-CN" altLang="en-US"/>
          </a:p>
        </p:txBody>
      </p:sp>
      <p:sp>
        <p:nvSpPr>
          <p:cNvPr id="104893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4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6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劳动关系的概念：指劳动者与用人单位在实现劳动过程中建立的社会经济关系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劳动关系的类型：劳动合同关系、事实劳动关系、非法劳动关系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劳动关系的要素：劳动者、用人单位、劳动过程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劳动关系的特征：具有法律上的合法性、社会性、平等性、从属性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劳动关系的要素</a:t>
            </a:r>
            <a:endParaRPr lang="zh-CN" altLang="en-US"/>
          </a:p>
        </p:txBody>
      </p:sp>
      <p:sp>
        <p:nvSpPr>
          <p:cNvPr id="1049012" name="文本框 20"/>
          <p:cNvSpPr txBox="1"/>
          <p:nvPr>
            <p:custDataLst>
              <p:tags r:id="rId2"/>
            </p:custDataLst>
          </p:nvPr>
        </p:nvSpPr>
        <p:spPr>
          <a:xfrm>
            <a:off x="6781376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14" name="文本框 25"/>
          <p:cNvSpPr txBox="1"/>
          <p:nvPr>
            <p:custDataLst>
              <p:tags r:id="rId3"/>
            </p:custDataLst>
          </p:nvPr>
        </p:nvSpPr>
        <p:spPr>
          <a:xfrm>
            <a:off x="6781376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16" name="文本框 178"/>
          <p:cNvSpPr txBox="1"/>
          <p:nvPr>
            <p:custDataLst>
              <p:tags r:id="rId4"/>
            </p:custDataLst>
          </p:nvPr>
        </p:nvSpPr>
        <p:spPr>
          <a:xfrm>
            <a:off x="6295211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劳动报酬：指劳动者为用人单位提供劳动后所获得的报酬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18" name="文本框 180"/>
          <p:cNvSpPr txBox="1"/>
          <p:nvPr>
            <p:custDataLst>
              <p:tags r:id="rId5"/>
            </p:custDataLst>
          </p:nvPr>
        </p:nvSpPr>
        <p:spPr>
          <a:xfrm>
            <a:off x="6293911" y="471700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劳动争议处理：指劳动者和用人单位在劳动过程中发生的争议处理方式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20" name="文本框 18"/>
          <p:cNvSpPr txBox="1"/>
          <p:nvPr>
            <p:custDataLst>
              <p:tags r:id="rId6"/>
            </p:custDataLst>
          </p:nvPr>
        </p:nvSpPr>
        <p:spPr>
          <a:xfrm>
            <a:off x="1325015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22" name="文本框 23"/>
          <p:cNvSpPr txBox="1"/>
          <p:nvPr>
            <p:custDataLst>
              <p:tags r:id="rId7"/>
            </p:custDataLst>
          </p:nvPr>
        </p:nvSpPr>
        <p:spPr>
          <a:xfrm>
            <a:off x="1325015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049024" name="文本框 176"/>
          <p:cNvSpPr txBox="1"/>
          <p:nvPr>
            <p:custDataLst>
              <p:tags r:id="rId8"/>
            </p:custDataLst>
          </p:nvPr>
        </p:nvSpPr>
        <p:spPr>
          <a:xfrm>
            <a:off x="838850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劳动者：指在劳动过程中提供劳动的人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26" name="文本框 181"/>
          <p:cNvSpPr txBox="1"/>
          <p:nvPr>
            <p:custDataLst>
              <p:tags r:id="rId9"/>
            </p:custDataLst>
          </p:nvPr>
        </p:nvSpPr>
        <p:spPr>
          <a:xfrm>
            <a:off x="838200" y="471700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劳动保护和劳动条件：指劳动者在用人单位所享有的劳动保护和劳动条件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28" name="文本框 19"/>
          <p:cNvSpPr txBox="1"/>
          <p:nvPr>
            <p:custDataLst>
              <p:tags r:id="rId10"/>
            </p:custDataLst>
          </p:nvPr>
        </p:nvSpPr>
        <p:spPr>
          <a:xfrm>
            <a:off x="4053521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30" name="文本框 24"/>
          <p:cNvSpPr txBox="1"/>
          <p:nvPr>
            <p:custDataLst>
              <p:tags r:id="rId11"/>
            </p:custDataLst>
          </p:nvPr>
        </p:nvSpPr>
        <p:spPr>
          <a:xfrm>
            <a:off x="4053521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32" name="文本框 177"/>
          <p:cNvSpPr txBox="1"/>
          <p:nvPr>
            <p:custDataLst>
              <p:tags r:id="rId12"/>
            </p:custDataLst>
          </p:nvPr>
        </p:nvSpPr>
        <p:spPr>
          <a:xfrm>
            <a:off x="3566705" y="2254983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用人单位：指使用劳动者进行劳动的单位或个人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34" name="文本框 182"/>
          <p:cNvSpPr txBox="1"/>
          <p:nvPr>
            <p:custDataLst>
              <p:tags r:id="rId13"/>
            </p:custDataLst>
          </p:nvPr>
        </p:nvSpPr>
        <p:spPr>
          <a:xfrm>
            <a:off x="3566055" y="4702709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社会保险和福利：指劳动者在用人单位所享有的社会保险和福利待遇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36" name="文本框 21"/>
          <p:cNvSpPr txBox="1"/>
          <p:nvPr>
            <p:custDataLst>
              <p:tags r:id="rId14"/>
            </p:custDataLst>
          </p:nvPr>
        </p:nvSpPr>
        <p:spPr>
          <a:xfrm>
            <a:off x="9509232" y="1390545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1049038" name="文本框 26"/>
          <p:cNvSpPr txBox="1"/>
          <p:nvPr>
            <p:custDataLst>
              <p:tags r:id="rId15"/>
            </p:custDataLst>
          </p:nvPr>
        </p:nvSpPr>
        <p:spPr>
          <a:xfrm>
            <a:off x="9509232" y="3833720"/>
            <a:ext cx="1358068" cy="118924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 panose="020b0503020204020204" pitchFamily="34" charset="-122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1049040" name="文本框 179"/>
          <p:cNvSpPr txBox="1"/>
          <p:nvPr>
            <p:custDataLst>
              <p:tags r:id="rId16"/>
            </p:custDataLst>
          </p:nvPr>
        </p:nvSpPr>
        <p:spPr>
          <a:xfrm>
            <a:off x="9023066" y="2178939"/>
            <a:ext cx="2330805" cy="143393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工作时间和休息休假：指劳动者在用人单位的工作时间和休息休假安排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042" name="文本框 183"/>
          <p:cNvSpPr txBox="1"/>
          <p:nvPr>
            <p:custDataLst>
              <p:tags r:id="rId17"/>
            </p:custDataLst>
          </p:nvPr>
        </p:nvSpPr>
        <p:spPr>
          <a:xfrm>
            <a:off x="9021766" y="4717657"/>
            <a:ext cx="2332606" cy="143393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工会和职工代表大会：指劳动者在用人单位所参加的工会和职工代表大会等组织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劳动关系的类型</a:t>
            </a:r>
            <a:endParaRPr lang="zh-CN" altLang="en-US"/>
          </a:p>
        </p:txBody>
      </p:sp>
      <p:sp>
        <p:nvSpPr>
          <p:cNvPr id="10490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按照劳动关系的形成要件分类：法定劳动关系、事实劳动关系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按照劳动关系与就业的关系分类：劳动合同关系、集体合同关系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按照劳动关系的内容分类：权利关系、义务关系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按照劳动关系双方当事人的地位分类：个别劳动关系、集体劳动关系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劳动关系的重要性</a:t>
            </a:r>
            <a:endParaRPr lang="zh-CN" altLang="en-US"/>
          </a:p>
        </p:txBody>
      </p:sp>
      <p:sp>
        <p:nvSpPr>
          <p:cNvPr id="10491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保障劳动者权益</a:t>
            </a:r>
            <a:endParaRPr lang="zh-CN" altLang="en-US"/>
          </a:p>
        </p:txBody>
      </p:sp>
      <p:sp>
        <p:nvSpPr>
          <p:cNvPr id="104922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劳动者的基本权利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劳动关系对劳动者的影响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保障劳动者权益的法律措施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劳动者权益保护的实践案例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促进企业发展</a:t>
            </a:r>
            <a:endParaRPr lang="zh-CN" altLang="en-US"/>
          </a:p>
        </p:txBody>
      </p:sp>
      <p:sp>
        <p:nvSpPr>
          <p:cNvPr id="10492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稳定劳动关系：提高员工满意度和忠诚度，降低员工流失率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增强企业竞争力：员工稳定性和生产效率提升，企业竞争力增强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促进企业可持续发展：企业稳定发展，实现可持续发展目标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提升生产效率：员工积极性和创造力提高，生产效率提升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维护社会稳定</a:t>
            </a:r>
            <a:endParaRPr lang="zh-CN" altLang="en-US"/>
          </a:p>
        </p:txBody>
      </p:sp>
      <p:sp>
        <p:nvSpPr>
          <p:cNvPr id="104933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3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4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4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5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5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6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保障劳动者权益，促进社会公平正义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增强社会凝聚力，促进社会和谐稳定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减少劳动纠纷，降低社会矛盾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维护企业稳定发展，促进经济繁荣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劳动关系存在的问题</a:t>
            </a:r>
            <a:endParaRPr lang="zh-CN" altLang="en-US"/>
          </a:p>
        </p:txBody>
      </p:sp>
      <p:sp>
        <p:nvSpPr>
          <p:cNvPr id="10494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劳动者权益受损</a:t>
            </a:r>
            <a:endParaRPr lang="zh-CN" altLang="en-US"/>
          </a:p>
        </p:txBody>
      </p:sp>
      <p:sp>
        <p:nvSpPr>
          <p:cNvPr id="104947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9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9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9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0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0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0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1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工资拖欠：劳动者无法按时获得应得的工资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劳动争议解决机制不完善：劳动者维权困难，无法得到及时有效的法律援助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劳动合同不规范：合同内容不清晰，容易引发争议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2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劳动条件恶劣：工作环境差，存在安全隐患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企业用工不规范</a:t>
            </a:r>
            <a:endParaRPr lang="zh-CN" altLang="en-US"/>
          </a:p>
        </p:txBody>
      </p:sp>
      <p:sp>
        <p:nvSpPr>
          <p:cNvPr id="104955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5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劳动合同签订不规范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6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6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工资支付不规范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6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工作时间和休息休假不规范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7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7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社会保险缴纳不规范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https://d.book118.com/525034102343011110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微软雅黑</vt:lpstr>
      <vt:lpstr>Calibri Light</vt:lpstr>
      <vt:lpstr>+中文标题</vt:lpstr>
      <vt:lpstr>Wingdings</vt:lpstr>
      <vt:lpstr>宋体</vt:lpstr>
      <vt:lpstr>Office Theme</vt:lpstr>
      <vt:lpstr>劳动关系强化</vt:lpstr>
      <vt:lpstr>目录</vt:lpstr>
      <vt:lpstr>添加章节标题</vt:lpstr>
      <vt:lpstr>劳动关系概述</vt:lpstr>
      <vt:lpstr>PowerPoint Presentation</vt:lpstr>
      <vt:lpstr>劳动关系的定义</vt:lpstr>
      <vt:lpstr>劳动关系的要素</vt:lpstr>
      <vt:lpstr>劳动关系的类型</vt:lpstr>
      <vt:lpstr>劳动关系的重要性</vt:lpstr>
      <vt:lpstr>PowerPoint Presentation</vt:lpstr>
      <vt:lpstr>保障劳动者权益</vt:lpstr>
      <vt:lpstr>促进企业发展</vt:lpstr>
      <vt:lpstr>维护社会稳定</vt:lpstr>
      <vt:lpstr>劳动关系存在的问题</vt:lpstr>
      <vt:lpstr>PowerPoint Presentation</vt:lpstr>
      <vt:lpstr>劳动者权益受损</vt:lpstr>
      <vt:lpstr>企业用工不规范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2024-09-16T12:42:55.612</cp:lastPrinted>
  <dcterms:created xsi:type="dcterms:W3CDTF">2024-09-16T04:42:55Z</dcterms:created>
  <dcterms:modified xsi:type="dcterms:W3CDTF">2024-09-16T04:42:57Z</dcterms:modified>
</cp:coreProperties>
</file>