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14BCE6-354F-4495-BF72-A572DA9C55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0E1845-F9E1-4ECA-AF11-CFF95B71E9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FEB242-6D09-4E33-A450-2D4FBAA8A3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C2F546-8840-4395-AD64-4786A5EBDC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D902930-8B54-4C03-B8B0-AA572A507A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C9CDFEF-439B-4AAA-B5EB-544DE22416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E651FBE-4919-40C2-A563-D956346299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C5ED39-F6BA-46E1-A60C-ACBF487A72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3A9B9C-D88C-471F-AF3D-0E7225A1DE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35DA49-042D-466B-9DAF-AF159563FE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92D789-73C8-4869-A251-C66A2C8303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3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887999" y="2339471"/>
            <a:ext cx="4993675" cy="1089529"/>
          </a:xfrm>
        </p:spPr>
        <p:txBody>
          <a:bodyPr wrap="none" anchor="b">
            <a:spAutoFit/>
          </a:bodyPr>
          <a:lstStyle>
            <a:lvl1pPr algn="l">
              <a:defRPr sz="7200" b="0" i="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887999" y="1859340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accent1">
                    <a:lumMod val="75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cxnSp>
        <p:nvCxnSpPr>
          <p:cNvPr id="5" name="ïSḻiḍe"/>
          <p:cNvCxnSpPr/>
          <p:nvPr userDrawn="1"/>
        </p:nvCxnSpPr>
        <p:spPr>
          <a:xfrm flipH="1">
            <a:off x="443999" y="1859340"/>
            <a:ext cx="0" cy="156966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0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0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5101240334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孕期知识全面解析\n## 1.孕期基础知识：了解孕期的重要阶段\n### 1.1孕前期的准备与调整\n### 1.2孕中期的发育与检查\n### 1.3孕晚期的观察与护理\n## 2.孕期营养需求：确保母婴健康的关键\n### 2.1孕妇营养需求的特点与原则\n### 2.2孕期各阶段的营养重点\n### 2.3孕妇饮食禁忌与误区\n## 3.孕期运动指南：保持身体健康与缓解孕期不适\n### 3.1孕期运动的重要性与原则\n### 3.2适合孕妇的运动类型与选择\n### 3.3孕期运动的安全与注意事项\n## 4.孕期心理调适：保持愉快心情与减轻焦虑\n### 4.1孕期心理变化的特点与原因\n### 4.2孕妇心理调适的方法与技巧\n### 4.3家庭成员如何支持孕妇心理调适\n## 5.孕期并发症预防与应对：确保母婴安全\n### 5.1孕期常见并发症的预防措施\n### 5.2孕期并发症的识别与自我评估\n### 5.3孕期并发症的就医与治疗建议\n## 6.孕期检查与分娩准备：掌握关键信息\n### 6.1孕期检查的重要性与时间安排\n### 6.2分娩前的准备与待产包清单\n### 6.3分娩方式的选择与影响因素\n&quot;,&quot;templateId&quot;:&quot;fdsgqp5mt7y9fj3qduwh7x7bj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887999" y="2349500"/>
            <a:ext cx="10477500" cy="10795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/>
              <a:t>孕期知识全面解析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887999" y="1861809"/>
            <a:ext cx="290464" cy="4801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6098501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614571" y="6098501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孕期基础知识：了解孕期的重要阶段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01</a:t>
            </a:r>
            <a:endParaRPr kumimoji="1" lang="zh-CN" altLang="en-US"/>
          </a:p>
        </p:txBody>
      </p:sp>
      <p:cxnSp>
        <p:nvCxnSpPr>
          <p:cNvPr id="125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21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22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2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备孕：提前3-6个月开始调整生活习惯</a:t>
                </a:r>
                <a:endParaRPr/>
              </a:p>
            </p:txBody>
          </p:sp>
          <p:sp>
            <p:nvSpPr>
              <p:cNvPr id="22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保持良好的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饮食习惯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，摄入均衡的营养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养成良好的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作息规律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，保证充足的睡眠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运动量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，提高身体素质和免疫力</a:t>
                </a:r>
                <a:endParaRPr/>
              </a:p>
            </p:txBody>
          </p:sp>
        </p:grpSp>
        <p:grpSp>
          <p:nvGrpSpPr>
            <p:cNvPr id="225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2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孕期知识学习：了解孕期各个阶段的变化</a:t>
                </a:r>
                <a:endParaRPr/>
              </a:p>
            </p:txBody>
          </p:sp>
          <p:sp>
            <p:nvSpPr>
              <p:cNvPr id="22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掌握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的计算方法，了解胎儿发育情况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孕期症状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的识别，及时发现异常情况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的重要性，按时进行产前检查</a:t>
                </a:r>
                <a:endParaRPr/>
              </a:p>
            </p:txBody>
          </p:sp>
        </p:grpSp>
        <p:grpSp>
          <p:nvGrpSpPr>
            <p:cNvPr id="228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2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心理准备：调整心态，迎接孕期的到来</a:t>
                </a:r>
                <a:endParaRPr/>
              </a:p>
            </p:txBody>
          </p:sp>
          <p:sp>
            <p:nvSpPr>
              <p:cNvPr id="230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积极乐观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的心态，避免焦虑和紧张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分娩知识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，为顺利分娩做好准备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为即将到来的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育儿生活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做好计划和准备</a:t>
                </a:r>
                <a:endParaRPr/>
              </a:p>
            </p:txBody>
          </p:sp>
        </p:grpSp>
      </p:grpSp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孕前期的准备与调整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3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34" name="组合 233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35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3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胎儿发育：关注胎儿生长发育情况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胎儿发育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的各个阶段，关注器官发育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胎儿体重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的增长，防止营养不良或过度肥胖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胎动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，了解胎儿健康状况</a:t>
                </a:r>
                <a:endParaRPr/>
              </a:p>
            </p:txBody>
          </p:sp>
          <p:sp>
            <p:nvSpPr>
              <p:cNvPr id="238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39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4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孕中期检查：定期进行产前检查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检查项目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检查时间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，确保按时检查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检查结果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，及时发现并处理异常情况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与医生保持良好沟通，了解胎儿发育状况</a:t>
                </a:r>
                <a:endParaRPr/>
              </a:p>
            </p:txBody>
          </p:sp>
          <p:sp>
            <p:nvSpPr>
              <p:cNvPr id="242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3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4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孕妇身体状况：关注孕妇身体健康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良好的饮食习惯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，保证营养摄入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适当的运动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，增强身体素质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孕期并发症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的预防，降低风险</a:t>
                </a:r>
                <a:endParaRPr/>
              </a:p>
            </p:txBody>
          </p:sp>
          <p:sp>
            <p:nvSpPr>
              <p:cNvPr id="246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孕中期的发育与检查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9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胎儿发育：关注胎儿生长发育情况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了解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胎儿发育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的各个阶段，关注器官发育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注意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胎儿体重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的增长，防止营养不良或过度肥胖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观察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胎动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，了解胎儿健康状况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孕晚期检查：定期进行产前检查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了解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检查项目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检查时间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，确保按时检查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关注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检查结果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，及时发现并处理异常情况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与医生保持良好沟通，了解胎儿发育状况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孕妇身体状况：关注孕妇身体健康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维持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良好的饮食习惯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，保证营养摄入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保持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适当的运动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，增强身体素质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关注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孕期并发症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的预防，降低风险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分娩准备：做好分娩前的各项准备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制定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分娩计划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，选择合适的医院和医生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准备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待产包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，确保分娩当天所需物品齐全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学习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分娩技巧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，为顺利分娩做好准备</a:t>
            </a:r>
            <a:endParaRPr/>
          </a:p>
        </p:txBody>
      </p:sp>
      <p:sp>
        <p:nvSpPr>
          <p:cNvPr id="25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孕晚期的观察与护理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2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孕期营养需求：确保母婴健康的关键</a:t>
            </a:r>
            <a:endParaRPr/>
          </a:p>
        </p:txBody>
      </p:sp>
      <p:sp>
        <p:nvSpPr>
          <p:cNvPr id="253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02</a:t>
            </a:r>
            <a:endParaRPr kumimoji="1" lang="zh-CN" altLang="en-US"/>
          </a:p>
        </p:txBody>
      </p:sp>
      <p:cxnSp>
        <p:nvCxnSpPr>
          <p:cNvPr id="254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营养需求特点：孕妇营养需求高于非孕期</a:t>
                </a:r>
                <a:endParaRPr/>
              </a:p>
            </p:txBody>
          </p:sp>
          <p:sp>
            <p:nvSpPr>
              <p:cNvPr id="26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充足的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蛋白质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，满足胎儿生长发育需求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适量的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脂肪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，提供能量和必需脂肪酸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丰富的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碳水化合物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，提供能量和膳食纤维</a:t>
                </a:r>
                <a:endParaRPr/>
              </a:p>
            </p:txBody>
          </p:sp>
          <p:sp>
            <p:nvSpPr>
              <p:cNvPr id="26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营养补充原则：确保营养摄入均衡</a:t>
                </a:r>
                <a:endParaRPr/>
              </a:p>
            </p:txBody>
          </p:sp>
          <p:sp>
            <p:nvSpPr>
              <p:cNvPr id="26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合理搭配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膳食结构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，保证营养全面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食物质量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，选择新鲜、营养丰富的食物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适量补充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，满足孕妇特殊需求</a:t>
                </a:r>
                <a:endParaRPr/>
              </a:p>
            </p:txBody>
          </p:sp>
          <p:sp>
            <p:nvSpPr>
              <p:cNvPr id="26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孕妇营养需求的特点与原则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4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75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76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7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富含叶酸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的食物，预防神经管缺陷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蛋白质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摄入，满足胎儿生长发育需求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摄入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多种维生素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，促进胎儿器官发育</a:t>
                </a:r>
                <a:endParaRPr/>
              </a:p>
            </p:txBody>
          </p:sp>
          <p:sp>
            <p:nvSpPr>
              <p:cNvPr id="27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孕前期：调整饮食结构，保证营养摄入</a:t>
                </a:r>
                <a:endParaRPr/>
              </a:p>
            </p:txBody>
          </p:sp>
        </p:grpSp>
        <p:grpSp>
          <p:nvGrpSpPr>
            <p:cNvPr id="279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8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蛋白质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脂肪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碳水化合物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的摄入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的摄入，预防孕期贫血和缺钙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摄入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多种维生素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，促进胎儿器官发育</a:t>
                </a:r>
                <a:endParaRPr/>
              </a:p>
            </p:txBody>
          </p:sp>
          <p:sp>
            <p:nvSpPr>
              <p:cNvPr id="28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孕中期：增加营养摄入，满足胎儿生长需求</a:t>
                </a:r>
                <a:endParaRPr/>
              </a:p>
            </p:txBody>
          </p:sp>
        </p:grpSp>
        <p:grpSp>
          <p:nvGrpSpPr>
            <p:cNvPr id="282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8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蛋白质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摄入，满足胎儿生长发育需求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控制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脂肪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摄入，防止过度肥胖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摄入，促进胎儿骨骼发育</a:t>
                </a:r>
                <a:endParaRPr/>
              </a:p>
            </p:txBody>
          </p:sp>
          <p:sp>
            <p:nvSpPr>
              <p:cNvPr id="28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孕晚期：关注营养摄入，防止过度肥胖</a:t>
                </a:r>
                <a:endParaRPr/>
              </a:p>
            </p:txBody>
          </p:sp>
        </p:grpSp>
      </p:grpSp>
      <p:pic>
        <p:nvPicPr>
          <p:cNvPr id="285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86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87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88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8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孕期各阶段的营养重点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饮食禁忌：避免摄入对孕妇和胎儿有害的食物</a:t>
                </a:r>
                <a:endParaRPr/>
              </a:p>
            </p:txBody>
          </p:sp>
          <p:sp>
            <p:nvSpPr>
              <p:cNvPr id="29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生、冷、辛辣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食物，防止胃肠道不适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高糖、高盐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食物，预防孕期并发症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酒精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咖啡因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，影响胎儿发育</a:t>
                </a:r>
                <a:endParaRPr/>
              </a:p>
            </p:txBody>
          </p:sp>
          <p:sp>
            <p:nvSpPr>
              <p:cNvPr id="29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饮食误区：纠正孕妇饮食中的常见错误</a:t>
                </a:r>
                <a:endParaRPr/>
              </a:p>
            </p:txBody>
          </p:sp>
          <p:sp>
            <p:nvSpPr>
              <p:cNvPr id="30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过度进补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，以免营养过剩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盲目忌口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，导致营养不足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单一饮食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，保证营养均衡</a:t>
                </a:r>
                <a:endParaRPr/>
              </a:p>
            </p:txBody>
          </p:sp>
          <p:sp>
            <p:nvSpPr>
              <p:cNvPr id="30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孕妇饮食禁忌与误区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孕期运动指南：保持身体健康与缓解孕期不适</a:t>
            </a:r>
            <a:endParaRPr/>
          </a:p>
        </p:txBody>
      </p:sp>
      <p:sp>
        <p:nvSpPr>
          <p:cNvPr id="8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03</a:t>
            </a:r>
            <a:endParaRPr kumimoji="1" lang="zh-CN" altLang="en-US"/>
          </a:p>
        </p:txBody>
      </p:sp>
      <p:cxnSp>
        <p:nvCxnSpPr>
          <p:cNvPr id="9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孕期运动重要性：促进孕妇身体健康，缓解孕期不适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心肺功能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，提高身体素质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血液循环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，预防孕期水肿和静脉曲张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缓解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孕期疼痛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，如背痛、腰痛等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孕期运动原则：安全、适量、舒适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适合孕妇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的运动项目，避免剧烈运动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控制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运动强度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，以不感到过度疲劳为宜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运动规律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，每天进行适量的运动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孕期运动的重要性与原则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9" name="组合 28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30" name="组合 29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3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适合孕妇的运动类型：低强度、低风险的运动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散步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：简单易行，适合各个孕期的孕妇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孕妇瑜伽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：增强柔韧性，缓解孕期不适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游泳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：低强度、全身运动，有利于孕妇心血管健康</a:t>
                </a:r>
                <a:endParaRPr/>
              </a:p>
            </p:txBody>
          </p:sp>
        </p:grpSp>
        <p:grpSp>
          <p:nvGrpSpPr>
            <p:cNvPr id="33" name="组合 32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3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运动选择：根据孕妇身体状况和运动经验选择合适的运动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初期孕妇：选择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低强度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易操作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的运动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中期孕妇：选择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中等强度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运动范围广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的运动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晚期孕妇：选择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低强度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避免剧烈运动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的运动</a:t>
                </a:r>
                <a:endParaRPr/>
              </a:p>
            </p:txBody>
          </p:sp>
        </p:grpSp>
      </p:grpSp>
      <p:sp>
        <p:nvSpPr>
          <p:cNvPr id="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适合孕妇的运动类型与选择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孕期运动的安全与注意事项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9" name="组合 38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0" name="组合 39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运动安全：确保孕期运动的安全性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安全环境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，避免高污染、高噪音环境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剧烈运动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，以免对胎儿造成不良影响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运动强度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，以不感到过度疲劳为宜</a:t>
                </a:r>
                <a:endParaRPr/>
              </a:p>
            </p:txBody>
          </p:sp>
          <p:pic>
            <p:nvPicPr>
              <p:cNvPr id="4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5" name="组合 44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4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注意事项：孕期运动时需注意的事项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穿着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舒适运动服饰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，避免束缚感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热身运动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，预防运动损伤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充足水分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，避免脱水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出现不适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立即停止运动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，并寻求医生建议</a:t>
                </a:r>
                <a:endParaRPr/>
              </a:p>
            </p:txBody>
          </p:sp>
          <p:pic>
            <p:nvPicPr>
              <p:cNvPr id="4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https://d.book118.com/525101240334011114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ink">
      <a:dk1>
        <a:srgbClr val="000000"/>
      </a:dk1>
      <a:lt1>
        <a:srgbClr val="FFFFFF"/>
      </a:lt1>
      <a:dk2>
        <a:srgbClr val="14111B"/>
      </a:dk2>
      <a:lt2>
        <a:srgbClr val="FEF1F8"/>
      </a:lt2>
      <a:accent1>
        <a:srgbClr val="D19BB1"/>
      </a:accent1>
      <a:accent2>
        <a:srgbClr val="DEC0D0"/>
      </a:accent2>
      <a:accent3>
        <a:srgbClr val="E1938C"/>
      </a:accent3>
      <a:accent4>
        <a:srgbClr val="605988"/>
      </a:accent4>
      <a:accent5>
        <a:srgbClr val="8088B8"/>
      </a:accent5>
      <a:accent6>
        <a:srgbClr val="D0DBE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孕期知识全面解析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2024-09-22T06:29:07.120</cp:lastPrinted>
  <dcterms:created xsi:type="dcterms:W3CDTF">2024-09-21T22:29:07Z</dcterms:created>
  <dcterms:modified xsi:type="dcterms:W3CDTF">2024-09-21T22:29:09Z</dcterms:modified>
</cp:coreProperties>
</file>