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F47C6A4-DA44-457F-A772-0BF8180241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9E7895-D559-4528-BAF1-36DD6FA9D2F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91AEEF7F-C8E5-41C7-9E06-BD8B90A97C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E5FF3FA-3DED-46B7-AEA2-24F7DE6E7E8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A8B251C-7A81-4E98-AF44-64E9D043CDC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DED1EAD-F7BB-494C-8B4F-06B7B0055B6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558A298-0E2E-42B7-B3B8-3942BCC0F99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012E3A0-83A3-4C7F-AEE7-A489F5C98C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4F882C0-B997-432D-A97D-300C0B9F92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F571A81-E632-4000-B53F-DF694508918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C33E913-DE26-4DDC-808C-DFFBD8A493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5132003002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《优化工具箱》ppt课件</a:t>
            </a: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grpSp>
        <p:nvGrpSpPr>
          <p:cNvPr id="3" name="Group 3"/>
          <p:cNvGrpSpPr/>
          <p:nvPr/>
        </p:nvGrpSpPr>
        <p:grpSpPr>
          <a:xfrm>
            <a:off x="2336170" y="682396"/>
            <a:ext cx="1539079" cy="823690"/>
            <a:chOff x="2336170" y="682396"/>
            <a:chExt cx="1539079" cy="823690"/>
          </a:xfrm>
        </p:grpSpPr>
        <p:sp>
          <p:nvSpPr>
            <p:cNvPr id="4" name="TextBox 4"/>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950" b="1">
                  <a:solidFill>
                    <a:srgbClr val="FFFFFF">
                      <a:alpha val="100000"/>
                    </a:srgbClr>
                  </a:solidFill>
                  <a:latin typeface="Microsoft Yahei"/>
                  <a:ea typeface="Microsoft Yahei"/>
                  <a:cs typeface="Microsoft Yahei"/>
                </a:rPr>
                <a:t>目录</a:t>
              </a:r>
            </a:p>
          </p:txBody>
        </p:sp>
      </p:grpSp>
      <p:sp>
        <p:nvSpPr>
          <p:cNvPr id="5" name="TextBox 5"/>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优化工具箱概述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常用优化工具介绍</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优化工具箱应用案例</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如何选择和使用优化工具箱</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未来优化工具箱的发展趋势</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优化工具箱概述</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01</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854583" y="1877473"/>
            <a:ext cx="563213" cy="1253299"/>
            <a:chOff x="854583" y="1877473"/>
            <a:chExt cx="563213" cy="1253299"/>
          </a:xfrm>
        </p:grpSpPr>
        <p:sp>
          <p:nvSpPr>
            <p:cNvPr id="3" name="AutoShape 3"/>
            <p:cNvSpPr/>
            <p:nvPr/>
          </p:nvSpPr>
          <p:spPr>
            <a:xfrm>
              <a:off x="962406" y="1984343"/>
              <a:ext cx="347186"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457219">
              <a:off x="854583"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1142780" flipH="1">
              <a:off x="1319403"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1437230" flipH="1">
              <a:off x="1168241"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162769">
              <a:off x="943356" y="2264378"/>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874776" y="1448943"/>
            <a:ext cx="514445" cy="580739"/>
            <a:chOff x="874776" y="1448943"/>
            <a:chExt cx="514445" cy="580739"/>
          </a:xfrm>
        </p:grpSpPr>
        <p:sp>
          <p:nvSpPr>
            <p:cNvPr id="9" name="Freeform 9"/>
            <p:cNvSpPr/>
            <p:nvPr/>
          </p:nvSpPr>
          <p:spPr>
            <a:xfrm>
              <a:off x="1014698" y="1448943"/>
              <a:ext cx="234601" cy="304991"/>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874776" y="1732788"/>
              <a:ext cx="514445" cy="296894"/>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1102900" y="1782128"/>
              <a:ext cx="59817" cy="44482"/>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6843332" y="1448848"/>
            <a:ext cx="536161" cy="977455"/>
            <a:chOff x="6843332" y="1448848"/>
            <a:chExt cx="536161" cy="977455"/>
          </a:xfrm>
        </p:grpSpPr>
        <p:sp>
          <p:nvSpPr>
            <p:cNvPr id="13" name="AutoShape 13"/>
            <p:cNvSpPr/>
            <p:nvPr/>
          </p:nvSpPr>
          <p:spPr>
            <a:xfrm>
              <a:off x="6942487" y="1984343"/>
              <a:ext cx="336137" cy="378904"/>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457219">
              <a:off x="6843332" y="1877473"/>
              <a:ext cx="98393" cy="543877"/>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rot="21142780" flipH="1">
              <a:off x="7281100" y="1877473"/>
              <a:ext cx="98393" cy="5488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67811" y="1448848"/>
              <a:ext cx="494824" cy="580834"/>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6922580" y="2267521"/>
            <a:ext cx="372522" cy="866394"/>
            <a:chOff x="6922580" y="2267521"/>
            <a:chExt cx="372522" cy="866394"/>
          </a:xfrm>
        </p:grpSpPr>
        <p:sp>
          <p:nvSpPr>
            <p:cNvPr id="18" name="AutoShape 18"/>
            <p:cNvSpPr/>
            <p:nvPr/>
          </p:nvSpPr>
          <p:spPr>
            <a:xfrm rot="21437230" flipH="1">
              <a:off x="7138416"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rot="162769">
              <a:off x="6922580" y="2267521"/>
              <a:ext cx="156686" cy="86639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1648839" y="1881235"/>
            <a:ext cx="1897380" cy="739140"/>
            <a:chOff x="1648839" y="1881235"/>
            <a:chExt cx="1897380" cy="739140"/>
          </a:xfrm>
        </p:grpSpPr>
        <p:sp>
          <p:nvSpPr>
            <p:cNvPr id="21" name="TextBox 21"/>
            <p:cNvSpPr txBox="1"/>
            <p:nvPr/>
          </p:nvSpPr>
          <p:spPr>
            <a:xfrm>
              <a:off x="1648839" y="1881235"/>
              <a:ext cx="1897380" cy="7391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01</a:t>
              </a:r>
            </a:p>
          </p:txBody>
        </p:sp>
      </p:grpSp>
      <p:grpSp>
        <p:nvGrpSpPr>
          <p:cNvPr id="22" name="Group 22"/>
          <p:cNvGrpSpPr/>
          <p:nvPr/>
        </p:nvGrpSpPr>
        <p:grpSpPr>
          <a:xfrm>
            <a:off x="7599459" y="1881235"/>
            <a:ext cx="1897380" cy="739140"/>
            <a:chOff x="7599459" y="1881235"/>
            <a:chExt cx="1897380" cy="739140"/>
          </a:xfrm>
        </p:grpSpPr>
        <p:sp>
          <p:nvSpPr>
            <p:cNvPr id="23" name="TextBox 23"/>
            <p:cNvSpPr txBox="1"/>
            <p:nvPr/>
          </p:nvSpPr>
          <p:spPr>
            <a:xfrm>
              <a:off x="7599459" y="1881235"/>
              <a:ext cx="1897380" cy="7391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400" b="1">
                  <a:solidFill>
                    <a:schemeClr val="accent1">
                      <a:alpha val="100000"/>
                    </a:schemeClr>
                  </a:solidFill>
                  <a:latin typeface="Microsoft Yahei"/>
                  <a:ea typeface="Microsoft Yahei"/>
                  <a:cs typeface="Microsoft Yahei"/>
                </a:rPr>
                <a:t>02</a:t>
              </a:r>
            </a:p>
          </p:txBody>
        </p:sp>
      </p:grpSp>
      <p:grpSp>
        <p:nvGrpSpPr>
          <p:cNvPr id="24" name="Group 24"/>
          <p:cNvGrpSpPr/>
          <p:nvPr/>
        </p:nvGrpSpPr>
        <p:grpSpPr>
          <a:xfrm>
            <a:off x="854583" y="3639788"/>
            <a:ext cx="248317" cy="552641"/>
            <a:chOff x="854583" y="3639788"/>
            <a:chExt cx="248317" cy="552641"/>
          </a:xfrm>
        </p:grpSpPr>
        <p:sp>
          <p:nvSpPr>
            <p:cNvPr id="25" name="AutoShape 25"/>
            <p:cNvSpPr/>
            <p:nvPr/>
          </p:nvSpPr>
          <p:spPr>
            <a:xfrm>
              <a:off x="9021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rot="457219">
              <a:off x="854583"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rot="21142780" flipH="1">
              <a:off x="1059561"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rot="21437230" flipH="1">
              <a:off x="99288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rot="162769">
              <a:off x="89373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 name="Group 30"/>
          <p:cNvGrpSpPr/>
          <p:nvPr/>
        </p:nvGrpSpPr>
        <p:grpSpPr>
          <a:xfrm>
            <a:off x="863537" y="3450812"/>
            <a:ext cx="226885" cy="256032"/>
            <a:chOff x="863537" y="3450812"/>
            <a:chExt cx="226885" cy="256032"/>
          </a:xfrm>
        </p:grpSpPr>
        <p:sp>
          <p:nvSpPr>
            <p:cNvPr id="31" name="Freeform 31"/>
            <p:cNvSpPr/>
            <p:nvPr/>
          </p:nvSpPr>
          <p:spPr>
            <a:xfrm>
              <a:off x="925163"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86353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96412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 name="Group 34"/>
          <p:cNvGrpSpPr/>
          <p:nvPr/>
        </p:nvGrpSpPr>
        <p:grpSpPr>
          <a:xfrm>
            <a:off x="1316450" y="3639788"/>
            <a:ext cx="248317" cy="552641"/>
            <a:chOff x="1316450" y="3639788"/>
            <a:chExt cx="248317" cy="552641"/>
          </a:xfrm>
        </p:grpSpPr>
        <p:sp>
          <p:nvSpPr>
            <p:cNvPr id="35" name="AutoShape 35"/>
            <p:cNvSpPr/>
            <p:nvPr/>
          </p:nvSpPr>
          <p:spPr>
            <a:xfrm>
              <a:off x="1363980"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rot="457219">
              <a:off x="1316450"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rot="21142780" flipH="1">
              <a:off x="1521428"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rot="21437230" flipH="1">
              <a:off x="145475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rot="162769">
              <a:off x="135559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0" name="Group 40"/>
          <p:cNvGrpSpPr/>
          <p:nvPr/>
        </p:nvGrpSpPr>
        <p:grpSpPr>
          <a:xfrm>
            <a:off x="1325404" y="3450812"/>
            <a:ext cx="226885" cy="256032"/>
            <a:chOff x="1325404" y="3450812"/>
            <a:chExt cx="226885" cy="256032"/>
          </a:xfrm>
        </p:grpSpPr>
        <p:sp>
          <p:nvSpPr>
            <p:cNvPr id="41" name="Freeform 41"/>
            <p:cNvSpPr/>
            <p:nvPr/>
          </p:nvSpPr>
          <p:spPr>
            <a:xfrm>
              <a:off x="1387030"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Freeform 42"/>
            <p:cNvSpPr/>
            <p:nvPr/>
          </p:nvSpPr>
          <p:spPr>
            <a:xfrm>
              <a:off x="132540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Freeform 43"/>
            <p:cNvSpPr/>
            <p:nvPr/>
          </p:nvSpPr>
          <p:spPr>
            <a:xfrm>
              <a:off x="1425988"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44" name="Group 44"/>
          <p:cNvGrpSpPr/>
          <p:nvPr/>
        </p:nvGrpSpPr>
        <p:grpSpPr>
          <a:xfrm>
            <a:off x="1778317" y="3639788"/>
            <a:ext cx="248318" cy="552641"/>
            <a:chOff x="1778317" y="3639788"/>
            <a:chExt cx="248318" cy="552641"/>
          </a:xfrm>
        </p:grpSpPr>
        <p:sp>
          <p:nvSpPr>
            <p:cNvPr id="45" name="AutoShape 45"/>
            <p:cNvSpPr/>
            <p:nvPr/>
          </p:nvSpPr>
          <p:spPr>
            <a:xfrm>
              <a:off x="1825847"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rot="457219">
              <a:off x="177831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rot="21142780" flipH="1">
              <a:off x="198329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rot="21437230" flipH="1">
              <a:off x="191662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rot="162769">
              <a:off x="181746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0" name="Group 50"/>
          <p:cNvGrpSpPr/>
          <p:nvPr/>
        </p:nvGrpSpPr>
        <p:grpSpPr>
          <a:xfrm>
            <a:off x="1787271" y="3450812"/>
            <a:ext cx="226885" cy="256032"/>
            <a:chOff x="1787271" y="3450812"/>
            <a:chExt cx="226885" cy="256032"/>
          </a:xfrm>
        </p:grpSpPr>
        <p:sp>
          <p:nvSpPr>
            <p:cNvPr id="51" name="Freeform 51"/>
            <p:cNvSpPr/>
            <p:nvPr/>
          </p:nvSpPr>
          <p:spPr>
            <a:xfrm>
              <a:off x="184889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1787271"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1887855"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4" name="Group 54"/>
          <p:cNvGrpSpPr/>
          <p:nvPr/>
        </p:nvGrpSpPr>
        <p:grpSpPr>
          <a:xfrm>
            <a:off x="2240185" y="3639788"/>
            <a:ext cx="248317" cy="552641"/>
            <a:chOff x="2240185" y="3639788"/>
            <a:chExt cx="248317" cy="552641"/>
          </a:xfrm>
        </p:grpSpPr>
        <p:sp>
          <p:nvSpPr>
            <p:cNvPr id="55" name="AutoShape 55"/>
            <p:cNvSpPr/>
            <p:nvPr/>
          </p:nvSpPr>
          <p:spPr>
            <a:xfrm>
              <a:off x="228771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AutoShape 56"/>
            <p:cNvSpPr/>
            <p:nvPr/>
          </p:nvSpPr>
          <p:spPr>
            <a:xfrm rot="457219">
              <a:off x="2240185"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AutoShape 57"/>
            <p:cNvSpPr/>
            <p:nvPr/>
          </p:nvSpPr>
          <p:spPr>
            <a:xfrm rot="21142780" flipH="1">
              <a:off x="2445163"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AutoShape 58"/>
            <p:cNvSpPr/>
            <p:nvPr/>
          </p:nvSpPr>
          <p:spPr>
            <a:xfrm rot="21437230" flipH="1">
              <a:off x="2378488"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rot="162769">
              <a:off x="2279333"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0" name="Group 60"/>
          <p:cNvGrpSpPr/>
          <p:nvPr/>
        </p:nvGrpSpPr>
        <p:grpSpPr>
          <a:xfrm>
            <a:off x="2249138" y="3450812"/>
            <a:ext cx="226885" cy="256032"/>
            <a:chOff x="2249138" y="3450812"/>
            <a:chExt cx="226885" cy="256032"/>
          </a:xfrm>
        </p:grpSpPr>
        <p:sp>
          <p:nvSpPr>
            <p:cNvPr id="61" name="Freeform 61"/>
            <p:cNvSpPr/>
            <p:nvPr/>
          </p:nvSpPr>
          <p:spPr>
            <a:xfrm>
              <a:off x="231076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Freeform 62"/>
            <p:cNvSpPr/>
            <p:nvPr/>
          </p:nvSpPr>
          <p:spPr>
            <a:xfrm>
              <a:off x="2249138"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Freeform 63"/>
            <p:cNvSpPr/>
            <p:nvPr/>
          </p:nvSpPr>
          <p:spPr>
            <a:xfrm>
              <a:off x="2349722"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4" name="Group 64"/>
          <p:cNvGrpSpPr/>
          <p:nvPr/>
        </p:nvGrpSpPr>
        <p:grpSpPr>
          <a:xfrm>
            <a:off x="2702052" y="3639788"/>
            <a:ext cx="248317" cy="552641"/>
            <a:chOff x="2702052" y="3639788"/>
            <a:chExt cx="248317" cy="552641"/>
          </a:xfrm>
        </p:grpSpPr>
        <p:sp>
          <p:nvSpPr>
            <p:cNvPr id="65" name="AutoShape 65"/>
            <p:cNvSpPr/>
            <p:nvPr/>
          </p:nvSpPr>
          <p:spPr>
            <a:xfrm>
              <a:off x="2749582"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rot="457219">
              <a:off x="2702052"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rot="21142780" flipH="1">
              <a:off x="2907030"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rot="21437230" flipH="1">
              <a:off x="2840355"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rot="162769">
              <a:off x="2741200"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0" name="Group 70"/>
          <p:cNvGrpSpPr/>
          <p:nvPr/>
        </p:nvGrpSpPr>
        <p:grpSpPr>
          <a:xfrm>
            <a:off x="2711005" y="3450812"/>
            <a:ext cx="226885" cy="256032"/>
            <a:chOff x="2711005" y="3450812"/>
            <a:chExt cx="226885" cy="256032"/>
          </a:xfrm>
        </p:grpSpPr>
        <p:sp>
          <p:nvSpPr>
            <p:cNvPr id="71" name="Freeform 71"/>
            <p:cNvSpPr/>
            <p:nvPr/>
          </p:nvSpPr>
          <p:spPr>
            <a:xfrm>
              <a:off x="2772728"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Freeform 72"/>
            <p:cNvSpPr/>
            <p:nvPr/>
          </p:nvSpPr>
          <p:spPr>
            <a:xfrm>
              <a:off x="2711005"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Freeform 73"/>
            <p:cNvSpPr/>
            <p:nvPr/>
          </p:nvSpPr>
          <p:spPr>
            <a:xfrm>
              <a:off x="281158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4" name="Group 74"/>
          <p:cNvGrpSpPr/>
          <p:nvPr/>
        </p:nvGrpSpPr>
        <p:grpSpPr>
          <a:xfrm>
            <a:off x="3163919" y="3639788"/>
            <a:ext cx="248317" cy="552641"/>
            <a:chOff x="3163919" y="3639788"/>
            <a:chExt cx="248317" cy="552641"/>
          </a:xfrm>
        </p:grpSpPr>
        <p:sp>
          <p:nvSpPr>
            <p:cNvPr id="75" name="AutoShape 75"/>
            <p:cNvSpPr/>
            <p:nvPr/>
          </p:nvSpPr>
          <p:spPr>
            <a:xfrm>
              <a:off x="3211449"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rot="457219">
              <a:off x="3163919"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rot="21142780" flipH="1">
              <a:off x="3368897"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rot="21437230" flipH="1">
              <a:off x="330222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AutoShape 79"/>
            <p:cNvSpPr/>
            <p:nvPr/>
          </p:nvSpPr>
          <p:spPr>
            <a:xfrm rot="162769">
              <a:off x="320306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0" name="Group 80"/>
          <p:cNvGrpSpPr/>
          <p:nvPr/>
        </p:nvGrpSpPr>
        <p:grpSpPr>
          <a:xfrm>
            <a:off x="3172873" y="3450812"/>
            <a:ext cx="226885" cy="256032"/>
            <a:chOff x="3172873" y="3450812"/>
            <a:chExt cx="226885" cy="256032"/>
          </a:xfrm>
        </p:grpSpPr>
        <p:sp>
          <p:nvSpPr>
            <p:cNvPr id="81" name="Freeform 81"/>
            <p:cNvSpPr/>
            <p:nvPr/>
          </p:nvSpPr>
          <p:spPr>
            <a:xfrm>
              <a:off x="3234595"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2" name="Freeform 82"/>
            <p:cNvSpPr/>
            <p:nvPr/>
          </p:nvSpPr>
          <p:spPr>
            <a:xfrm>
              <a:off x="3172873"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3" name="Freeform 83"/>
            <p:cNvSpPr/>
            <p:nvPr/>
          </p:nvSpPr>
          <p:spPr>
            <a:xfrm>
              <a:off x="3273457"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4" name="Group 84"/>
          <p:cNvGrpSpPr/>
          <p:nvPr/>
        </p:nvGrpSpPr>
        <p:grpSpPr>
          <a:xfrm>
            <a:off x="3625787" y="3639788"/>
            <a:ext cx="248316" cy="552641"/>
            <a:chOff x="3625787" y="3639788"/>
            <a:chExt cx="248316" cy="552641"/>
          </a:xfrm>
        </p:grpSpPr>
        <p:sp>
          <p:nvSpPr>
            <p:cNvPr id="85" name="AutoShape 85"/>
            <p:cNvSpPr/>
            <p:nvPr/>
          </p:nvSpPr>
          <p:spPr>
            <a:xfrm>
              <a:off x="3673316"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6" name="AutoShape 86"/>
            <p:cNvSpPr/>
            <p:nvPr/>
          </p:nvSpPr>
          <p:spPr>
            <a:xfrm rot="457219">
              <a:off x="3625787"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7" name="AutoShape 87"/>
            <p:cNvSpPr/>
            <p:nvPr/>
          </p:nvSpPr>
          <p:spPr>
            <a:xfrm rot="21142780" flipH="1">
              <a:off x="3830764"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8" name="AutoShape 88"/>
            <p:cNvSpPr/>
            <p:nvPr/>
          </p:nvSpPr>
          <p:spPr>
            <a:xfrm rot="21437230" flipH="1">
              <a:off x="376408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9" name="AutoShape 89"/>
            <p:cNvSpPr/>
            <p:nvPr/>
          </p:nvSpPr>
          <p:spPr>
            <a:xfrm rot="162769">
              <a:off x="366493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0" name="Group 90"/>
          <p:cNvGrpSpPr/>
          <p:nvPr/>
        </p:nvGrpSpPr>
        <p:grpSpPr>
          <a:xfrm>
            <a:off x="3634740" y="3450812"/>
            <a:ext cx="226885" cy="256032"/>
            <a:chOff x="3634740" y="3450812"/>
            <a:chExt cx="226885" cy="256032"/>
          </a:xfrm>
        </p:grpSpPr>
        <p:sp>
          <p:nvSpPr>
            <p:cNvPr id="91" name="Freeform 91"/>
            <p:cNvSpPr/>
            <p:nvPr/>
          </p:nvSpPr>
          <p:spPr>
            <a:xfrm>
              <a:off x="3696462"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2" name="Freeform 92"/>
            <p:cNvSpPr/>
            <p:nvPr/>
          </p:nvSpPr>
          <p:spPr>
            <a:xfrm>
              <a:off x="3634740"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3" name="Freeform 93"/>
            <p:cNvSpPr/>
            <p:nvPr/>
          </p:nvSpPr>
          <p:spPr>
            <a:xfrm>
              <a:off x="3735324"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4" name="Group 94"/>
          <p:cNvGrpSpPr/>
          <p:nvPr/>
        </p:nvGrpSpPr>
        <p:grpSpPr>
          <a:xfrm>
            <a:off x="4087654" y="3639788"/>
            <a:ext cx="248317" cy="552641"/>
            <a:chOff x="4087654" y="3639788"/>
            <a:chExt cx="248317" cy="552641"/>
          </a:xfrm>
        </p:grpSpPr>
        <p:sp>
          <p:nvSpPr>
            <p:cNvPr id="95" name="AutoShape 95"/>
            <p:cNvSpPr/>
            <p:nvPr/>
          </p:nvSpPr>
          <p:spPr>
            <a:xfrm>
              <a:off x="4135184"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6" name="AutoShape 96"/>
            <p:cNvSpPr/>
            <p:nvPr/>
          </p:nvSpPr>
          <p:spPr>
            <a:xfrm rot="457219">
              <a:off x="4087654"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7" name="AutoShape 97"/>
            <p:cNvSpPr/>
            <p:nvPr/>
          </p:nvSpPr>
          <p:spPr>
            <a:xfrm rot="21142780" flipH="1">
              <a:off x="4292632"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8" name="AutoShape 98"/>
            <p:cNvSpPr/>
            <p:nvPr/>
          </p:nvSpPr>
          <p:spPr>
            <a:xfrm rot="21437230" flipH="1">
              <a:off x="4225957"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9" name="AutoShape 99"/>
            <p:cNvSpPr/>
            <p:nvPr/>
          </p:nvSpPr>
          <p:spPr>
            <a:xfrm rot="162769">
              <a:off x="4126802"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0" name="Group 100"/>
          <p:cNvGrpSpPr/>
          <p:nvPr/>
        </p:nvGrpSpPr>
        <p:grpSpPr>
          <a:xfrm>
            <a:off x="4096607" y="3450812"/>
            <a:ext cx="226885" cy="256032"/>
            <a:chOff x="4096607" y="3450812"/>
            <a:chExt cx="226885" cy="256032"/>
          </a:xfrm>
        </p:grpSpPr>
        <p:sp>
          <p:nvSpPr>
            <p:cNvPr id="101" name="Freeform 101"/>
            <p:cNvSpPr/>
            <p:nvPr/>
          </p:nvSpPr>
          <p:spPr>
            <a:xfrm>
              <a:off x="4158329"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2" name="Freeform 102"/>
            <p:cNvSpPr/>
            <p:nvPr/>
          </p:nvSpPr>
          <p:spPr>
            <a:xfrm>
              <a:off x="4096607"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3" name="Freeform 103"/>
            <p:cNvSpPr/>
            <p:nvPr/>
          </p:nvSpPr>
          <p:spPr>
            <a:xfrm>
              <a:off x="4197191"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4" name="Group 104"/>
          <p:cNvGrpSpPr/>
          <p:nvPr/>
        </p:nvGrpSpPr>
        <p:grpSpPr>
          <a:xfrm>
            <a:off x="4549521" y="3639788"/>
            <a:ext cx="248317" cy="552641"/>
            <a:chOff x="4549521" y="3639788"/>
            <a:chExt cx="248317" cy="552641"/>
          </a:xfrm>
        </p:grpSpPr>
        <p:sp>
          <p:nvSpPr>
            <p:cNvPr id="105" name="AutoShape 105"/>
            <p:cNvSpPr/>
            <p:nvPr/>
          </p:nvSpPr>
          <p:spPr>
            <a:xfrm>
              <a:off x="4597051"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6" name="AutoShape 106"/>
            <p:cNvSpPr/>
            <p:nvPr/>
          </p:nvSpPr>
          <p:spPr>
            <a:xfrm rot="457219">
              <a:off x="4549521"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7" name="AutoShape 107"/>
            <p:cNvSpPr/>
            <p:nvPr/>
          </p:nvSpPr>
          <p:spPr>
            <a:xfrm rot="21142780" flipH="1">
              <a:off x="4754499"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8" name="AutoShape 108"/>
            <p:cNvSpPr/>
            <p:nvPr/>
          </p:nvSpPr>
          <p:spPr>
            <a:xfrm rot="21437230" flipH="1">
              <a:off x="4687824"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9" name="AutoShape 109"/>
            <p:cNvSpPr/>
            <p:nvPr/>
          </p:nvSpPr>
          <p:spPr>
            <a:xfrm rot="162769">
              <a:off x="4588669"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0" name="Group 110"/>
          <p:cNvGrpSpPr/>
          <p:nvPr/>
        </p:nvGrpSpPr>
        <p:grpSpPr>
          <a:xfrm>
            <a:off x="4558474" y="3450812"/>
            <a:ext cx="226885" cy="256032"/>
            <a:chOff x="4558474" y="3450812"/>
            <a:chExt cx="226885" cy="256032"/>
          </a:xfrm>
        </p:grpSpPr>
        <p:sp>
          <p:nvSpPr>
            <p:cNvPr id="111" name="Freeform 111"/>
            <p:cNvSpPr/>
            <p:nvPr/>
          </p:nvSpPr>
          <p:spPr>
            <a:xfrm>
              <a:off x="4620196"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2" name="Freeform 112"/>
            <p:cNvSpPr/>
            <p:nvPr/>
          </p:nvSpPr>
          <p:spPr>
            <a:xfrm>
              <a:off x="4558474"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3" name="Freeform 113"/>
            <p:cNvSpPr/>
            <p:nvPr/>
          </p:nvSpPr>
          <p:spPr>
            <a:xfrm>
              <a:off x="4659059"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4" name="Group 114"/>
          <p:cNvGrpSpPr/>
          <p:nvPr/>
        </p:nvGrpSpPr>
        <p:grpSpPr>
          <a:xfrm>
            <a:off x="5011388" y="3639788"/>
            <a:ext cx="248317" cy="552641"/>
            <a:chOff x="5011388" y="3639788"/>
            <a:chExt cx="248317" cy="552641"/>
          </a:xfrm>
        </p:grpSpPr>
        <p:sp>
          <p:nvSpPr>
            <p:cNvPr id="115" name="AutoShape 115"/>
            <p:cNvSpPr/>
            <p:nvPr/>
          </p:nvSpPr>
          <p:spPr>
            <a:xfrm>
              <a:off x="5059013" y="3686842"/>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6" name="AutoShape 116"/>
            <p:cNvSpPr/>
            <p:nvPr/>
          </p:nvSpPr>
          <p:spPr>
            <a:xfrm rot="457219">
              <a:off x="5011388" y="3639788"/>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7" name="AutoShape 117"/>
            <p:cNvSpPr/>
            <p:nvPr/>
          </p:nvSpPr>
          <p:spPr>
            <a:xfrm rot="21142780" flipH="1">
              <a:off x="5216366" y="3639788"/>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8" name="AutoShape 118"/>
            <p:cNvSpPr/>
            <p:nvPr/>
          </p:nvSpPr>
          <p:spPr>
            <a:xfrm rot="21437230" flipH="1">
              <a:off x="5149691"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9" name="AutoShape 119"/>
            <p:cNvSpPr/>
            <p:nvPr/>
          </p:nvSpPr>
          <p:spPr>
            <a:xfrm rot="162769">
              <a:off x="5050536" y="3810381"/>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0" name="Group 120"/>
          <p:cNvGrpSpPr/>
          <p:nvPr/>
        </p:nvGrpSpPr>
        <p:grpSpPr>
          <a:xfrm>
            <a:off x="5020342" y="3450812"/>
            <a:ext cx="226885" cy="256032"/>
            <a:chOff x="5020342" y="3450812"/>
            <a:chExt cx="226885" cy="256032"/>
          </a:xfrm>
        </p:grpSpPr>
        <p:sp>
          <p:nvSpPr>
            <p:cNvPr id="121" name="Freeform 121"/>
            <p:cNvSpPr/>
            <p:nvPr/>
          </p:nvSpPr>
          <p:spPr>
            <a:xfrm>
              <a:off x="5082064" y="3450812"/>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2" name="Freeform 122"/>
            <p:cNvSpPr/>
            <p:nvPr/>
          </p:nvSpPr>
          <p:spPr>
            <a:xfrm>
              <a:off x="5020342" y="3575971"/>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3" name="Freeform 123"/>
            <p:cNvSpPr/>
            <p:nvPr/>
          </p:nvSpPr>
          <p:spPr>
            <a:xfrm>
              <a:off x="5120926" y="3597688"/>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4" name="Group 124"/>
          <p:cNvGrpSpPr/>
          <p:nvPr/>
        </p:nvGrpSpPr>
        <p:grpSpPr>
          <a:xfrm>
            <a:off x="854583" y="4613529"/>
            <a:ext cx="248317" cy="552641"/>
            <a:chOff x="854583" y="4613529"/>
            <a:chExt cx="248317" cy="552641"/>
          </a:xfrm>
        </p:grpSpPr>
        <p:sp>
          <p:nvSpPr>
            <p:cNvPr id="125" name="AutoShape 125"/>
            <p:cNvSpPr/>
            <p:nvPr/>
          </p:nvSpPr>
          <p:spPr>
            <a:xfrm>
              <a:off x="9021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6" name="AutoShape 126"/>
            <p:cNvSpPr/>
            <p:nvPr/>
          </p:nvSpPr>
          <p:spPr>
            <a:xfrm rot="457219">
              <a:off x="854583"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7" name="AutoShape 127"/>
            <p:cNvSpPr/>
            <p:nvPr/>
          </p:nvSpPr>
          <p:spPr>
            <a:xfrm rot="21142780" flipH="1">
              <a:off x="1059561"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8" name="AutoShape 128"/>
            <p:cNvSpPr/>
            <p:nvPr/>
          </p:nvSpPr>
          <p:spPr>
            <a:xfrm rot="21437230" flipH="1">
              <a:off x="99288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9" name="AutoShape 129"/>
            <p:cNvSpPr/>
            <p:nvPr/>
          </p:nvSpPr>
          <p:spPr>
            <a:xfrm rot="162769">
              <a:off x="89373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0" name="Group 130"/>
          <p:cNvGrpSpPr/>
          <p:nvPr/>
        </p:nvGrpSpPr>
        <p:grpSpPr>
          <a:xfrm>
            <a:off x="863537" y="4424553"/>
            <a:ext cx="226885" cy="256032"/>
            <a:chOff x="863537" y="4424553"/>
            <a:chExt cx="226885" cy="256032"/>
          </a:xfrm>
        </p:grpSpPr>
        <p:sp>
          <p:nvSpPr>
            <p:cNvPr id="131" name="Freeform 131"/>
            <p:cNvSpPr/>
            <p:nvPr/>
          </p:nvSpPr>
          <p:spPr>
            <a:xfrm>
              <a:off x="925163"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2" name="Freeform 132"/>
            <p:cNvSpPr/>
            <p:nvPr/>
          </p:nvSpPr>
          <p:spPr>
            <a:xfrm>
              <a:off x="86353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3" name="Freeform 133"/>
            <p:cNvSpPr/>
            <p:nvPr/>
          </p:nvSpPr>
          <p:spPr>
            <a:xfrm>
              <a:off x="96412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4" name="Group 134"/>
          <p:cNvGrpSpPr/>
          <p:nvPr/>
        </p:nvGrpSpPr>
        <p:grpSpPr>
          <a:xfrm>
            <a:off x="1316450" y="4613529"/>
            <a:ext cx="248317" cy="552641"/>
            <a:chOff x="1316450" y="4613529"/>
            <a:chExt cx="248317" cy="552641"/>
          </a:xfrm>
        </p:grpSpPr>
        <p:sp>
          <p:nvSpPr>
            <p:cNvPr id="135" name="AutoShape 135"/>
            <p:cNvSpPr/>
            <p:nvPr/>
          </p:nvSpPr>
          <p:spPr>
            <a:xfrm>
              <a:off x="1363980"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6" name="AutoShape 136"/>
            <p:cNvSpPr/>
            <p:nvPr/>
          </p:nvSpPr>
          <p:spPr>
            <a:xfrm rot="457219">
              <a:off x="1316450"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7" name="AutoShape 137"/>
            <p:cNvSpPr/>
            <p:nvPr/>
          </p:nvSpPr>
          <p:spPr>
            <a:xfrm rot="21142780" flipH="1">
              <a:off x="1521428"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8" name="AutoShape 138"/>
            <p:cNvSpPr/>
            <p:nvPr/>
          </p:nvSpPr>
          <p:spPr>
            <a:xfrm rot="21437230" flipH="1">
              <a:off x="145475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9" name="AutoShape 139"/>
            <p:cNvSpPr/>
            <p:nvPr/>
          </p:nvSpPr>
          <p:spPr>
            <a:xfrm rot="162769">
              <a:off x="135559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0" name="Group 140"/>
          <p:cNvGrpSpPr/>
          <p:nvPr/>
        </p:nvGrpSpPr>
        <p:grpSpPr>
          <a:xfrm>
            <a:off x="1325404" y="4424553"/>
            <a:ext cx="226885" cy="256032"/>
            <a:chOff x="1325404" y="4424553"/>
            <a:chExt cx="226885" cy="256032"/>
          </a:xfrm>
        </p:grpSpPr>
        <p:sp>
          <p:nvSpPr>
            <p:cNvPr id="141" name="Freeform 141"/>
            <p:cNvSpPr/>
            <p:nvPr/>
          </p:nvSpPr>
          <p:spPr>
            <a:xfrm>
              <a:off x="1387030"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2" name="Freeform 142"/>
            <p:cNvSpPr/>
            <p:nvPr/>
          </p:nvSpPr>
          <p:spPr>
            <a:xfrm>
              <a:off x="132540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3" name="Freeform 143"/>
            <p:cNvSpPr/>
            <p:nvPr/>
          </p:nvSpPr>
          <p:spPr>
            <a:xfrm>
              <a:off x="1425988"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4" name="Group 144"/>
          <p:cNvGrpSpPr/>
          <p:nvPr/>
        </p:nvGrpSpPr>
        <p:grpSpPr>
          <a:xfrm>
            <a:off x="1778317" y="4613529"/>
            <a:ext cx="248318" cy="552641"/>
            <a:chOff x="1778317" y="4613529"/>
            <a:chExt cx="248318" cy="552641"/>
          </a:xfrm>
        </p:grpSpPr>
        <p:sp>
          <p:nvSpPr>
            <p:cNvPr id="145" name="AutoShape 145"/>
            <p:cNvSpPr/>
            <p:nvPr/>
          </p:nvSpPr>
          <p:spPr>
            <a:xfrm>
              <a:off x="1825847"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6" name="AutoShape 146"/>
            <p:cNvSpPr/>
            <p:nvPr/>
          </p:nvSpPr>
          <p:spPr>
            <a:xfrm rot="457219">
              <a:off x="177831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7" name="AutoShape 147"/>
            <p:cNvSpPr/>
            <p:nvPr/>
          </p:nvSpPr>
          <p:spPr>
            <a:xfrm rot="21142780" flipH="1">
              <a:off x="198329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8" name="AutoShape 148"/>
            <p:cNvSpPr/>
            <p:nvPr/>
          </p:nvSpPr>
          <p:spPr>
            <a:xfrm rot="21437230" flipH="1">
              <a:off x="191662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9" name="AutoShape 149"/>
            <p:cNvSpPr/>
            <p:nvPr/>
          </p:nvSpPr>
          <p:spPr>
            <a:xfrm rot="162769">
              <a:off x="181746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0" name="Group 150"/>
          <p:cNvGrpSpPr/>
          <p:nvPr/>
        </p:nvGrpSpPr>
        <p:grpSpPr>
          <a:xfrm>
            <a:off x="1787271" y="4424553"/>
            <a:ext cx="226885" cy="256032"/>
            <a:chOff x="1787271" y="4424553"/>
            <a:chExt cx="226885" cy="256032"/>
          </a:xfrm>
        </p:grpSpPr>
        <p:sp>
          <p:nvSpPr>
            <p:cNvPr id="151" name="Freeform 151"/>
            <p:cNvSpPr/>
            <p:nvPr/>
          </p:nvSpPr>
          <p:spPr>
            <a:xfrm>
              <a:off x="184889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2" name="Freeform 152"/>
            <p:cNvSpPr/>
            <p:nvPr/>
          </p:nvSpPr>
          <p:spPr>
            <a:xfrm>
              <a:off x="1787271"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3" name="Freeform 153"/>
            <p:cNvSpPr/>
            <p:nvPr/>
          </p:nvSpPr>
          <p:spPr>
            <a:xfrm>
              <a:off x="1887855"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54" name="Group 154"/>
          <p:cNvGrpSpPr/>
          <p:nvPr/>
        </p:nvGrpSpPr>
        <p:grpSpPr>
          <a:xfrm>
            <a:off x="2240185" y="4613529"/>
            <a:ext cx="248317" cy="552641"/>
            <a:chOff x="2240185" y="4613529"/>
            <a:chExt cx="248317" cy="552641"/>
          </a:xfrm>
        </p:grpSpPr>
        <p:sp>
          <p:nvSpPr>
            <p:cNvPr id="155" name="AutoShape 155"/>
            <p:cNvSpPr/>
            <p:nvPr/>
          </p:nvSpPr>
          <p:spPr>
            <a:xfrm>
              <a:off x="228771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6" name="AutoShape 156"/>
            <p:cNvSpPr/>
            <p:nvPr/>
          </p:nvSpPr>
          <p:spPr>
            <a:xfrm rot="457219">
              <a:off x="2240185"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7" name="AutoShape 157"/>
            <p:cNvSpPr/>
            <p:nvPr/>
          </p:nvSpPr>
          <p:spPr>
            <a:xfrm rot="21142780" flipH="1">
              <a:off x="2445163"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8" name="AutoShape 158"/>
            <p:cNvSpPr/>
            <p:nvPr/>
          </p:nvSpPr>
          <p:spPr>
            <a:xfrm rot="21437230" flipH="1">
              <a:off x="2378488"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9" name="AutoShape 159"/>
            <p:cNvSpPr/>
            <p:nvPr/>
          </p:nvSpPr>
          <p:spPr>
            <a:xfrm rot="162769">
              <a:off x="2279333"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0" name="Group 160"/>
          <p:cNvGrpSpPr/>
          <p:nvPr/>
        </p:nvGrpSpPr>
        <p:grpSpPr>
          <a:xfrm>
            <a:off x="2249138" y="4424553"/>
            <a:ext cx="226885" cy="256032"/>
            <a:chOff x="2249138" y="4424553"/>
            <a:chExt cx="226885" cy="256032"/>
          </a:xfrm>
        </p:grpSpPr>
        <p:sp>
          <p:nvSpPr>
            <p:cNvPr id="161" name="Freeform 161"/>
            <p:cNvSpPr/>
            <p:nvPr/>
          </p:nvSpPr>
          <p:spPr>
            <a:xfrm>
              <a:off x="231076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2" name="Freeform 162"/>
            <p:cNvSpPr/>
            <p:nvPr/>
          </p:nvSpPr>
          <p:spPr>
            <a:xfrm>
              <a:off x="2249138"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3" name="Freeform 163"/>
            <p:cNvSpPr/>
            <p:nvPr/>
          </p:nvSpPr>
          <p:spPr>
            <a:xfrm>
              <a:off x="2349722"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64" name="Group 164"/>
          <p:cNvGrpSpPr/>
          <p:nvPr/>
        </p:nvGrpSpPr>
        <p:grpSpPr>
          <a:xfrm>
            <a:off x="2702052" y="4613529"/>
            <a:ext cx="248317" cy="552641"/>
            <a:chOff x="2702052" y="4613529"/>
            <a:chExt cx="248317" cy="552641"/>
          </a:xfrm>
        </p:grpSpPr>
        <p:sp>
          <p:nvSpPr>
            <p:cNvPr id="165" name="AutoShape 165"/>
            <p:cNvSpPr/>
            <p:nvPr/>
          </p:nvSpPr>
          <p:spPr>
            <a:xfrm>
              <a:off x="2749582"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6" name="AutoShape 166"/>
            <p:cNvSpPr/>
            <p:nvPr/>
          </p:nvSpPr>
          <p:spPr>
            <a:xfrm rot="457219">
              <a:off x="2702052"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7" name="AutoShape 167"/>
            <p:cNvSpPr/>
            <p:nvPr/>
          </p:nvSpPr>
          <p:spPr>
            <a:xfrm rot="21142780" flipH="1">
              <a:off x="2907030"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8" name="AutoShape 168"/>
            <p:cNvSpPr/>
            <p:nvPr/>
          </p:nvSpPr>
          <p:spPr>
            <a:xfrm rot="21437230" flipH="1">
              <a:off x="2840355"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9" name="AutoShape 169"/>
            <p:cNvSpPr/>
            <p:nvPr/>
          </p:nvSpPr>
          <p:spPr>
            <a:xfrm rot="162769">
              <a:off x="2741200"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0" name="Group 170"/>
          <p:cNvGrpSpPr/>
          <p:nvPr/>
        </p:nvGrpSpPr>
        <p:grpSpPr>
          <a:xfrm>
            <a:off x="2711005" y="4424553"/>
            <a:ext cx="226885" cy="256032"/>
            <a:chOff x="2711005" y="4424553"/>
            <a:chExt cx="226885" cy="256032"/>
          </a:xfrm>
        </p:grpSpPr>
        <p:sp>
          <p:nvSpPr>
            <p:cNvPr id="171" name="Freeform 171"/>
            <p:cNvSpPr/>
            <p:nvPr/>
          </p:nvSpPr>
          <p:spPr>
            <a:xfrm>
              <a:off x="2772728"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2" name="Freeform 172"/>
            <p:cNvSpPr/>
            <p:nvPr/>
          </p:nvSpPr>
          <p:spPr>
            <a:xfrm>
              <a:off x="2711005"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3" name="Freeform 173"/>
            <p:cNvSpPr/>
            <p:nvPr/>
          </p:nvSpPr>
          <p:spPr>
            <a:xfrm>
              <a:off x="281158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4" name="Group 174"/>
          <p:cNvGrpSpPr/>
          <p:nvPr/>
        </p:nvGrpSpPr>
        <p:grpSpPr>
          <a:xfrm>
            <a:off x="3163919" y="4613529"/>
            <a:ext cx="248317" cy="552641"/>
            <a:chOff x="3163919" y="4613529"/>
            <a:chExt cx="248317" cy="552641"/>
          </a:xfrm>
        </p:grpSpPr>
        <p:sp>
          <p:nvSpPr>
            <p:cNvPr id="175" name="AutoShape 175"/>
            <p:cNvSpPr/>
            <p:nvPr/>
          </p:nvSpPr>
          <p:spPr>
            <a:xfrm>
              <a:off x="3211449"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6" name="AutoShape 176"/>
            <p:cNvSpPr/>
            <p:nvPr/>
          </p:nvSpPr>
          <p:spPr>
            <a:xfrm rot="457219">
              <a:off x="3163919"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7" name="AutoShape 177"/>
            <p:cNvSpPr/>
            <p:nvPr/>
          </p:nvSpPr>
          <p:spPr>
            <a:xfrm rot="21142780" flipH="1">
              <a:off x="3368897"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8" name="AutoShape 178"/>
            <p:cNvSpPr/>
            <p:nvPr/>
          </p:nvSpPr>
          <p:spPr>
            <a:xfrm rot="21437230" flipH="1">
              <a:off x="330222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9" name="AutoShape 179"/>
            <p:cNvSpPr/>
            <p:nvPr/>
          </p:nvSpPr>
          <p:spPr>
            <a:xfrm rot="162769">
              <a:off x="320306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0" name="Group 180"/>
          <p:cNvGrpSpPr/>
          <p:nvPr/>
        </p:nvGrpSpPr>
        <p:grpSpPr>
          <a:xfrm>
            <a:off x="3172873" y="4424553"/>
            <a:ext cx="226885" cy="256032"/>
            <a:chOff x="3172873" y="4424553"/>
            <a:chExt cx="226885" cy="256032"/>
          </a:xfrm>
        </p:grpSpPr>
        <p:sp>
          <p:nvSpPr>
            <p:cNvPr id="181" name="Freeform 181"/>
            <p:cNvSpPr/>
            <p:nvPr/>
          </p:nvSpPr>
          <p:spPr>
            <a:xfrm>
              <a:off x="3234595"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2" name="Freeform 182"/>
            <p:cNvSpPr/>
            <p:nvPr/>
          </p:nvSpPr>
          <p:spPr>
            <a:xfrm>
              <a:off x="3172873"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3" name="Freeform 183"/>
            <p:cNvSpPr/>
            <p:nvPr/>
          </p:nvSpPr>
          <p:spPr>
            <a:xfrm>
              <a:off x="3273457"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4" name="Group 184"/>
          <p:cNvGrpSpPr/>
          <p:nvPr/>
        </p:nvGrpSpPr>
        <p:grpSpPr>
          <a:xfrm>
            <a:off x="3625787" y="4613529"/>
            <a:ext cx="248316" cy="552641"/>
            <a:chOff x="3625787" y="4613529"/>
            <a:chExt cx="248316" cy="552641"/>
          </a:xfrm>
        </p:grpSpPr>
        <p:sp>
          <p:nvSpPr>
            <p:cNvPr id="185" name="AutoShape 185"/>
            <p:cNvSpPr/>
            <p:nvPr/>
          </p:nvSpPr>
          <p:spPr>
            <a:xfrm>
              <a:off x="3673316"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6" name="AutoShape 186"/>
            <p:cNvSpPr/>
            <p:nvPr/>
          </p:nvSpPr>
          <p:spPr>
            <a:xfrm rot="457219">
              <a:off x="3625787"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7" name="AutoShape 187"/>
            <p:cNvSpPr/>
            <p:nvPr/>
          </p:nvSpPr>
          <p:spPr>
            <a:xfrm rot="21142780" flipH="1">
              <a:off x="3830764"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8" name="AutoShape 188"/>
            <p:cNvSpPr/>
            <p:nvPr/>
          </p:nvSpPr>
          <p:spPr>
            <a:xfrm rot="21437230" flipH="1">
              <a:off x="376408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9" name="AutoShape 189"/>
            <p:cNvSpPr/>
            <p:nvPr/>
          </p:nvSpPr>
          <p:spPr>
            <a:xfrm rot="162769">
              <a:off x="366493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0" name="Group 190"/>
          <p:cNvGrpSpPr/>
          <p:nvPr/>
        </p:nvGrpSpPr>
        <p:grpSpPr>
          <a:xfrm>
            <a:off x="3634740" y="4424553"/>
            <a:ext cx="226885" cy="256032"/>
            <a:chOff x="3634740" y="4424553"/>
            <a:chExt cx="226885" cy="256032"/>
          </a:xfrm>
        </p:grpSpPr>
        <p:sp>
          <p:nvSpPr>
            <p:cNvPr id="191" name="Freeform 191"/>
            <p:cNvSpPr/>
            <p:nvPr/>
          </p:nvSpPr>
          <p:spPr>
            <a:xfrm>
              <a:off x="3696462"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2" name="Freeform 192"/>
            <p:cNvSpPr/>
            <p:nvPr/>
          </p:nvSpPr>
          <p:spPr>
            <a:xfrm>
              <a:off x="3634740"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3" name="Freeform 193"/>
            <p:cNvSpPr/>
            <p:nvPr/>
          </p:nvSpPr>
          <p:spPr>
            <a:xfrm>
              <a:off x="3735324"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94" name="Group 194"/>
          <p:cNvGrpSpPr/>
          <p:nvPr/>
        </p:nvGrpSpPr>
        <p:grpSpPr>
          <a:xfrm>
            <a:off x="4087654" y="4613529"/>
            <a:ext cx="248317" cy="552641"/>
            <a:chOff x="4087654" y="4613529"/>
            <a:chExt cx="248317" cy="552641"/>
          </a:xfrm>
        </p:grpSpPr>
        <p:sp>
          <p:nvSpPr>
            <p:cNvPr id="195" name="AutoShape 195"/>
            <p:cNvSpPr/>
            <p:nvPr/>
          </p:nvSpPr>
          <p:spPr>
            <a:xfrm>
              <a:off x="4135184"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6" name="AutoShape 196"/>
            <p:cNvSpPr/>
            <p:nvPr/>
          </p:nvSpPr>
          <p:spPr>
            <a:xfrm rot="457219">
              <a:off x="4087654"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7" name="AutoShape 197"/>
            <p:cNvSpPr/>
            <p:nvPr/>
          </p:nvSpPr>
          <p:spPr>
            <a:xfrm rot="21142780" flipH="1">
              <a:off x="4292632"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8" name="AutoShape 198"/>
            <p:cNvSpPr/>
            <p:nvPr/>
          </p:nvSpPr>
          <p:spPr>
            <a:xfrm rot="21437230" flipH="1">
              <a:off x="4225957"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9" name="AutoShape 199"/>
            <p:cNvSpPr/>
            <p:nvPr/>
          </p:nvSpPr>
          <p:spPr>
            <a:xfrm rot="162769">
              <a:off x="4126802"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0" name="Group 200"/>
          <p:cNvGrpSpPr/>
          <p:nvPr/>
        </p:nvGrpSpPr>
        <p:grpSpPr>
          <a:xfrm>
            <a:off x="4096607" y="4424553"/>
            <a:ext cx="226885" cy="256032"/>
            <a:chOff x="4096607" y="4424553"/>
            <a:chExt cx="226885" cy="256032"/>
          </a:xfrm>
        </p:grpSpPr>
        <p:sp>
          <p:nvSpPr>
            <p:cNvPr id="201" name="Freeform 201"/>
            <p:cNvSpPr/>
            <p:nvPr/>
          </p:nvSpPr>
          <p:spPr>
            <a:xfrm>
              <a:off x="4158329"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2" name="Freeform 202"/>
            <p:cNvSpPr/>
            <p:nvPr/>
          </p:nvSpPr>
          <p:spPr>
            <a:xfrm>
              <a:off x="4096607"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3" name="Freeform 203"/>
            <p:cNvSpPr/>
            <p:nvPr/>
          </p:nvSpPr>
          <p:spPr>
            <a:xfrm>
              <a:off x="4197191"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4" name="Group 204"/>
          <p:cNvGrpSpPr/>
          <p:nvPr/>
        </p:nvGrpSpPr>
        <p:grpSpPr>
          <a:xfrm>
            <a:off x="4549521" y="4613529"/>
            <a:ext cx="248317" cy="552641"/>
            <a:chOff x="4549521" y="4613529"/>
            <a:chExt cx="248317" cy="552641"/>
          </a:xfrm>
        </p:grpSpPr>
        <p:sp>
          <p:nvSpPr>
            <p:cNvPr id="205" name="AutoShape 205"/>
            <p:cNvSpPr/>
            <p:nvPr/>
          </p:nvSpPr>
          <p:spPr>
            <a:xfrm>
              <a:off x="4597051"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6" name="AutoShape 206"/>
            <p:cNvSpPr/>
            <p:nvPr/>
          </p:nvSpPr>
          <p:spPr>
            <a:xfrm rot="457219">
              <a:off x="4549521"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7" name="AutoShape 207"/>
            <p:cNvSpPr/>
            <p:nvPr/>
          </p:nvSpPr>
          <p:spPr>
            <a:xfrm rot="21142780" flipH="1">
              <a:off x="4754499"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8" name="AutoShape 208"/>
            <p:cNvSpPr/>
            <p:nvPr/>
          </p:nvSpPr>
          <p:spPr>
            <a:xfrm rot="21437230" flipH="1">
              <a:off x="4687824"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9" name="AutoShape 209"/>
            <p:cNvSpPr/>
            <p:nvPr/>
          </p:nvSpPr>
          <p:spPr>
            <a:xfrm rot="162769">
              <a:off x="4588669"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0" name="Group 210"/>
          <p:cNvGrpSpPr/>
          <p:nvPr/>
        </p:nvGrpSpPr>
        <p:grpSpPr>
          <a:xfrm>
            <a:off x="4558474" y="4424553"/>
            <a:ext cx="226885" cy="256032"/>
            <a:chOff x="4558474" y="4424553"/>
            <a:chExt cx="226885" cy="256032"/>
          </a:xfrm>
        </p:grpSpPr>
        <p:sp>
          <p:nvSpPr>
            <p:cNvPr id="211" name="Freeform 211"/>
            <p:cNvSpPr/>
            <p:nvPr/>
          </p:nvSpPr>
          <p:spPr>
            <a:xfrm>
              <a:off x="4620196"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2" name="Freeform 212"/>
            <p:cNvSpPr/>
            <p:nvPr/>
          </p:nvSpPr>
          <p:spPr>
            <a:xfrm>
              <a:off x="4558474"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3" name="Freeform 213"/>
            <p:cNvSpPr/>
            <p:nvPr/>
          </p:nvSpPr>
          <p:spPr>
            <a:xfrm>
              <a:off x="4659059"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4" name="Group 214"/>
          <p:cNvGrpSpPr/>
          <p:nvPr/>
        </p:nvGrpSpPr>
        <p:grpSpPr>
          <a:xfrm>
            <a:off x="5011388" y="4613529"/>
            <a:ext cx="248317" cy="552641"/>
            <a:chOff x="5011388" y="4613529"/>
            <a:chExt cx="248317" cy="552641"/>
          </a:xfrm>
        </p:grpSpPr>
        <p:sp>
          <p:nvSpPr>
            <p:cNvPr id="215" name="AutoShape 215"/>
            <p:cNvSpPr/>
            <p:nvPr/>
          </p:nvSpPr>
          <p:spPr>
            <a:xfrm>
              <a:off x="5059013" y="4660678"/>
              <a:ext cx="153067"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6" name="AutoShape 216"/>
            <p:cNvSpPr/>
            <p:nvPr/>
          </p:nvSpPr>
          <p:spPr>
            <a:xfrm rot="457219">
              <a:off x="5011388" y="4613529"/>
              <a:ext cx="43339" cy="23984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7" name="AutoShape 217"/>
            <p:cNvSpPr/>
            <p:nvPr/>
          </p:nvSpPr>
          <p:spPr>
            <a:xfrm rot="21142780" flipH="1">
              <a:off x="5216366" y="4613529"/>
              <a:ext cx="43339" cy="242030"/>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8" name="AutoShape 218"/>
            <p:cNvSpPr/>
            <p:nvPr/>
          </p:nvSpPr>
          <p:spPr>
            <a:xfrm rot="21437230" flipH="1">
              <a:off x="5149691"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9" name="AutoShape 219"/>
            <p:cNvSpPr/>
            <p:nvPr/>
          </p:nvSpPr>
          <p:spPr>
            <a:xfrm rot="162769">
              <a:off x="5050536" y="4784122"/>
              <a:ext cx="69056" cy="382048"/>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0" name="Group 220"/>
          <p:cNvGrpSpPr/>
          <p:nvPr/>
        </p:nvGrpSpPr>
        <p:grpSpPr>
          <a:xfrm>
            <a:off x="5020342" y="4424553"/>
            <a:ext cx="226885" cy="256032"/>
            <a:chOff x="5020342" y="4424553"/>
            <a:chExt cx="226885" cy="256032"/>
          </a:xfrm>
        </p:grpSpPr>
        <p:sp>
          <p:nvSpPr>
            <p:cNvPr id="221" name="Freeform 221"/>
            <p:cNvSpPr/>
            <p:nvPr/>
          </p:nvSpPr>
          <p:spPr>
            <a:xfrm>
              <a:off x="5082064" y="4424553"/>
              <a:ext cx="103441" cy="134493"/>
            </a:xfrm>
            <a:custGeom>
              <a:rect l="l" t="t"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2" name="Freeform 222"/>
            <p:cNvSpPr/>
            <p:nvPr/>
          </p:nvSpPr>
          <p:spPr>
            <a:xfrm>
              <a:off x="5020342" y="4549712"/>
              <a:ext cx="226885" cy="130873"/>
            </a:xfrm>
            <a:custGeom>
              <a:rect l="l" t="t"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3" name="Freeform 223"/>
            <p:cNvSpPr/>
            <p:nvPr/>
          </p:nvSpPr>
          <p:spPr>
            <a:xfrm>
              <a:off x="5120926" y="4571524"/>
              <a:ext cx="26384" cy="19621"/>
            </a:xfrm>
            <a:custGeom>
              <a:rect l="l" t="t"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4" name="Group 224"/>
          <p:cNvGrpSpPr/>
          <p:nvPr/>
        </p:nvGrpSpPr>
        <p:grpSpPr>
          <a:xfrm>
            <a:off x="6807708" y="3451003"/>
            <a:ext cx="236315" cy="430816"/>
            <a:chOff x="6807708" y="3451003"/>
            <a:chExt cx="236315" cy="430816"/>
          </a:xfrm>
        </p:grpSpPr>
        <p:sp>
          <p:nvSpPr>
            <p:cNvPr id="225" name="AutoShape 225"/>
            <p:cNvSpPr/>
            <p:nvPr/>
          </p:nvSpPr>
          <p:spPr>
            <a:xfrm>
              <a:off x="6851428"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6" name="AutoShape 226"/>
            <p:cNvSpPr/>
            <p:nvPr/>
          </p:nvSpPr>
          <p:spPr>
            <a:xfrm rot="457219">
              <a:off x="6807708"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7" name="AutoShape 227"/>
            <p:cNvSpPr/>
            <p:nvPr/>
          </p:nvSpPr>
          <p:spPr>
            <a:xfrm rot="21142780" flipH="1">
              <a:off x="7000684"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8" name="Freeform 228"/>
            <p:cNvSpPr/>
            <p:nvPr/>
          </p:nvSpPr>
          <p:spPr>
            <a:xfrm>
              <a:off x="68184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29" name="Group 229"/>
          <p:cNvGrpSpPr/>
          <p:nvPr/>
        </p:nvGrpSpPr>
        <p:grpSpPr>
          <a:xfrm>
            <a:off x="6842665" y="3811905"/>
            <a:ext cx="164211" cy="381952"/>
            <a:chOff x="6842665" y="3811905"/>
            <a:chExt cx="164211" cy="381952"/>
          </a:xfrm>
        </p:grpSpPr>
        <p:sp>
          <p:nvSpPr>
            <p:cNvPr id="230" name="AutoShape 230"/>
            <p:cNvSpPr/>
            <p:nvPr/>
          </p:nvSpPr>
          <p:spPr>
            <a:xfrm rot="21437230" flipH="1">
              <a:off x="69378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1" name="AutoShape 231"/>
            <p:cNvSpPr/>
            <p:nvPr/>
          </p:nvSpPr>
          <p:spPr>
            <a:xfrm rot="162769">
              <a:off x="684266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2" name="Group 232"/>
          <p:cNvGrpSpPr/>
          <p:nvPr/>
        </p:nvGrpSpPr>
        <p:grpSpPr>
          <a:xfrm>
            <a:off x="7270909" y="3451003"/>
            <a:ext cx="236315" cy="430816"/>
            <a:chOff x="7270909" y="3451003"/>
            <a:chExt cx="236315" cy="430816"/>
          </a:xfrm>
        </p:grpSpPr>
        <p:sp>
          <p:nvSpPr>
            <p:cNvPr id="233" name="AutoShape 233"/>
            <p:cNvSpPr/>
            <p:nvPr/>
          </p:nvSpPr>
          <p:spPr>
            <a:xfrm>
              <a:off x="73146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4" name="AutoShape 234"/>
            <p:cNvSpPr/>
            <p:nvPr/>
          </p:nvSpPr>
          <p:spPr>
            <a:xfrm rot="457219">
              <a:off x="72709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5" name="AutoShape 235"/>
            <p:cNvSpPr/>
            <p:nvPr/>
          </p:nvSpPr>
          <p:spPr>
            <a:xfrm rot="21142780" flipH="1">
              <a:off x="7463885"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6" name="Freeform 236"/>
            <p:cNvSpPr/>
            <p:nvPr/>
          </p:nvSpPr>
          <p:spPr>
            <a:xfrm>
              <a:off x="72816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7" name="Group 237"/>
          <p:cNvGrpSpPr/>
          <p:nvPr/>
        </p:nvGrpSpPr>
        <p:grpSpPr>
          <a:xfrm>
            <a:off x="7305866" y="3811905"/>
            <a:ext cx="164210" cy="381952"/>
            <a:chOff x="7305866" y="3811905"/>
            <a:chExt cx="164210" cy="381952"/>
          </a:xfrm>
        </p:grpSpPr>
        <p:sp>
          <p:nvSpPr>
            <p:cNvPr id="238" name="AutoShape 238"/>
            <p:cNvSpPr/>
            <p:nvPr/>
          </p:nvSpPr>
          <p:spPr>
            <a:xfrm rot="21437230" flipH="1">
              <a:off x="740102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9" name="AutoShape 239"/>
            <p:cNvSpPr/>
            <p:nvPr/>
          </p:nvSpPr>
          <p:spPr>
            <a:xfrm rot="162769">
              <a:off x="73058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0" name="Group 240"/>
          <p:cNvGrpSpPr/>
          <p:nvPr/>
        </p:nvGrpSpPr>
        <p:grpSpPr>
          <a:xfrm>
            <a:off x="7734109" y="3451003"/>
            <a:ext cx="236316" cy="430816"/>
            <a:chOff x="7734109" y="3451003"/>
            <a:chExt cx="236316" cy="430816"/>
          </a:xfrm>
        </p:grpSpPr>
        <p:sp>
          <p:nvSpPr>
            <p:cNvPr id="241" name="AutoShape 241"/>
            <p:cNvSpPr/>
            <p:nvPr/>
          </p:nvSpPr>
          <p:spPr>
            <a:xfrm>
              <a:off x="7777829"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2" name="AutoShape 242"/>
            <p:cNvSpPr/>
            <p:nvPr/>
          </p:nvSpPr>
          <p:spPr>
            <a:xfrm rot="457219">
              <a:off x="77341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3" name="AutoShape 243"/>
            <p:cNvSpPr/>
            <p:nvPr/>
          </p:nvSpPr>
          <p:spPr>
            <a:xfrm rot="21142780" flipH="1">
              <a:off x="7927086"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4" name="Freeform 244"/>
            <p:cNvSpPr/>
            <p:nvPr/>
          </p:nvSpPr>
          <p:spPr>
            <a:xfrm>
              <a:off x="77448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5" name="Group 245"/>
          <p:cNvGrpSpPr/>
          <p:nvPr/>
        </p:nvGrpSpPr>
        <p:grpSpPr>
          <a:xfrm>
            <a:off x="7769066" y="3811905"/>
            <a:ext cx="164211" cy="381952"/>
            <a:chOff x="7769066" y="3811905"/>
            <a:chExt cx="164211" cy="381952"/>
          </a:xfrm>
        </p:grpSpPr>
        <p:sp>
          <p:nvSpPr>
            <p:cNvPr id="246" name="AutoShape 246"/>
            <p:cNvSpPr/>
            <p:nvPr/>
          </p:nvSpPr>
          <p:spPr>
            <a:xfrm rot="21437230" flipH="1">
              <a:off x="786422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7" name="AutoShape 247"/>
            <p:cNvSpPr/>
            <p:nvPr/>
          </p:nvSpPr>
          <p:spPr>
            <a:xfrm rot="162769">
              <a:off x="776906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48" name="Group 248"/>
          <p:cNvGrpSpPr/>
          <p:nvPr/>
        </p:nvGrpSpPr>
        <p:grpSpPr>
          <a:xfrm>
            <a:off x="8197310" y="3451003"/>
            <a:ext cx="236316" cy="430816"/>
            <a:chOff x="8197310" y="3451003"/>
            <a:chExt cx="236316" cy="430816"/>
          </a:xfrm>
        </p:grpSpPr>
        <p:sp>
          <p:nvSpPr>
            <p:cNvPr id="249" name="AutoShape 249"/>
            <p:cNvSpPr/>
            <p:nvPr/>
          </p:nvSpPr>
          <p:spPr>
            <a:xfrm>
              <a:off x="8241030"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0" name="AutoShape 250"/>
            <p:cNvSpPr/>
            <p:nvPr/>
          </p:nvSpPr>
          <p:spPr>
            <a:xfrm rot="457219">
              <a:off x="81973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1" name="AutoShape 251"/>
            <p:cNvSpPr/>
            <p:nvPr/>
          </p:nvSpPr>
          <p:spPr>
            <a:xfrm rot="21142780" flipH="1">
              <a:off x="8390287"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2" name="Freeform 252"/>
            <p:cNvSpPr/>
            <p:nvPr/>
          </p:nvSpPr>
          <p:spPr>
            <a:xfrm>
              <a:off x="82080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3" name="Group 253"/>
          <p:cNvGrpSpPr/>
          <p:nvPr/>
        </p:nvGrpSpPr>
        <p:grpSpPr>
          <a:xfrm>
            <a:off x="8232267" y="3811905"/>
            <a:ext cx="164211" cy="381952"/>
            <a:chOff x="8232267" y="3811905"/>
            <a:chExt cx="164211" cy="381952"/>
          </a:xfrm>
        </p:grpSpPr>
        <p:sp>
          <p:nvSpPr>
            <p:cNvPr id="254" name="AutoShape 254"/>
            <p:cNvSpPr/>
            <p:nvPr/>
          </p:nvSpPr>
          <p:spPr>
            <a:xfrm rot="21437230" flipH="1">
              <a:off x="832742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5" name="AutoShape 255"/>
            <p:cNvSpPr/>
            <p:nvPr/>
          </p:nvSpPr>
          <p:spPr>
            <a:xfrm rot="162769">
              <a:off x="82322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56" name="Group 256"/>
          <p:cNvGrpSpPr/>
          <p:nvPr/>
        </p:nvGrpSpPr>
        <p:grpSpPr>
          <a:xfrm>
            <a:off x="8660511" y="3451003"/>
            <a:ext cx="236316" cy="430816"/>
            <a:chOff x="8660511" y="3451003"/>
            <a:chExt cx="236316" cy="430816"/>
          </a:xfrm>
        </p:grpSpPr>
        <p:sp>
          <p:nvSpPr>
            <p:cNvPr id="257" name="AutoShape 257"/>
            <p:cNvSpPr/>
            <p:nvPr/>
          </p:nvSpPr>
          <p:spPr>
            <a:xfrm>
              <a:off x="8704231"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8" name="AutoShape 258"/>
            <p:cNvSpPr/>
            <p:nvPr/>
          </p:nvSpPr>
          <p:spPr>
            <a:xfrm rot="457219">
              <a:off x="8660511"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9" name="AutoShape 259"/>
            <p:cNvSpPr/>
            <p:nvPr/>
          </p:nvSpPr>
          <p:spPr>
            <a:xfrm rot="21142780" flipH="1">
              <a:off x="88534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0" name="Freeform 260"/>
            <p:cNvSpPr/>
            <p:nvPr/>
          </p:nvSpPr>
          <p:spPr>
            <a:xfrm>
              <a:off x="86712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1" name="Group 261"/>
          <p:cNvGrpSpPr/>
          <p:nvPr/>
        </p:nvGrpSpPr>
        <p:grpSpPr>
          <a:xfrm>
            <a:off x="8695467" y="3811905"/>
            <a:ext cx="164212" cy="381952"/>
            <a:chOff x="8695467" y="3811905"/>
            <a:chExt cx="164212" cy="381952"/>
          </a:xfrm>
        </p:grpSpPr>
        <p:sp>
          <p:nvSpPr>
            <p:cNvPr id="262" name="AutoShape 262"/>
            <p:cNvSpPr/>
            <p:nvPr/>
          </p:nvSpPr>
          <p:spPr>
            <a:xfrm rot="21437230" flipH="1">
              <a:off x="8790623"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3" name="AutoShape 263"/>
            <p:cNvSpPr/>
            <p:nvPr/>
          </p:nvSpPr>
          <p:spPr>
            <a:xfrm rot="162769">
              <a:off x="869546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4" name="Group 264"/>
          <p:cNvGrpSpPr/>
          <p:nvPr/>
        </p:nvGrpSpPr>
        <p:grpSpPr>
          <a:xfrm>
            <a:off x="9123712" y="3451003"/>
            <a:ext cx="236315" cy="430816"/>
            <a:chOff x="9123712" y="3451003"/>
            <a:chExt cx="236315" cy="430816"/>
          </a:xfrm>
        </p:grpSpPr>
        <p:sp>
          <p:nvSpPr>
            <p:cNvPr id="265" name="AutoShape 265"/>
            <p:cNvSpPr/>
            <p:nvPr/>
          </p:nvSpPr>
          <p:spPr>
            <a:xfrm>
              <a:off x="9167432"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6" name="AutoShape 266"/>
            <p:cNvSpPr/>
            <p:nvPr/>
          </p:nvSpPr>
          <p:spPr>
            <a:xfrm rot="457219">
              <a:off x="9123712"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7" name="AutoShape 267"/>
            <p:cNvSpPr/>
            <p:nvPr/>
          </p:nvSpPr>
          <p:spPr>
            <a:xfrm rot="21142780" flipH="1">
              <a:off x="9316688"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8" name="Freeform 268"/>
            <p:cNvSpPr/>
            <p:nvPr/>
          </p:nvSpPr>
          <p:spPr>
            <a:xfrm>
              <a:off x="9134475"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9" name="Group 269"/>
          <p:cNvGrpSpPr/>
          <p:nvPr/>
        </p:nvGrpSpPr>
        <p:grpSpPr>
          <a:xfrm>
            <a:off x="9158668" y="3811905"/>
            <a:ext cx="164212" cy="381952"/>
            <a:chOff x="9158668" y="3811905"/>
            <a:chExt cx="164212" cy="381952"/>
          </a:xfrm>
        </p:grpSpPr>
        <p:sp>
          <p:nvSpPr>
            <p:cNvPr id="270" name="AutoShape 270"/>
            <p:cNvSpPr/>
            <p:nvPr/>
          </p:nvSpPr>
          <p:spPr>
            <a:xfrm rot="21437230" flipH="1">
              <a:off x="92538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1" name="AutoShape 271"/>
            <p:cNvSpPr/>
            <p:nvPr/>
          </p:nvSpPr>
          <p:spPr>
            <a:xfrm rot="162769">
              <a:off x="9158668"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2" name="Group 272"/>
          <p:cNvGrpSpPr/>
          <p:nvPr/>
        </p:nvGrpSpPr>
        <p:grpSpPr>
          <a:xfrm>
            <a:off x="9586913" y="3451003"/>
            <a:ext cx="236315" cy="430816"/>
            <a:chOff x="9586913" y="3451003"/>
            <a:chExt cx="236315" cy="430816"/>
          </a:xfrm>
        </p:grpSpPr>
        <p:sp>
          <p:nvSpPr>
            <p:cNvPr id="273" name="AutoShape 273"/>
            <p:cNvSpPr/>
            <p:nvPr/>
          </p:nvSpPr>
          <p:spPr>
            <a:xfrm>
              <a:off x="96306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4" name="AutoShape 274"/>
            <p:cNvSpPr/>
            <p:nvPr/>
          </p:nvSpPr>
          <p:spPr>
            <a:xfrm rot="457219">
              <a:off x="95869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5" name="AutoShape 275"/>
            <p:cNvSpPr/>
            <p:nvPr/>
          </p:nvSpPr>
          <p:spPr>
            <a:xfrm rot="21142780" flipH="1">
              <a:off x="9779889"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6" name="Freeform 276"/>
            <p:cNvSpPr/>
            <p:nvPr/>
          </p:nvSpPr>
          <p:spPr>
            <a:xfrm>
              <a:off x="9597771"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77" name="Group 277"/>
          <p:cNvGrpSpPr/>
          <p:nvPr/>
        </p:nvGrpSpPr>
        <p:grpSpPr>
          <a:xfrm>
            <a:off x="9621869" y="3811905"/>
            <a:ext cx="164211" cy="381952"/>
            <a:chOff x="9621869" y="3811905"/>
            <a:chExt cx="164211" cy="381952"/>
          </a:xfrm>
        </p:grpSpPr>
        <p:sp>
          <p:nvSpPr>
            <p:cNvPr id="278" name="AutoShape 278"/>
            <p:cNvSpPr/>
            <p:nvPr/>
          </p:nvSpPr>
          <p:spPr>
            <a:xfrm rot="21437230" flipH="1">
              <a:off x="9717024"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9" name="AutoShape 279"/>
            <p:cNvSpPr/>
            <p:nvPr/>
          </p:nvSpPr>
          <p:spPr>
            <a:xfrm rot="162769">
              <a:off x="9621869"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0" name="Group 280"/>
          <p:cNvGrpSpPr/>
          <p:nvPr/>
        </p:nvGrpSpPr>
        <p:grpSpPr>
          <a:xfrm>
            <a:off x="10050113" y="3451003"/>
            <a:ext cx="236316" cy="430816"/>
            <a:chOff x="10050113" y="3451003"/>
            <a:chExt cx="236316" cy="430816"/>
          </a:xfrm>
        </p:grpSpPr>
        <p:sp>
          <p:nvSpPr>
            <p:cNvPr id="281" name="AutoShape 281"/>
            <p:cNvSpPr/>
            <p:nvPr/>
          </p:nvSpPr>
          <p:spPr>
            <a:xfrm>
              <a:off x="10093833"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2" name="AutoShape 282"/>
            <p:cNvSpPr/>
            <p:nvPr/>
          </p:nvSpPr>
          <p:spPr>
            <a:xfrm rot="457219">
              <a:off x="10050113"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3" name="AutoShape 283"/>
            <p:cNvSpPr/>
            <p:nvPr/>
          </p:nvSpPr>
          <p:spPr>
            <a:xfrm rot="21142780" flipH="1">
              <a:off x="10243090"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4" name="Freeform 284"/>
            <p:cNvSpPr/>
            <p:nvPr/>
          </p:nvSpPr>
          <p:spPr>
            <a:xfrm>
              <a:off x="10060972"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5" name="Group 285"/>
          <p:cNvGrpSpPr/>
          <p:nvPr/>
        </p:nvGrpSpPr>
        <p:grpSpPr>
          <a:xfrm>
            <a:off x="10085070" y="3811905"/>
            <a:ext cx="164211" cy="381952"/>
            <a:chOff x="10085070" y="3811905"/>
            <a:chExt cx="164211" cy="381952"/>
          </a:xfrm>
        </p:grpSpPr>
        <p:sp>
          <p:nvSpPr>
            <p:cNvPr id="286" name="AutoShape 286"/>
            <p:cNvSpPr/>
            <p:nvPr/>
          </p:nvSpPr>
          <p:spPr>
            <a:xfrm rot="21437230" flipH="1">
              <a:off x="10180225"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7" name="AutoShape 287"/>
            <p:cNvSpPr/>
            <p:nvPr/>
          </p:nvSpPr>
          <p:spPr>
            <a:xfrm rot="162769">
              <a:off x="10085070"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88" name="Group 288"/>
          <p:cNvGrpSpPr/>
          <p:nvPr/>
        </p:nvGrpSpPr>
        <p:grpSpPr>
          <a:xfrm>
            <a:off x="10513409" y="3451003"/>
            <a:ext cx="236221" cy="430816"/>
            <a:chOff x="10513409" y="3451003"/>
            <a:chExt cx="236221" cy="430816"/>
          </a:xfrm>
        </p:grpSpPr>
        <p:sp>
          <p:nvSpPr>
            <p:cNvPr id="289" name="AutoShape 289"/>
            <p:cNvSpPr/>
            <p:nvPr/>
          </p:nvSpPr>
          <p:spPr>
            <a:xfrm>
              <a:off x="105570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0" name="AutoShape 290"/>
            <p:cNvSpPr/>
            <p:nvPr/>
          </p:nvSpPr>
          <p:spPr>
            <a:xfrm rot="457219">
              <a:off x="10513409"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1" name="AutoShape 291"/>
            <p:cNvSpPr/>
            <p:nvPr/>
          </p:nvSpPr>
          <p:spPr>
            <a:xfrm rot="21142780" flipH="1">
              <a:off x="107062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2" name="Freeform 292"/>
            <p:cNvSpPr/>
            <p:nvPr/>
          </p:nvSpPr>
          <p:spPr>
            <a:xfrm>
              <a:off x="10524173"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3" name="Group 293"/>
          <p:cNvGrpSpPr/>
          <p:nvPr/>
        </p:nvGrpSpPr>
        <p:grpSpPr>
          <a:xfrm>
            <a:off x="10548271" y="3811905"/>
            <a:ext cx="164211" cy="381952"/>
            <a:chOff x="10548271" y="3811905"/>
            <a:chExt cx="164211" cy="381952"/>
          </a:xfrm>
        </p:grpSpPr>
        <p:sp>
          <p:nvSpPr>
            <p:cNvPr id="294" name="AutoShape 294"/>
            <p:cNvSpPr/>
            <p:nvPr/>
          </p:nvSpPr>
          <p:spPr>
            <a:xfrm rot="21437230" flipH="1">
              <a:off x="10643426"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5" name="AutoShape 295"/>
            <p:cNvSpPr/>
            <p:nvPr/>
          </p:nvSpPr>
          <p:spPr>
            <a:xfrm rot="162769">
              <a:off x="10548271"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96" name="Group 296"/>
          <p:cNvGrpSpPr/>
          <p:nvPr/>
        </p:nvGrpSpPr>
        <p:grpSpPr>
          <a:xfrm>
            <a:off x="10976610" y="3451003"/>
            <a:ext cx="236220" cy="430816"/>
            <a:chOff x="10976610" y="3451003"/>
            <a:chExt cx="236220" cy="430816"/>
          </a:xfrm>
        </p:grpSpPr>
        <p:sp>
          <p:nvSpPr>
            <p:cNvPr id="297" name="AutoShape 297"/>
            <p:cNvSpPr/>
            <p:nvPr/>
          </p:nvSpPr>
          <p:spPr>
            <a:xfrm>
              <a:off x="11020234" y="3687032"/>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8" name="AutoShape 298"/>
            <p:cNvSpPr/>
            <p:nvPr/>
          </p:nvSpPr>
          <p:spPr>
            <a:xfrm rot="457219">
              <a:off x="10976610" y="3639884"/>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9" name="AutoShape 299"/>
            <p:cNvSpPr/>
            <p:nvPr/>
          </p:nvSpPr>
          <p:spPr>
            <a:xfrm rot="21142780" flipH="1">
              <a:off x="11169491" y="3639884"/>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0" name="Freeform 300"/>
            <p:cNvSpPr/>
            <p:nvPr/>
          </p:nvSpPr>
          <p:spPr>
            <a:xfrm>
              <a:off x="10987374" y="3451003"/>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1" name="Group 301"/>
          <p:cNvGrpSpPr/>
          <p:nvPr/>
        </p:nvGrpSpPr>
        <p:grpSpPr>
          <a:xfrm>
            <a:off x="11011472" y="3811905"/>
            <a:ext cx="164211" cy="381952"/>
            <a:chOff x="11011472" y="3811905"/>
            <a:chExt cx="164211" cy="381952"/>
          </a:xfrm>
        </p:grpSpPr>
        <p:sp>
          <p:nvSpPr>
            <p:cNvPr id="302" name="AutoShape 302"/>
            <p:cNvSpPr/>
            <p:nvPr/>
          </p:nvSpPr>
          <p:spPr>
            <a:xfrm rot="21437230" flipH="1">
              <a:off x="11106627"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3" name="AutoShape 303"/>
            <p:cNvSpPr/>
            <p:nvPr/>
          </p:nvSpPr>
          <p:spPr>
            <a:xfrm rot="162769">
              <a:off x="11011472" y="3811905"/>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4" name="Group 304"/>
          <p:cNvGrpSpPr/>
          <p:nvPr/>
        </p:nvGrpSpPr>
        <p:grpSpPr>
          <a:xfrm>
            <a:off x="6807708" y="4424744"/>
            <a:ext cx="236315" cy="430911"/>
            <a:chOff x="6807708" y="4424744"/>
            <a:chExt cx="236315" cy="430911"/>
          </a:xfrm>
        </p:grpSpPr>
        <p:sp>
          <p:nvSpPr>
            <p:cNvPr id="305" name="AutoShape 305"/>
            <p:cNvSpPr/>
            <p:nvPr/>
          </p:nvSpPr>
          <p:spPr>
            <a:xfrm>
              <a:off x="6851428"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6" name="AutoShape 306"/>
            <p:cNvSpPr/>
            <p:nvPr/>
          </p:nvSpPr>
          <p:spPr>
            <a:xfrm rot="457219">
              <a:off x="6807708"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7" name="AutoShape 307"/>
            <p:cNvSpPr/>
            <p:nvPr/>
          </p:nvSpPr>
          <p:spPr>
            <a:xfrm rot="21142780" flipH="1">
              <a:off x="7000684"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8" name="Freeform 308"/>
            <p:cNvSpPr/>
            <p:nvPr/>
          </p:nvSpPr>
          <p:spPr>
            <a:xfrm>
              <a:off x="68184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09" name="Group 309"/>
          <p:cNvGrpSpPr/>
          <p:nvPr/>
        </p:nvGrpSpPr>
        <p:grpSpPr>
          <a:xfrm>
            <a:off x="6842665" y="4785646"/>
            <a:ext cx="164211" cy="381952"/>
            <a:chOff x="6842665" y="4785646"/>
            <a:chExt cx="164211" cy="381952"/>
          </a:xfrm>
        </p:grpSpPr>
        <p:sp>
          <p:nvSpPr>
            <p:cNvPr id="310" name="AutoShape 310"/>
            <p:cNvSpPr/>
            <p:nvPr/>
          </p:nvSpPr>
          <p:spPr>
            <a:xfrm rot="21437230" flipH="1">
              <a:off x="69378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1" name="AutoShape 311"/>
            <p:cNvSpPr/>
            <p:nvPr/>
          </p:nvSpPr>
          <p:spPr>
            <a:xfrm rot="162769">
              <a:off x="684266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2" name="Group 312"/>
          <p:cNvGrpSpPr/>
          <p:nvPr/>
        </p:nvGrpSpPr>
        <p:grpSpPr>
          <a:xfrm>
            <a:off x="7270909" y="4424744"/>
            <a:ext cx="236315" cy="430911"/>
            <a:chOff x="7270909" y="4424744"/>
            <a:chExt cx="236315" cy="430911"/>
          </a:xfrm>
        </p:grpSpPr>
        <p:sp>
          <p:nvSpPr>
            <p:cNvPr id="313" name="AutoShape 313"/>
            <p:cNvSpPr/>
            <p:nvPr/>
          </p:nvSpPr>
          <p:spPr>
            <a:xfrm>
              <a:off x="73146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4" name="AutoShape 314"/>
            <p:cNvSpPr/>
            <p:nvPr/>
          </p:nvSpPr>
          <p:spPr>
            <a:xfrm rot="457219">
              <a:off x="72709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5" name="AutoShape 315"/>
            <p:cNvSpPr/>
            <p:nvPr/>
          </p:nvSpPr>
          <p:spPr>
            <a:xfrm rot="21142780" flipH="1">
              <a:off x="7463885"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6" name="Freeform 316"/>
            <p:cNvSpPr/>
            <p:nvPr/>
          </p:nvSpPr>
          <p:spPr>
            <a:xfrm>
              <a:off x="72816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17" name="Group 317"/>
          <p:cNvGrpSpPr/>
          <p:nvPr/>
        </p:nvGrpSpPr>
        <p:grpSpPr>
          <a:xfrm>
            <a:off x="7305866" y="4785646"/>
            <a:ext cx="164210" cy="381952"/>
            <a:chOff x="7305866" y="4785646"/>
            <a:chExt cx="164210" cy="381952"/>
          </a:xfrm>
        </p:grpSpPr>
        <p:sp>
          <p:nvSpPr>
            <p:cNvPr id="318" name="AutoShape 318"/>
            <p:cNvSpPr/>
            <p:nvPr/>
          </p:nvSpPr>
          <p:spPr>
            <a:xfrm rot="21437230" flipH="1">
              <a:off x="740102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9" name="AutoShape 319"/>
            <p:cNvSpPr/>
            <p:nvPr/>
          </p:nvSpPr>
          <p:spPr>
            <a:xfrm rot="162769">
              <a:off x="73058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0" name="Group 320"/>
          <p:cNvGrpSpPr/>
          <p:nvPr/>
        </p:nvGrpSpPr>
        <p:grpSpPr>
          <a:xfrm>
            <a:off x="7734109" y="4424744"/>
            <a:ext cx="236316" cy="430911"/>
            <a:chOff x="7734109" y="4424744"/>
            <a:chExt cx="236316" cy="430911"/>
          </a:xfrm>
        </p:grpSpPr>
        <p:sp>
          <p:nvSpPr>
            <p:cNvPr id="321" name="AutoShape 321"/>
            <p:cNvSpPr/>
            <p:nvPr/>
          </p:nvSpPr>
          <p:spPr>
            <a:xfrm>
              <a:off x="7777829"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2" name="AutoShape 322"/>
            <p:cNvSpPr/>
            <p:nvPr/>
          </p:nvSpPr>
          <p:spPr>
            <a:xfrm rot="457219">
              <a:off x="77341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3" name="AutoShape 323"/>
            <p:cNvSpPr/>
            <p:nvPr/>
          </p:nvSpPr>
          <p:spPr>
            <a:xfrm rot="21142780" flipH="1">
              <a:off x="7927086"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4" name="Freeform 324"/>
            <p:cNvSpPr/>
            <p:nvPr/>
          </p:nvSpPr>
          <p:spPr>
            <a:xfrm>
              <a:off x="77448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5" name="Group 325"/>
          <p:cNvGrpSpPr/>
          <p:nvPr/>
        </p:nvGrpSpPr>
        <p:grpSpPr>
          <a:xfrm>
            <a:off x="7769066" y="4785646"/>
            <a:ext cx="164211" cy="381952"/>
            <a:chOff x="7769066" y="4785646"/>
            <a:chExt cx="164211" cy="381952"/>
          </a:xfrm>
        </p:grpSpPr>
        <p:sp>
          <p:nvSpPr>
            <p:cNvPr id="326" name="AutoShape 326"/>
            <p:cNvSpPr/>
            <p:nvPr/>
          </p:nvSpPr>
          <p:spPr>
            <a:xfrm rot="21437230" flipH="1">
              <a:off x="786422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7" name="AutoShape 327"/>
            <p:cNvSpPr/>
            <p:nvPr/>
          </p:nvSpPr>
          <p:spPr>
            <a:xfrm rot="162769">
              <a:off x="776906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28" name="Group 328"/>
          <p:cNvGrpSpPr/>
          <p:nvPr/>
        </p:nvGrpSpPr>
        <p:grpSpPr>
          <a:xfrm>
            <a:off x="8197310" y="4424744"/>
            <a:ext cx="236316" cy="430911"/>
            <a:chOff x="8197310" y="4424744"/>
            <a:chExt cx="236316" cy="430911"/>
          </a:xfrm>
        </p:grpSpPr>
        <p:sp>
          <p:nvSpPr>
            <p:cNvPr id="329" name="AutoShape 329"/>
            <p:cNvSpPr/>
            <p:nvPr/>
          </p:nvSpPr>
          <p:spPr>
            <a:xfrm>
              <a:off x="8241030"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0" name="AutoShape 330"/>
            <p:cNvSpPr/>
            <p:nvPr/>
          </p:nvSpPr>
          <p:spPr>
            <a:xfrm rot="457219">
              <a:off x="81973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1" name="AutoShape 331"/>
            <p:cNvSpPr/>
            <p:nvPr/>
          </p:nvSpPr>
          <p:spPr>
            <a:xfrm rot="21142780" flipH="1">
              <a:off x="8390287"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2" name="Freeform 332"/>
            <p:cNvSpPr/>
            <p:nvPr/>
          </p:nvSpPr>
          <p:spPr>
            <a:xfrm>
              <a:off x="82080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3" name="Group 333"/>
          <p:cNvGrpSpPr/>
          <p:nvPr/>
        </p:nvGrpSpPr>
        <p:grpSpPr>
          <a:xfrm>
            <a:off x="8232267" y="4785646"/>
            <a:ext cx="164211" cy="381952"/>
            <a:chOff x="8232267" y="4785646"/>
            <a:chExt cx="164211" cy="381952"/>
          </a:xfrm>
        </p:grpSpPr>
        <p:sp>
          <p:nvSpPr>
            <p:cNvPr id="334" name="AutoShape 334"/>
            <p:cNvSpPr/>
            <p:nvPr/>
          </p:nvSpPr>
          <p:spPr>
            <a:xfrm rot="21437230" flipH="1">
              <a:off x="832742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5" name="AutoShape 335"/>
            <p:cNvSpPr/>
            <p:nvPr/>
          </p:nvSpPr>
          <p:spPr>
            <a:xfrm rot="162769">
              <a:off x="82322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36" name="Group 336"/>
          <p:cNvGrpSpPr/>
          <p:nvPr/>
        </p:nvGrpSpPr>
        <p:grpSpPr>
          <a:xfrm>
            <a:off x="8660511" y="4424744"/>
            <a:ext cx="236316" cy="430911"/>
            <a:chOff x="8660511" y="4424744"/>
            <a:chExt cx="236316" cy="430911"/>
          </a:xfrm>
        </p:grpSpPr>
        <p:sp>
          <p:nvSpPr>
            <p:cNvPr id="337" name="AutoShape 337"/>
            <p:cNvSpPr/>
            <p:nvPr/>
          </p:nvSpPr>
          <p:spPr>
            <a:xfrm>
              <a:off x="8704231"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8" name="AutoShape 338"/>
            <p:cNvSpPr/>
            <p:nvPr/>
          </p:nvSpPr>
          <p:spPr>
            <a:xfrm rot="457219">
              <a:off x="8660511"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9" name="AutoShape 339"/>
            <p:cNvSpPr/>
            <p:nvPr/>
          </p:nvSpPr>
          <p:spPr>
            <a:xfrm rot="21142780" flipH="1">
              <a:off x="88534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0" name="Freeform 340"/>
            <p:cNvSpPr/>
            <p:nvPr/>
          </p:nvSpPr>
          <p:spPr>
            <a:xfrm>
              <a:off x="86712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1" name="Group 341"/>
          <p:cNvGrpSpPr/>
          <p:nvPr/>
        </p:nvGrpSpPr>
        <p:grpSpPr>
          <a:xfrm>
            <a:off x="8695467" y="4785646"/>
            <a:ext cx="164212" cy="381952"/>
            <a:chOff x="8695467" y="4785646"/>
            <a:chExt cx="164212" cy="381952"/>
          </a:xfrm>
        </p:grpSpPr>
        <p:sp>
          <p:nvSpPr>
            <p:cNvPr id="342" name="AutoShape 342"/>
            <p:cNvSpPr/>
            <p:nvPr/>
          </p:nvSpPr>
          <p:spPr>
            <a:xfrm rot="21437230" flipH="1">
              <a:off x="8790623"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3" name="AutoShape 343"/>
            <p:cNvSpPr/>
            <p:nvPr/>
          </p:nvSpPr>
          <p:spPr>
            <a:xfrm rot="162769">
              <a:off x="869546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4" name="Group 344"/>
          <p:cNvGrpSpPr/>
          <p:nvPr/>
        </p:nvGrpSpPr>
        <p:grpSpPr>
          <a:xfrm>
            <a:off x="9123712" y="4424744"/>
            <a:ext cx="236315" cy="430911"/>
            <a:chOff x="9123712" y="4424744"/>
            <a:chExt cx="236315" cy="430911"/>
          </a:xfrm>
        </p:grpSpPr>
        <p:sp>
          <p:nvSpPr>
            <p:cNvPr id="345" name="AutoShape 345"/>
            <p:cNvSpPr/>
            <p:nvPr/>
          </p:nvSpPr>
          <p:spPr>
            <a:xfrm>
              <a:off x="9167432"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6" name="AutoShape 346"/>
            <p:cNvSpPr/>
            <p:nvPr/>
          </p:nvSpPr>
          <p:spPr>
            <a:xfrm rot="457219">
              <a:off x="9123712"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7" name="AutoShape 347"/>
            <p:cNvSpPr/>
            <p:nvPr/>
          </p:nvSpPr>
          <p:spPr>
            <a:xfrm rot="21142780" flipH="1">
              <a:off x="9316688"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8" name="Freeform 348"/>
            <p:cNvSpPr/>
            <p:nvPr/>
          </p:nvSpPr>
          <p:spPr>
            <a:xfrm>
              <a:off x="9134475"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49" name="Group 349"/>
          <p:cNvGrpSpPr/>
          <p:nvPr/>
        </p:nvGrpSpPr>
        <p:grpSpPr>
          <a:xfrm>
            <a:off x="9158668" y="4785646"/>
            <a:ext cx="164212" cy="381952"/>
            <a:chOff x="9158668" y="4785646"/>
            <a:chExt cx="164212" cy="381952"/>
          </a:xfrm>
        </p:grpSpPr>
        <p:sp>
          <p:nvSpPr>
            <p:cNvPr id="350" name="AutoShape 350"/>
            <p:cNvSpPr/>
            <p:nvPr/>
          </p:nvSpPr>
          <p:spPr>
            <a:xfrm rot="21437230" flipH="1">
              <a:off x="92538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1" name="AutoShape 351"/>
            <p:cNvSpPr/>
            <p:nvPr/>
          </p:nvSpPr>
          <p:spPr>
            <a:xfrm rot="162769">
              <a:off x="9158668"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2" name="Group 352"/>
          <p:cNvGrpSpPr/>
          <p:nvPr/>
        </p:nvGrpSpPr>
        <p:grpSpPr>
          <a:xfrm>
            <a:off x="9586913" y="4424744"/>
            <a:ext cx="236315" cy="430911"/>
            <a:chOff x="9586913" y="4424744"/>
            <a:chExt cx="236315" cy="430911"/>
          </a:xfrm>
        </p:grpSpPr>
        <p:sp>
          <p:nvSpPr>
            <p:cNvPr id="353" name="AutoShape 353"/>
            <p:cNvSpPr/>
            <p:nvPr/>
          </p:nvSpPr>
          <p:spPr>
            <a:xfrm>
              <a:off x="96306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4" name="AutoShape 354"/>
            <p:cNvSpPr/>
            <p:nvPr/>
          </p:nvSpPr>
          <p:spPr>
            <a:xfrm rot="457219">
              <a:off x="95869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5" name="AutoShape 355"/>
            <p:cNvSpPr/>
            <p:nvPr/>
          </p:nvSpPr>
          <p:spPr>
            <a:xfrm rot="21142780" flipH="1">
              <a:off x="9779889"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6" name="Freeform 356"/>
            <p:cNvSpPr/>
            <p:nvPr/>
          </p:nvSpPr>
          <p:spPr>
            <a:xfrm>
              <a:off x="9597771"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57" name="Group 357"/>
          <p:cNvGrpSpPr/>
          <p:nvPr/>
        </p:nvGrpSpPr>
        <p:grpSpPr>
          <a:xfrm>
            <a:off x="9621869" y="4785646"/>
            <a:ext cx="164211" cy="381952"/>
            <a:chOff x="9621869" y="4785646"/>
            <a:chExt cx="164211" cy="381952"/>
          </a:xfrm>
        </p:grpSpPr>
        <p:sp>
          <p:nvSpPr>
            <p:cNvPr id="358" name="AutoShape 358"/>
            <p:cNvSpPr/>
            <p:nvPr/>
          </p:nvSpPr>
          <p:spPr>
            <a:xfrm rot="21437230" flipH="1">
              <a:off x="9717024"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9" name="AutoShape 359"/>
            <p:cNvSpPr/>
            <p:nvPr/>
          </p:nvSpPr>
          <p:spPr>
            <a:xfrm rot="162769">
              <a:off x="9621869"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0" name="Group 360"/>
          <p:cNvGrpSpPr/>
          <p:nvPr/>
        </p:nvGrpSpPr>
        <p:grpSpPr>
          <a:xfrm>
            <a:off x="10050113" y="4424744"/>
            <a:ext cx="236316" cy="430911"/>
            <a:chOff x="10050113" y="4424744"/>
            <a:chExt cx="236316" cy="430911"/>
          </a:xfrm>
        </p:grpSpPr>
        <p:sp>
          <p:nvSpPr>
            <p:cNvPr id="361" name="AutoShape 361"/>
            <p:cNvSpPr/>
            <p:nvPr/>
          </p:nvSpPr>
          <p:spPr>
            <a:xfrm>
              <a:off x="10093833"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2" name="AutoShape 362"/>
            <p:cNvSpPr/>
            <p:nvPr/>
          </p:nvSpPr>
          <p:spPr>
            <a:xfrm rot="457219">
              <a:off x="10050113"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3" name="AutoShape 363"/>
            <p:cNvSpPr/>
            <p:nvPr/>
          </p:nvSpPr>
          <p:spPr>
            <a:xfrm rot="21142780" flipH="1">
              <a:off x="10243090"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4" name="Freeform 364"/>
            <p:cNvSpPr/>
            <p:nvPr/>
          </p:nvSpPr>
          <p:spPr>
            <a:xfrm>
              <a:off x="10060972"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5" name="Group 365"/>
          <p:cNvGrpSpPr/>
          <p:nvPr/>
        </p:nvGrpSpPr>
        <p:grpSpPr>
          <a:xfrm>
            <a:off x="10085070" y="4785646"/>
            <a:ext cx="164211" cy="381952"/>
            <a:chOff x="10085070" y="4785646"/>
            <a:chExt cx="164211" cy="381952"/>
          </a:xfrm>
        </p:grpSpPr>
        <p:sp>
          <p:nvSpPr>
            <p:cNvPr id="366" name="AutoShape 366"/>
            <p:cNvSpPr/>
            <p:nvPr/>
          </p:nvSpPr>
          <p:spPr>
            <a:xfrm rot="21437230" flipH="1">
              <a:off x="10180225"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7" name="AutoShape 367"/>
            <p:cNvSpPr/>
            <p:nvPr/>
          </p:nvSpPr>
          <p:spPr>
            <a:xfrm rot="162769">
              <a:off x="10085070"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68" name="Group 368"/>
          <p:cNvGrpSpPr/>
          <p:nvPr/>
        </p:nvGrpSpPr>
        <p:grpSpPr>
          <a:xfrm>
            <a:off x="10513409" y="4424744"/>
            <a:ext cx="236221" cy="430911"/>
            <a:chOff x="10513409" y="4424744"/>
            <a:chExt cx="236221" cy="430911"/>
          </a:xfrm>
        </p:grpSpPr>
        <p:sp>
          <p:nvSpPr>
            <p:cNvPr id="369" name="AutoShape 369"/>
            <p:cNvSpPr/>
            <p:nvPr/>
          </p:nvSpPr>
          <p:spPr>
            <a:xfrm>
              <a:off x="105570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0" name="AutoShape 370"/>
            <p:cNvSpPr/>
            <p:nvPr/>
          </p:nvSpPr>
          <p:spPr>
            <a:xfrm rot="457219">
              <a:off x="10513409"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1" name="AutoShape 371"/>
            <p:cNvSpPr/>
            <p:nvPr/>
          </p:nvSpPr>
          <p:spPr>
            <a:xfrm rot="21142780" flipH="1">
              <a:off x="107062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2" name="Freeform 372"/>
            <p:cNvSpPr/>
            <p:nvPr/>
          </p:nvSpPr>
          <p:spPr>
            <a:xfrm>
              <a:off x="10524173"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3" name="Group 373"/>
          <p:cNvGrpSpPr/>
          <p:nvPr/>
        </p:nvGrpSpPr>
        <p:grpSpPr>
          <a:xfrm>
            <a:off x="10548271" y="4785646"/>
            <a:ext cx="164211" cy="381952"/>
            <a:chOff x="10548271" y="4785646"/>
            <a:chExt cx="164211" cy="381952"/>
          </a:xfrm>
        </p:grpSpPr>
        <p:sp>
          <p:nvSpPr>
            <p:cNvPr id="374" name="AutoShape 374"/>
            <p:cNvSpPr/>
            <p:nvPr/>
          </p:nvSpPr>
          <p:spPr>
            <a:xfrm rot="21437230" flipH="1">
              <a:off x="10643426"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5" name="AutoShape 375"/>
            <p:cNvSpPr/>
            <p:nvPr/>
          </p:nvSpPr>
          <p:spPr>
            <a:xfrm rot="162769">
              <a:off x="10548271"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76" name="Group 376"/>
          <p:cNvGrpSpPr/>
          <p:nvPr/>
        </p:nvGrpSpPr>
        <p:grpSpPr>
          <a:xfrm>
            <a:off x="10976610" y="4424744"/>
            <a:ext cx="236220" cy="430911"/>
            <a:chOff x="10976610" y="4424744"/>
            <a:chExt cx="236220" cy="430911"/>
          </a:xfrm>
        </p:grpSpPr>
        <p:sp>
          <p:nvSpPr>
            <p:cNvPr id="377" name="AutoShape 377"/>
            <p:cNvSpPr/>
            <p:nvPr/>
          </p:nvSpPr>
          <p:spPr>
            <a:xfrm>
              <a:off x="11020234" y="4660773"/>
              <a:ext cx="148209" cy="167069"/>
            </a:xfrm>
            <a:prstGeom prst="roundRect">
              <a:avLst>
                <a:gd name="adj" fmla="val 349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8" name="AutoShape 378"/>
            <p:cNvSpPr/>
            <p:nvPr/>
          </p:nvSpPr>
          <p:spPr>
            <a:xfrm rot="457219">
              <a:off x="10976610" y="4613720"/>
              <a:ext cx="43339" cy="239744"/>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9" name="AutoShape 379"/>
            <p:cNvSpPr/>
            <p:nvPr/>
          </p:nvSpPr>
          <p:spPr>
            <a:xfrm rot="21142780" flipH="1">
              <a:off x="11169491" y="4613720"/>
              <a:ext cx="43339" cy="241935"/>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0" name="Freeform 380"/>
            <p:cNvSpPr/>
            <p:nvPr/>
          </p:nvSpPr>
          <p:spPr>
            <a:xfrm>
              <a:off x="10987374" y="4424744"/>
              <a:ext cx="218122" cy="256032"/>
            </a:xfrm>
            <a:custGeom>
              <a:rect l="l" t="t"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381" name="Group 381"/>
          <p:cNvGrpSpPr/>
          <p:nvPr/>
        </p:nvGrpSpPr>
        <p:grpSpPr>
          <a:xfrm>
            <a:off x="11011472" y="4785646"/>
            <a:ext cx="164211" cy="381952"/>
            <a:chOff x="11011472" y="4785646"/>
            <a:chExt cx="164211" cy="381952"/>
          </a:xfrm>
        </p:grpSpPr>
        <p:sp>
          <p:nvSpPr>
            <p:cNvPr id="382" name="AutoShape 382"/>
            <p:cNvSpPr/>
            <p:nvPr/>
          </p:nvSpPr>
          <p:spPr>
            <a:xfrm rot="21437230" flipH="1">
              <a:off x="11106627"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3" name="AutoShape 383"/>
            <p:cNvSpPr/>
            <p:nvPr/>
          </p:nvSpPr>
          <p:spPr>
            <a:xfrm rot="162769">
              <a:off x="11011472" y="4785646"/>
              <a:ext cx="69056" cy="381952"/>
            </a:xfrm>
            <a:prstGeom prst="roundRect">
              <a:avLst>
                <a:gd name="adj" fmla="val 5000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84" name="AutoShape 384"/>
          <p:cNvSpPr/>
          <p:nvPr/>
        </p:nvSpPr>
        <p:spPr>
          <a:xfrm>
            <a:off x="692334" y="5368319"/>
            <a:ext cx="4775817" cy="98289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优化工具箱是一个集合了多种优化算法和工具的软件平台，旨在为用户提供高效、便捷的优化解决方案。</a:t>
            </a:r>
            <a:endParaRPr lang="en-US" sz="1100"/>
          </a:p>
        </p:txBody>
      </p:sp>
      <p:sp>
        <p:nvSpPr>
          <p:cNvPr id="385" name="AutoShape 385"/>
          <p:cNvSpPr/>
          <p:nvPr/>
        </p:nvSpPr>
        <p:spPr>
          <a:xfrm>
            <a:off x="6723849" y="5368319"/>
            <a:ext cx="4775817" cy="90486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200">
                <a:solidFill>
                  <a:schemeClr val="dk1">
                    <a:alpha val="100000"/>
                  </a:schemeClr>
                </a:solidFill>
                <a:latin typeface="Microsoft Yahei"/>
                <a:ea typeface="Microsoft Yahei"/>
                <a:cs typeface="Microsoft Yahei"/>
              </a:rPr>
              <a:t>它包含了各种经典的优化算法，如遗传算法、模拟退火算法、蚁群算法等，以及常用的优化工具，如线性规划、非线性规划、约束满足问题等。</a:t>
            </a:r>
            <a:endParaRPr lang="en-US" sz="1100"/>
          </a:p>
        </p:txBody>
      </p:sp>
      <p:grpSp>
        <p:nvGrpSpPr>
          <p:cNvPr id="386" name="Group 386"/>
          <p:cNvGrpSpPr/>
          <p:nvPr/>
        </p:nvGrpSpPr>
        <p:grpSpPr>
          <a:xfrm>
            <a:off x="454963" y="93878"/>
            <a:ext cx="10641129" cy="914400"/>
            <a:chOff x="454963" y="93878"/>
            <a:chExt cx="10641129" cy="914400"/>
          </a:xfrm>
        </p:grpSpPr>
        <p:sp>
          <p:nvSpPr>
            <p:cNvPr id="387" name="AutoShape 38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8" name="AutoShape 38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9" name="AutoShape 38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0" name="AutoShape 39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1" name="AutoShape 39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2" name="AutoShape 39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3" name="AutoShape 39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4" name="AutoShape 39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5" name="AutoShape 39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6" name="AutoShape 39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7" name="AutoShape 39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8" name="AutoShape 39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9" name="AutoShape 39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0" name="AutoShape 40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1" name="AutoShape 40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2" name="AutoShape 40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3" name="AutoShape 40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4" name="AutoShape 40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5" name="AutoShape 40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6" name="AutoShape 40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7" name="TextBox 40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什么是优化工具箱</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grpSp>
        <p:nvGrpSpPr>
          <p:cNvPr id="2" name="Group 2"/>
          <p:cNvGrpSpPr/>
          <p:nvPr/>
        </p:nvGrpSpPr>
        <p:grpSpPr>
          <a:xfrm>
            <a:off x="7497384" y="2173262"/>
            <a:ext cx="3857054" cy="652748"/>
            <a:chOff x="7497384" y="2173262"/>
            <a:chExt cx="3857054" cy="652748"/>
          </a:xfrm>
        </p:grpSpPr>
        <p:sp>
          <p:nvSpPr>
            <p:cNvPr id="3" name="AutoShape 3"/>
            <p:cNvSpPr/>
            <p:nvPr/>
          </p:nvSpPr>
          <p:spPr>
            <a:xfrm>
              <a:off x="7497384" y="2173262"/>
              <a:ext cx="3857054" cy="65274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优化工具箱可用于解决各种实际问题，如生产调度、物流优化、金融投资组合优化等。</a:t>
              </a:r>
              <a:endParaRPr lang="en-US" sz="1100"/>
            </a:p>
          </p:txBody>
        </p:sp>
      </p:grpSp>
      <p:grpSp>
        <p:nvGrpSpPr>
          <p:cNvPr id="4" name="Group 4"/>
          <p:cNvGrpSpPr/>
          <p:nvPr/>
        </p:nvGrpSpPr>
        <p:grpSpPr>
          <a:xfrm>
            <a:off x="6683187" y="2173262"/>
            <a:ext cx="652748" cy="652748"/>
            <a:chOff x="6683187" y="2173262"/>
            <a:chExt cx="652748" cy="652748"/>
          </a:xfrm>
        </p:grpSpPr>
        <p:sp>
          <p:nvSpPr>
            <p:cNvPr id="5" name="AutoShape 5"/>
            <p:cNvSpPr/>
            <p:nvPr/>
          </p:nvSpPr>
          <p:spPr>
            <a:xfrm>
              <a:off x="6683187" y="2173262"/>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6816347" y="2303755"/>
            <a:ext cx="386524" cy="391763"/>
            <a:chOff x="6816347" y="2303755"/>
            <a:chExt cx="386524" cy="391763"/>
          </a:xfrm>
        </p:grpSpPr>
        <p:sp>
          <p:nvSpPr>
            <p:cNvPr id="7" name="Freeform 7"/>
            <p:cNvSpPr/>
            <p:nvPr/>
          </p:nvSpPr>
          <p:spPr>
            <a:xfrm>
              <a:off x="6822919" y="2564454"/>
              <a:ext cx="132397" cy="125730"/>
            </a:xfrm>
            <a:custGeom>
              <a:rect l="l" t="t" r="r" b="b"/>
              <a:pathLst>
                <a:path w="100" h="95">
                  <a:moveTo>
                    <a:pt x="14" y="95"/>
                  </a:moveTo>
                  <a:lnTo>
                    <a:pt x="0" y="80"/>
                  </a:lnTo>
                  <a:lnTo>
                    <a:pt x="85" y="0"/>
                  </a:lnTo>
                  <a:lnTo>
                    <a:pt x="100" y="14"/>
                  </a:lnTo>
                  <a:lnTo>
                    <a:pt x="14" y="9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919598" y="2498255"/>
              <a:ext cx="100584" cy="100584"/>
            </a:xfrm>
            <a:custGeom>
              <a:rect l="l" t="t"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6995036" y="2303755"/>
              <a:ext cx="207835" cy="207835"/>
            </a:xfrm>
            <a:custGeom>
              <a:rect l="l" t="t"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6816347" y="2385765"/>
              <a:ext cx="304419" cy="309753"/>
            </a:xfrm>
            <a:custGeom>
              <a:rect l="l" t="t"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1" name="Group 11"/>
          <p:cNvGrpSpPr/>
          <p:nvPr/>
        </p:nvGrpSpPr>
        <p:grpSpPr>
          <a:xfrm>
            <a:off x="6683187" y="3294307"/>
            <a:ext cx="652748" cy="652748"/>
            <a:chOff x="6683187" y="3294307"/>
            <a:chExt cx="652748" cy="652748"/>
          </a:xfrm>
        </p:grpSpPr>
        <p:sp>
          <p:nvSpPr>
            <p:cNvPr id="12" name="AutoShape 12"/>
            <p:cNvSpPr/>
            <p:nvPr/>
          </p:nvSpPr>
          <p:spPr>
            <a:xfrm>
              <a:off x="6683187" y="3294307"/>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6811680" y="3422847"/>
            <a:ext cx="395764" cy="395668"/>
            <a:chOff x="6811680" y="3422847"/>
            <a:chExt cx="395764" cy="395668"/>
          </a:xfrm>
        </p:grpSpPr>
        <p:sp>
          <p:nvSpPr>
            <p:cNvPr id="14" name="Freeform 14"/>
            <p:cNvSpPr/>
            <p:nvPr/>
          </p:nvSpPr>
          <p:spPr>
            <a:xfrm>
              <a:off x="6859305" y="3655733"/>
              <a:ext cx="300419" cy="162782"/>
            </a:xfrm>
            <a:custGeom>
              <a:rect l="l" t="t" r="r" b="b"/>
              <a:pathLst>
                <a:path w="226"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6811680" y="3422847"/>
              <a:ext cx="395764" cy="228981"/>
            </a:xfrm>
            <a:custGeom>
              <a:rect l="l" t="t" r="r" b="b"/>
              <a:pathLst>
                <a:path w="299" h="173">
                  <a:moveTo>
                    <a:pt x="284" y="173"/>
                  </a:moveTo>
                  <a:lnTo>
                    <a:pt x="149" y="29"/>
                  </a:lnTo>
                  <a:lnTo>
                    <a:pt x="14" y="173"/>
                  </a:lnTo>
                  <a:lnTo>
                    <a:pt x="0" y="159"/>
                  </a:lnTo>
                  <a:lnTo>
                    <a:pt x="149" y="0"/>
                  </a:lnTo>
                  <a:lnTo>
                    <a:pt x="299" y="159"/>
                  </a:lnTo>
                  <a:lnTo>
                    <a:pt x="284" y="17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958650" y="3655733"/>
              <a:ext cx="100584" cy="112490"/>
            </a:xfrm>
            <a:custGeom>
              <a:rect l="l" t="t" r="r" b="b"/>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958650" y="3530003"/>
              <a:ext cx="100584" cy="100584"/>
            </a:xfrm>
            <a:custGeom>
              <a:rect l="l" t="t"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6692712" y="4617091"/>
            <a:ext cx="652748" cy="652748"/>
            <a:chOff x="6692712" y="4617091"/>
            <a:chExt cx="652748" cy="652748"/>
          </a:xfrm>
        </p:grpSpPr>
        <p:sp>
          <p:nvSpPr>
            <p:cNvPr id="19" name="AutoShape 19"/>
            <p:cNvSpPr/>
            <p:nvPr/>
          </p:nvSpPr>
          <p:spPr>
            <a:xfrm>
              <a:off x="6692712" y="4617091"/>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20"/>
          <p:cNvGrpSpPr/>
          <p:nvPr/>
        </p:nvGrpSpPr>
        <p:grpSpPr>
          <a:xfrm>
            <a:off x="6797440" y="4721819"/>
            <a:ext cx="443293" cy="443294"/>
            <a:chOff x="6797440" y="4721819"/>
            <a:chExt cx="443293" cy="443294"/>
          </a:xfrm>
        </p:grpSpPr>
        <p:sp>
          <p:nvSpPr>
            <p:cNvPr id="21" name="Freeform 21"/>
            <p:cNvSpPr/>
            <p:nvPr/>
          </p:nvSpPr>
          <p:spPr>
            <a:xfrm>
              <a:off x="6797440" y="4902032"/>
              <a:ext cx="97250" cy="165926"/>
            </a:xfrm>
            <a:custGeom>
              <a:rect l="l" t="t"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7143483" y="4902032"/>
              <a:ext cx="97250" cy="165926"/>
            </a:xfrm>
            <a:custGeom>
              <a:rect l="l" t="t"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7172058" y="5095104"/>
              <a:ext cx="41434" cy="41434"/>
            </a:xfrm>
            <a:custGeom>
              <a:rect l="l" t="t"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116337" y="5109391"/>
              <a:ext cx="55817" cy="2714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7040518" y="5082150"/>
              <a:ext cx="82963" cy="82963"/>
            </a:xfrm>
            <a:custGeom>
              <a:rect l="l" t="t"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6867448" y="4721819"/>
              <a:ext cx="304609" cy="151543"/>
            </a:xfrm>
            <a:custGeom>
              <a:rect l="l" t="t"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7" name="Picture 27"/>
          <p:cNvPicPr>
            <a:picLocks noChangeAspect="1"/>
          </p:cNvPicPr>
          <p:nvPr/>
        </p:nvPicPr>
        <p:blipFill>
          <a:blip r:embed="rId2"/>
          <a:srcRect t="5563" b="5563"/>
          <a:stretch>
            <a:fillRect/>
          </a:stretch>
        </p:blipFill>
        <p:spPr>
          <a:xfrm>
            <a:off x="573317" y="3848733"/>
            <a:ext cx="2634960" cy="2341801"/>
          </a:xfrm>
          <a:prstGeom prst="rect">
            <a:avLst/>
          </a:prstGeom>
        </p:spPr>
      </p:pic>
      <p:pic>
        <p:nvPicPr>
          <p:cNvPr id="28" name="Picture 28"/>
          <p:cNvPicPr>
            <a:picLocks noChangeAspect="1"/>
          </p:cNvPicPr>
          <p:nvPr/>
        </p:nvPicPr>
        <p:blipFill>
          <a:blip r:embed="rId3"/>
          <a:srcRect t="5425" b="5425"/>
          <a:stretch>
            <a:fillRect/>
          </a:stretch>
        </p:blipFill>
        <p:spPr>
          <a:xfrm>
            <a:off x="3337865" y="1324021"/>
            <a:ext cx="2689304" cy="2397530"/>
          </a:xfrm>
          <a:prstGeom prst="rect">
            <a:avLst/>
          </a:prstGeom>
        </p:spPr>
      </p:pic>
      <p:pic>
        <p:nvPicPr>
          <p:cNvPr id="29" name="Picture 29"/>
          <p:cNvPicPr>
            <a:picLocks noChangeAspect="1"/>
          </p:cNvPicPr>
          <p:nvPr/>
        </p:nvPicPr>
        <p:blipFill>
          <a:blip r:embed="rId4"/>
          <a:srcRect t="6461" b="6461"/>
          <a:stretch>
            <a:fillRect/>
          </a:stretch>
        </p:blipFill>
        <p:spPr>
          <a:xfrm>
            <a:off x="3337865" y="3848733"/>
            <a:ext cx="2689304" cy="2341801"/>
          </a:xfrm>
          <a:prstGeom prst="rect">
            <a:avLst/>
          </a:prstGeom>
        </p:spPr>
      </p:pic>
      <p:pic>
        <p:nvPicPr>
          <p:cNvPr id="30" name="Picture 30"/>
          <p:cNvPicPr>
            <a:picLocks noChangeAspect="1"/>
          </p:cNvPicPr>
          <p:nvPr/>
        </p:nvPicPr>
        <p:blipFill>
          <a:blip r:embed="rId5"/>
          <a:srcRect l="9238" r="9238"/>
          <a:stretch>
            <a:fillRect/>
          </a:stretch>
        </p:blipFill>
        <p:spPr>
          <a:xfrm>
            <a:off x="573317" y="1297445"/>
            <a:ext cx="2634960" cy="2424106"/>
          </a:xfrm>
          <a:prstGeom prst="rect">
            <a:avLst/>
          </a:prstGeom>
        </p:spPr>
      </p:pic>
      <p:sp>
        <p:nvSpPr>
          <p:cNvPr id="31" name="AutoShape 31"/>
          <p:cNvSpPr/>
          <p:nvPr/>
        </p:nvSpPr>
        <p:spPr>
          <a:xfrm>
            <a:off x="7497384" y="3334317"/>
            <a:ext cx="3914076" cy="71360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它能够帮助用户快速找到最优解，提高决策效率和准确性，降低成本和风险。</a:t>
            </a:r>
            <a:endParaRPr lang="en-US" sz="1100"/>
          </a:p>
        </p:txBody>
      </p:sp>
      <p:sp>
        <p:nvSpPr>
          <p:cNvPr id="32" name="AutoShape 32"/>
          <p:cNvSpPr/>
          <p:nvPr/>
        </p:nvSpPr>
        <p:spPr>
          <a:xfrm>
            <a:off x="7497384" y="4556231"/>
            <a:ext cx="3914076" cy="71360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优化工具箱的价值在于提供了一种有效的工具，能够帮助用户更好地应对复杂的问题和挑战。</a:t>
            </a:r>
            <a:endParaRPr lang="en-US" sz="1100"/>
          </a:p>
        </p:txBody>
      </p:sp>
      <p:grpSp>
        <p:nvGrpSpPr>
          <p:cNvPr id="33" name="Group 33"/>
          <p:cNvGrpSpPr/>
          <p:nvPr/>
        </p:nvGrpSpPr>
        <p:grpSpPr>
          <a:xfrm>
            <a:off x="454963" y="93878"/>
            <a:ext cx="10641129" cy="914400"/>
            <a:chOff x="454963" y="93878"/>
            <a:chExt cx="10641129" cy="914400"/>
          </a:xfrm>
        </p:grpSpPr>
        <p:sp>
          <p:nvSpPr>
            <p:cNvPr id="34" name="AutoShape 3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AutoShape 5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AutoShape 5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AutoShape 5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AutoShape 5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TextBox 5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优化工具箱的用途和价值</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优化工具箱的发展始于20世纪80年代，随着计算机技术的不断发展，越来越多的优化算法和工具被集成到一个软件平台中。</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经过几十年的发展，优化工具箱已经成为一个成熟的软件平台，被广泛应用于各个领域。</a:t>
            </a:r>
          </a:p>
        </p:txBody>
      </p:sp>
      <p:pic>
        <p:nvPicPr>
          <p:cNvPr id="6" name="Picture 6"/>
          <p:cNvPicPr>
            <a:picLocks noChangeAspect="1"/>
          </p:cNvPicPr>
          <p:nvPr/>
        </p:nvPicPr>
        <p:blipFill>
          <a:blip r:embed="rId2"/>
          <a:srcRect t="21899" b="21899"/>
          <a:stretch>
            <a:fillRect/>
          </a:stretch>
        </p:blipFill>
        <p:spPr>
          <a:xfrm>
            <a:off x="539110" y="1388510"/>
            <a:ext cx="2256056" cy="1267968"/>
          </a:xfrm>
          <a:prstGeom prst="rect">
            <a:avLst/>
          </a:prstGeom>
        </p:spPr>
      </p:pic>
      <p:pic>
        <p:nvPicPr>
          <p:cNvPr id="7" name="Picture 7"/>
          <p:cNvPicPr>
            <a:picLocks noChangeAspect="1"/>
          </p:cNvPicPr>
          <p:nvPr/>
        </p:nvPicPr>
        <p:blipFill>
          <a:blip r:embed="rId3"/>
          <a:srcRect t="21899" b="21899"/>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未来，随着人工智能和机器学习技术的不断发展，优化工具箱将会更加智能化和自动化，能够更好地满足用户的需求。</a:t>
            </a:r>
          </a:p>
        </p:txBody>
      </p:sp>
      <p:pic>
        <p:nvPicPr>
          <p:cNvPr id="10" name="Picture 10"/>
          <p:cNvPicPr>
            <a:picLocks noChangeAspect="1"/>
          </p:cNvPicPr>
          <p:nvPr/>
        </p:nvPicPr>
        <p:blipFill>
          <a:blip r:embed="rId4"/>
          <a:srcRect t="21899" b="21899"/>
          <a:stretch>
            <a:fillRect/>
          </a:stretch>
        </p:blipFill>
        <p:spPr>
          <a:xfrm>
            <a:off x="544772" y="4664094"/>
            <a:ext cx="2256056" cy="1267968"/>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优化工具箱的发展历程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常用优化工具介绍</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02</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线性规划是一种数学优化技术，通过线性不等式或等式约束来找到最优解。</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线性规划工具主要用于解决具有线性目标函数和约束条件的优化问题。它通过将问题建模为线性方程组，利用数学方法找到满足所有约束条件的最优解。线性规划在生产计划、资源分配、物流优化等领域有广泛应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线性规划工具</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遗传算法是一种模拟生物进化过程的优化算法，通过自然选择和遗传机制来寻找最优解。</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遗传算法工具采用编码策略，将问题参数表示为“染色体”，通过不断迭代选择、交叉、变异等操作，逐步淘汰适应度低的解，保留优秀的解，最终得到最优解。遗传算法适用于处理复杂的、非线性的优化问题，如函数优化、组合优化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遗传算法工具</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模拟退火是一种基于物理退火过程的启发式优化算法，通过随机搜索和接受不良解来寻找最优解。</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模拟退火工具采用类似于物理退火过程的温度参数控制搜索过程，在搜索过程中随机接受一定概率的不良解，以避免陷入局部最优解。模拟退火适用于处理大规模、复杂的优化问题，尤其在约束条件较为复杂的情况下表现良好。</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模拟退火工具</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蚁群优化算法是一种模拟蚂蚁觅食行为的优化算法，通过模拟蚂蚁的信息素传递过程来寻找最优解。</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蚁群优化算法工具利用蚂蚁在觅食过程中留下的信息素痕迹进行信息传递和协作，通过模拟蚂蚁的行为特征来寻找问题的最优解。蚁群优化算法在处理组合优化问题、路由问题等方面具有较好的效果。</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33813" r="33813"/>
          <a:stretch>
            <a:fillRect/>
          </a:stretch>
        </p:blipFill>
        <p:spPr>
          <a:xfrm>
            <a:off x="7803289" y="1299241"/>
            <a:ext cx="3679823"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蚁群优化算法工具</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粒子群优化算法是一种模拟鸟群、鱼群等动物群体行为的优化算法，通过粒子间的相互协作来寻找最优解。</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粒子群优化算法工具将问题参数表示为“粒子”，每个粒子根据自身经验和群体经验进行动态调整，通过粒子间的相互协作和信息共享来寻找最优解。粒子群优化算法适用于处理连续的、离散的优化问题，尤其在处理多目标优化问题方面具有较好的效果。</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粒子群优化算法工具</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优化工具箱应用案例</a:t>
            </a:r>
          </a:p>
        </p:txBody>
      </p:sp>
      <p:grpSp>
        <p:nvGrpSpPr>
          <p:cNvPr id="3" name="Group 3"/>
          <p:cNvGrpSpPr/>
          <p:nvPr/>
        </p:nvGrpSpPr>
        <p:grpSpPr>
          <a:xfrm>
            <a:off x="3563014" y="1906186"/>
            <a:ext cx="5065972" cy="823690"/>
            <a:chOff x="3563014" y="1906186"/>
            <a:chExt cx="5065972" cy="823690"/>
          </a:xfrm>
        </p:grpSpPr>
        <p:sp>
          <p:nvSpPr>
            <p:cNvPr id="4" name="TextBox 4"/>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4950" b="1">
                  <a:solidFill>
                    <a:srgbClr val="FFFFFF">
                      <a:alpha val="100000"/>
                    </a:srgbClr>
                  </a:solidFill>
                  <a:latin typeface="Microsoft Yahei"/>
                  <a:ea typeface="Microsoft Yahei"/>
                  <a:cs typeface="Microsoft Yahei"/>
                </a:rPr>
                <a:t>03</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2479" r="2247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线性规划是一种数学优化方法，通过线性约束和目标函数来寻找最优解。在生产计划中，线性规划可以用于确定最佳的生产计划，以最小化生产成本或最大化利润。</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例如，在汽车制造中，线性规划可以用于确定每个车型的最佳生产数量，以满足市场需求并最大化利润。</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线性规划在生产计划中的应用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https://d.book118.com/525132003002011103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55</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2024-09-12T04:06:46.562</cp:lastPrinted>
  <dcterms:created xsi:type="dcterms:W3CDTF">2024-09-11T20:06:46Z</dcterms:created>
  <dcterms:modified xsi:type="dcterms:W3CDTF">2024-09-11T20:06:48Z</dcterms:modified>
</cp:coreProperties>
</file>