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CTEOKV+BMVRNG+ArialMT"/>
      <p:regular r:id="rId19"/>
    </p:embeddedFont>
    <p:embeddedFont>
      <p:font typeface="KWWAAF+MS-UIGothic"/>
      <p:regular r:id="rId20"/>
    </p:embeddedFont>
    <p:embeddedFont>
      <p:font typeface="MIUUVW+THSOAJ+MicrosoftYaHei"/>
      <p:regular r:id="rId21"/>
    </p:embeddedFont>
    <p:embeddedFont>
      <p:font typeface="IBTGDC+BJKBNB+MicrosoftYaHei-Bold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886833-99B6-4641-B7CE-8FEDA3116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7BD529-C2C6-45C3-9F17-EAD7BE934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0E2F2C-F807-4BF3-9DC9-D6604E626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90DAF4-215D-4714-A604-7866D85CF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7674A9-CB35-43CC-A545-7B1C59E24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40C259-C4BA-4933-A660-A2E14159E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500F99-C38E-4463-83FF-60E032945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FEAB6A-47CE-42E9-BC5E-F686CF5D9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407828-DDB5-436A-B0B0-02C67A630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842635-B3AE-4A66-92ED-6D84F15B3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97718C-0808-475B-82D6-CD31FFF35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14012324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07175" y="2491930"/>
            <a:ext cx="5491421" cy="24098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CTEOKV+BMVRNG+ArialMT"/>
                <a:cs typeface="CTEOKV+BMVRNG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KWWAAF+MS-UIGothic"/>
                <a:cs typeface="KWWAAF+MS-UIGothic"/>
              </a:rPr>
              <a:t>遥感影像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辐</a:t>
            </a:r>
            <a:r>
              <a:rPr sz="2400">
                <a:solidFill>
                  <a:srgbClr val="FFFFFF"/>
                </a:solidFill>
                <a:latin typeface="KWWAAF+MS-UIGothic"/>
                <a:cs typeface="KWWAAF+MS-UIGothic"/>
              </a:rPr>
              <a:t>射校正概述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CTEOKV+BMVRNG+ArialMT"/>
                <a:cs typeface="CTEOKV+BMVRNG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KWWAAF+MS-UIGothic"/>
                <a:cs typeface="KWWAAF+MS-UIGothic"/>
              </a:rPr>
              <a:t>遥感影像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辐</a:t>
            </a:r>
            <a:r>
              <a:rPr sz="2400">
                <a:solidFill>
                  <a:srgbClr val="FFFFFF"/>
                </a:solidFill>
                <a:latin typeface="KWWAAF+MS-UIGothic"/>
                <a:cs typeface="KWWAAF+MS-UIGothic"/>
              </a:rPr>
              <a:t>射校正的方法和步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骤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CTEOKV+BMVRNG+ArialMT"/>
                <a:cs typeface="CTEOKV+BMVRNG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KWWAAF+MS-UIGothic"/>
                <a:cs typeface="KWWAAF+MS-UIGothic"/>
              </a:rPr>
              <a:t>遥感影像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辐</a:t>
            </a:r>
            <a:r>
              <a:rPr sz="2400">
                <a:solidFill>
                  <a:srgbClr val="FFFFFF"/>
                </a:solidFill>
                <a:latin typeface="KWWAAF+MS-UIGothic"/>
                <a:cs typeface="KWWAAF+MS-UIGothic"/>
              </a:rPr>
              <a:t>射校正的数据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获</a:t>
            </a:r>
            <a:r>
              <a:rPr sz="2400">
                <a:solidFill>
                  <a:srgbClr val="FFFFFF"/>
                </a:solidFill>
                <a:latin typeface="KWWAAF+MS-UIGothic"/>
                <a:cs typeface="KWWAAF+MS-UIGothic"/>
              </a:rPr>
              <a:t>取与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处</a:t>
            </a:r>
          </a:p>
          <a:p>
            <a:pPr marL="203200" marR="0">
              <a:lnSpc>
                <a:spcPts val="2400"/>
              </a:lnSpc>
              <a:spcBef>
                <a:spcPts val="1930"/>
              </a:spcBef>
              <a:spcAft>
                <a:spcPct val="0"/>
              </a:spcAft>
            </a:pPr>
            <a:r>
              <a:rPr sz="2400">
                <a:solidFill>
                  <a:srgbClr val="FFFFFF"/>
                </a:solidFill>
                <a:latin typeface="KWWAAF+MS-UIGothic"/>
                <a:cs typeface="KWWAAF+MS-UIGothic"/>
              </a:rPr>
              <a:t>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07175" y="2491930"/>
            <a:ext cx="5491421" cy="18805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CTEOKV+BMVRNG+ArialMT"/>
                <a:cs typeface="CTEOKV+BMVRNG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KWWAAF+MS-UIGothic"/>
                <a:cs typeface="KWWAAF+MS-UIGothic"/>
              </a:rPr>
              <a:t>遥感影像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辐</a:t>
            </a:r>
            <a:r>
              <a:rPr sz="2400">
                <a:solidFill>
                  <a:srgbClr val="FFFFFF"/>
                </a:solidFill>
                <a:latin typeface="KWWAAF+MS-UIGothic"/>
                <a:cs typeface="KWWAAF+MS-UIGothic"/>
              </a:rPr>
              <a:t>射校正的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2400">
                <a:solidFill>
                  <a:srgbClr val="FFFFFF"/>
                </a:solidFill>
                <a:latin typeface="KWWAAF+MS-UIGothic"/>
                <a:cs typeface="KWWAAF+MS-UIGothic"/>
              </a:rPr>
              <a:t>量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FFFFFF"/>
                </a:solidFill>
                <a:latin typeface="KWWAAF+MS-UIGothic"/>
                <a:cs typeface="KWWAAF+MS-UIGothic"/>
              </a:rPr>
              <a:t>价与精</a:t>
            </a:r>
          </a:p>
          <a:p>
            <a:pPr marL="0" marR="0">
              <a:lnSpc>
                <a:spcPts val="2552"/>
              </a:lnSpc>
              <a:spcBef>
                <a:spcPts val="603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CTEOKV+BMVRNG+ArialMT"/>
                <a:cs typeface="CTEOKV+BMVRNG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KWWAAF+MS-UIGothic"/>
                <a:cs typeface="KWWAAF+MS-UIGothic"/>
              </a:rPr>
              <a:t>遥感影像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辐</a:t>
            </a:r>
            <a:r>
              <a:rPr sz="2400">
                <a:solidFill>
                  <a:srgbClr val="FFFFFF"/>
                </a:solidFill>
                <a:latin typeface="KWWAAF+MS-UIGothic"/>
                <a:cs typeface="KWWAAF+MS-UIGothic"/>
              </a:rPr>
              <a:t>射校正的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FFFFFF"/>
                </a:solidFill>
                <a:latin typeface="KWWAAF+MS-UIGothic"/>
                <a:cs typeface="KWWAAF+MS-UIGothic"/>
              </a:rPr>
              <a:t>用案例与前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KWWAAF+MS-UIGothic"/>
                <a:cs typeface="KWWAAF+MS-UIGothic"/>
              </a:rPr>
              <a:t>遥感影像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辐</a:t>
            </a:r>
            <a:r>
              <a:rPr sz="3000">
                <a:solidFill>
                  <a:srgbClr val="00B6FF"/>
                </a:solidFill>
                <a:latin typeface="KWWAAF+MS-UIGothic"/>
                <a:cs typeface="KWWAAF+MS-UIGothic"/>
              </a:rPr>
              <a:t>射校正的定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KWWAAF+MS-UIGothic"/>
                <a:cs typeface="KWWAAF+MS-UIGothic"/>
              </a:rPr>
              <a:t>与意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KWWAAF+MS-UIGothic"/>
                <a:cs typeface="KWWAAF+MS-UIGothic"/>
              </a:rPr>
              <a:t>定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KWWAAF+MS-UIGothic"/>
                <a:cs typeface="KWWAAF+MS-UIGothic"/>
              </a:rPr>
              <a:t>意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70104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KWWAAF+MS-UIGothic"/>
                <a:cs typeface="KWWAAF+MS-UIGothic"/>
              </a:rPr>
              <a:t>遥感影像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辐</a:t>
            </a:r>
            <a:r>
              <a:rPr sz="3000">
                <a:solidFill>
                  <a:srgbClr val="00B6FF"/>
                </a:solidFill>
                <a:latin typeface="KWWAAF+MS-UIGothic"/>
                <a:cs typeface="KWWAAF+MS-UIGothic"/>
              </a:rPr>
              <a:t>射校正的目的和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B6FF"/>
                </a:solidFill>
                <a:latin typeface="KWWAAF+MS-UIGothic"/>
                <a:cs typeface="KWWAAF+MS-UIGothic"/>
              </a:rPr>
              <a:t>用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领</a:t>
            </a:r>
            <a:r>
              <a:rPr sz="3000">
                <a:solidFill>
                  <a:srgbClr val="00B6FF"/>
                </a:solidFill>
                <a:latin typeface="KWWAAF+MS-UIGothic"/>
                <a:cs typeface="KWWAAF+MS-UIGothic"/>
              </a:rPr>
              <a:t>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6FF"/>
                </a:solidFill>
                <a:latin typeface="KWWAAF+MS-UIGothic"/>
                <a:cs typeface="KWWAAF+MS-UIGothic"/>
              </a:rPr>
              <a:t>目的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2000" spc="15">
                <a:solidFill>
                  <a:srgbClr val="00B6FF"/>
                </a:solidFill>
                <a:latin typeface="KWWAAF+MS-UIGothic"/>
                <a:cs typeface="KWWAAF+MS-UIGothic"/>
              </a:rPr>
              <a:t>用</a:t>
            </a: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领</a:t>
            </a:r>
            <a:r>
              <a:rPr sz="2000">
                <a:solidFill>
                  <a:srgbClr val="00B6FF"/>
                </a:solidFill>
                <a:latin typeface="KWWAAF+MS-UIGothic"/>
                <a:cs typeface="KWWAAF+MS-UIGothic"/>
              </a:rPr>
              <a:t>域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KWWAAF+MS-UIGothic"/>
                <a:cs typeface="KWWAAF+MS-UIGothic"/>
              </a:rPr>
              <a:t>遥感影像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辐</a:t>
            </a:r>
            <a:r>
              <a:rPr sz="3000">
                <a:solidFill>
                  <a:srgbClr val="00B6FF"/>
                </a:solidFill>
                <a:latin typeface="KWWAAF+MS-UIGothic"/>
                <a:cs typeface="KWWAAF+MS-UIGothic"/>
              </a:rPr>
              <a:t>射校正的基本原理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30725" y="1452245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KWWAAF+MS-UIGothic"/>
                <a:cs typeface="KWWAAF+MS-UIGothic"/>
              </a:rPr>
              <a:t>大气校正原理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0725" y="3172459"/>
            <a:ext cx="173106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传</a:t>
            </a:r>
            <a:r>
              <a:rPr sz="1600">
                <a:solidFill>
                  <a:srgbClr val="00B6FF"/>
                </a:solidFill>
                <a:latin typeface="KWWAAF+MS-UIGothic"/>
                <a:cs typeface="KWWAAF+MS-UIGothic"/>
              </a:rPr>
              <a:t>感器校正原理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30725" y="4892675"/>
            <a:ext cx="213868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KWWAAF+MS-UIGothic"/>
                <a:cs typeface="KWWAAF+MS-UIGothic"/>
              </a:rPr>
              <a:t>地表反射率反演原理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KWWAAF+MS-UIGothic"/>
                <a:cs typeface="KWWAAF+MS-UIGothic"/>
              </a:rPr>
              <a:t>基于地面控制的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辐</a:t>
            </a:r>
            <a:r>
              <a:rPr sz="3000">
                <a:solidFill>
                  <a:srgbClr val="00B6FF"/>
                </a:solidFill>
                <a:latin typeface="KWWAAF+MS-UIGothic"/>
                <a:cs typeface="KWWAAF+MS-UIGothic"/>
              </a:rPr>
              <a:t>射校正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8114" y="2001373"/>
            <a:ext cx="180022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WWAAF+MS-UIGothic"/>
                <a:cs typeface="KWWAAF+MS-UIGothic"/>
              </a:rPr>
              <a:t>地面控制点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辐</a:t>
            </a:r>
            <a:r>
              <a:rPr sz="1350">
                <a:solidFill>
                  <a:srgbClr val="FFFFFF"/>
                </a:solidFill>
                <a:latin typeface="KWWAAF+MS-UIGothic"/>
                <a:cs typeface="KWWAAF+MS-UIGothic"/>
              </a:rPr>
              <a:t>射校正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42389" y="4585823"/>
            <a:ext cx="1038210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该</a:t>
            </a:r>
            <a:r>
              <a:rPr sz="1350">
                <a:solidFill>
                  <a:srgbClr val="00B6FF"/>
                </a:solidFill>
                <a:latin typeface="KWWAAF+MS-UIGothic"/>
                <a:cs typeface="KWWAAF+MS-UIGothic"/>
              </a:rPr>
              <a:t>方法利用地面控制点的光</a:t>
            </a: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谱</a:t>
            </a:r>
            <a:r>
              <a:rPr sz="1350">
                <a:solidFill>
                  <a:srgbClr val="00B6FF"/>
                </a:solidFill>
                <a:latin typeface="KWWAAF+MS-UIGothic"/>
                <a:cs typeface="KWWAAF+MS-UIGothic"/>
              </a:rPr>
              <a:t>反射率或</a:t>
            </a: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辐</a:t>
            </a:r>
            <a:r>
              <a:rPr sz="1350">
                <a:solidFill>
                  <a:srgbClr val="00B6FF"/>
                </a:solidFill>
                <a:latin typeface="KWWAAF+MS-UIGothic"/>
                <a:cs typeface="KWWAAF+MS-UIGothic"/>
              </a:rPr>
              <a:t>射亮度数据，</a:t>
            </a: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B6FF"/>
                </a:solidFill>
                <a:latin typeface="KWWAAF+MS-UIGothic"/>
                <a:cs typeface="KWWAAF+MS-UIGothic"/>
              </a:rPr>
              <a:t>遥感影像</a:t>
            </a: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B6FF"/>
                </a:solidFill>
                <a:latin typeface="KWWAAF+MS-UIGothic"/>
                <a:cs typeface="KWWAAF+MS-UIGothic"/>
              </a:rPr>
              <a:t>行</a:t>
            </a: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辐</a:t>
            </a:r>
            <a:r>
              <a:rPr sz="1350">
                <a:solidFill>
                  <a:srgbClr val="00B6FF"/>
                </a:solidFill>
                <a:latin typeface="KWWAAF+MS-UIGothic"/>
                <a:cs typeface="KWWAAF+MS-UIGothic"/>
              </a:rPr>
              <a:t>射校正。首先，</a:t>
            </a: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B6FF"/>
                </a:solidFill>
                <a:latin typeface="KWWAAF+MS-UIGothic"/>
                <a:cs typeface="KWWAAF+MS-UIGothic"/>
              </a:rPr>
              <a:t>适当数量的地面控制点，并</a:t>
            </a: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获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B6FF"/>
                </a:solidFill>
                <a:latin typeface="KWWAAF+MS-UIGothic"/>
                <a:cs typeface="KWWAAF+MS-UIGothic"/>
              </a:rPr>
              <a:t>取其光</a:t>
            </a: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谱</a:t>
            </a:r>
            <a:r>
              <a:rPr sz="1350">
                <a:solidFill>
                  <a:srgbClr val="00B6FF"/>
                </a:solidFill>
                <a:latin typeface="KWWAAF+MS-UIGothic"/>
                <a:cs typeface="KWWAAF+MS-UIGothic"/>
              </a:rPr>
              <a:t>反射率或</a:t>
            </a: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辐</a:t>
            </a:r>
            <a:r>
              <a:rPr sz="1350">
                <a:solidFill>
                  <a:srgbClr val="00B6FF"/>
                </a:solidFill>
                <a:latin typeface="KWWAAF+MS-UIGothic"/>
                <a:cs typeface="KWWAAF+MS-UIGothic"/>
              </a:rPr>
              <a:t>射亮度数据。然后，建立地面控制点与遥感影像像素之</a:t>
            </a: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B6FF"/>
                </a:solidFill>
                <a:latin typeface="KWWAAF+MS-UIGothic"/>
                <a:cs typeface="KWWAAF+MS-UIGothic"/>
              </a:rPr>
              <a:t>的</a:t>
            </a: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对应</a:t>
            </a:r>
            <a:r>
              <a:rPr sz="1350">
                <a:solidFill>
                  <a:srgbClr val="00B6FF"/>
                </a:solidFill>
                <a:latin typeface="KWWAAF+MS-UIGothic"/>
                <a:cs typeface="KWWAAF+MS-UIGothic"/>
              </a:rPr>
              <a:t>关系，通</a:t>
            </a: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B6FF"/>
                </a:solidFill>
                <a:latin typeface="KWWAAF+MS-UIGothic"/>
                <a:cs typeface="KWWAAF+MS-UIGothic"/>
              </a:rPr>
              <a:t>回</a:t>
            </a: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归</a:t>
            </a:r>
            <a:r>
              <a:rPr sz="1350">
                <a:solidFill>
                  <a:srgbClr val="00B6FF"/>
                </a:solidFill>
                <a:latin typeface="KWWAAF+MS-UIGothic"/>
                <a:cs typeface="KWWAAF+MS-UIGothic"/>
              </a:rPr>
              <a:t>分析或插</a:t>
            </a: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B6FF"/>
                </a:solidFill>
                <a:latin typeface="KWWAAF+MS-UIGothic"/>
                <a:cs typeface="KWWAAF+MS-UIGothic"/>
              </a:rPr>
              <a:t>方法，将地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B6FF"/>
                </a:solidFill>
                <a:latin typeface="KWWAAF+MS-UIGothic"/>
                <a:cs typeface="KWWAAF+MS-UIGothic"/>
              </a:rPr>
              <a:t>面控制点的光</a:t>
            </a: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谱</a:t>
            </a:r>
            <a:r>
              <a:rPr sz="1350">
                <a:solidFill>
                  <a:srgbClr val="00B6FF"/>
                </a:solidFill>
                <a:latin typeface="KWWAAF+MS-UIGothic"/>
                <a:cs typeface="KWWAAF+MS-UIGothic"/>
              </a:rPr>
              <a:t>反射率或</a:t>
            </a: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辐</a:t>
            </a:r>
            <a:r>
              <a:rPr sz="1350">
                <a:solidFill>
                  <a:srgbClr val="00B6FF"/>
                </a:solidFill>
                <a:latin typeface="KWWAAF+MS-UIGothic"/>
                <a:cs typeface="KWWAAF+MS-UIGothic"/>
              </a:rPr>
              <a:t>射亮度数据</a:t>
            </a: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B6FF"/>
                </a:solidFill>
                <a:latin typeface="KWWAAF+MS-UIGothic"/>
                <a:cs typeface="KWWAAF+MS-UIGothic"/>
              </a:rPr>
              <a:t>用到遥感影像上，从而</a:t>
            </a: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实现辐</a:t>
            </a:r>
            <a:r>
              <a:rPr sz="1350">
                <a:solidFill>
                  <a:srgbClr val="00B6FF"/>
                </a:solidFill>
                <a:latin typeface="KWWAAF+MS-UIGothic"/>
                <a:cs typeface="KWWAAF+MS-UIGothic"/>
              </a:rPr>
              <a:t>射校正。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KWWAAF+MS-UIGothic"/>
                <a:cs typeface="KWWAAF+MS-UIGothic"/>
              </a:rPr>
              <a:t>基于大气模型的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辐</a:t>
            </a:r>
            <a:r>
              <a:rPr sz="3000">
                <a:solidFill>
                  <a:srgbClr val="00B6FF"/>
                </a:solidFill>
                <a:latin typeface="KWWAAF+MS-UIGothic"/>
                <a:cs typeface="KWWAAF+MS-UIGothic"/>
              </a:rPr>
              <a:t>射校正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13510" y="2450953"/>
            <a:ext cx="16287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WWAAF+MS-UIGothic"/>
                <a:cs typeface="KWWAAF+MS-UIGothic"/>
              </a:rPr>
              <a:t>大气模型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辐</a:t>
            </a:r>
            <a:r>
              <a:rPr sz="1350">
                <a:solidFill>
                  <a:srgbClr val="FFFFFF"/>
                </a:solidFill>
                <a:latin typeface="KWWAAF+MS-UIGothic"/>
                <a:cs typeface="KWWAAF+MS-UIGothic"/>
              </a:rPr>
              <a:t>射校正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696709" y="2450953"/>
            <a:ext cx="4533312" cy="22802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该</a:t>
            </a:r>
            <a:r>
              <a:rPr sz="1350">
                <a:solidFill>
                  <a:srgbClr val="FFFFFF"/>
                </a:solidFill>
                <a:latin typeface="KWWAAF+MS-UIGothic"/>
                <a:cs typeface="KWWAAF+MS-UIGothic"/>
              </a:rPr>
              <a:t>方法基于大气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辐</a:t>
            </a:r>
            <a:r>
              <a:rPr sz="1350">
                <a:solidFill>
                  <a:srgbClr val="FFFFFF"/>
                </a:solidFill>
                <a:latin typeface="KWWAAF+MS-UIGothic"/>
                <a:cs typeface="KWWAAF+MS-UIGothic"/>
              </a:rPr>
              <a:t>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传输</a:t>
            </a:r>
            <a:r>
              <a:rPr sz="1350">
                <a:solidFill>
                  <a:srgbClr val="FFFFFF"/>
                </a:solidFill>
                <a:latin typeface="KWWAAF+MS-UIGothic"/>
                <a:cs typeface="KWWAAF+MS-UIGothic"/>
              </a:rPr>
              <a:t>模型，通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KWWAAF+MS-UIGothic"/>
                <a:cs typeface="KWWAAF+MS-UIGothic"/>
              </a:rPr>
              <a:t>模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拟</a:t>
            </a:r>
            <a:r>
              <a:rPr sz="1350">
                <a:solidFill>
                  <a:srgbClr val="FFFFFF"/>
                </a:solidFill>
                <a:latin typeface="KWWAAF+MS-UIGothic"/>
                <a:cs typeface="KWWAAF+MS-UIGothic"/>
              </a:rPr>
              <a:t>大气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KWWAAF+MS-UIGothic"/>
                <a:cs typeface="KWWAAF+MS-UIGothic"/>
              </a:rPr>
              <a:t>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线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WWAAF+MS-UIGothic"/>
                <a:cs typeface="KWWAAF+MS-UIGothic"/>
              </a:rPr>
              <a:t>的散射、吸收和反射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KWWAAF+MS-UIGothic"/>
                <a:cs typeface="KWWAAF+MS-UIGothic"/>
              </a:rPr>
              <a:t>程，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KWWAAF+MS-UIGothic"/>
                <a:cs typeface="KWWAAF+MS-UIGothic"/>
              </a:rPr>
              <a:t>遥感影像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KWWAAF+MS-UIGothic"/>
                <a:cs typeface="KWWAAF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辐</a:t>
            </a:r>
            <a:r>
              <a:rPr sz="1350">
                <a:solidFill>
                  <a:srgbClr val="FFFFFF"/>
                </a:solidFill>
                <a:latin typeface="KWWAAF+MS-UIGothic"/>
                <a:cs typeface="KWWAAF+MS-UIGothic"/>
              </a:rPr>
              <a:t>射校正。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WWAAF+MS-UIGothic"/>
                <a:cs typeface="KWWAAF+MS-UIGothic"/>
              </a:rPr>
              <a:t>首先，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FFFFFF"/>
                </a:solidFill>
                <a:latin typeface="KWWAAF+MS-UIGothic"/>
                <a:cs typeface="KWWAAF+MS-UIGothic"/>
              </a:rPr>
              <a:t>合适的大气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辐</a:t>
            </a:r>
            <a:r>
              <a:rPr sz="1350">
                <a:solidFill>
                  <a:srgbClr val="FFFFFF"/>
                </a:solidFill>
                <a:latin typeface="KWWAAF+MS-UIGothic"/>
                <a:cs typeface="KWWAAF+MS-UIGothic"/>
              </a:rPr>
              <a:t>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传输</a:t>
            </a:r>
            <a:r>
              <a:rPr sz="1350">
                <a:solidFill>
                  <a:srgbClr val="FFFFFF"/>
                </a:solidFill>
                <a:latin typeface="KWWAAF+MS-UIGothic"/>
                <a:cs typeface="KWWAAF+MS-UIGothic"/>
              </a:rPr>
              <a:t>模型，并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获</a:t>
            </a:r>
            <a:r>
              <a:rPr sz="1350">
                <a:solidFill>
                  <a:srgbClr val="FFFFFF"/>
                </a:solidFill>
                <a:latin typeface="KWWAAF+MS-UIGothic"/>
                <a:cs typeface="KWWAAF+MS-UIGothic"/>
              </a:rPr>
              <a:t>取相关的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WWAAF+MS-UIGothic"/>
                <a:cs typeface="KWWAAF+MS-UIGothic"/>
              </a:rPr>
              <a:t>气象参数（如大气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压强</a:t>
            </a:r>
            <a:r>
              <a:rPr sz="1350">
                <a:solidFill>
                  <a:srgbClr val="FFFFFF"/>
                </a:solidFill>
                <a:latin typeface="KWWAAF+MS-UIGothic"/>
                <a:cs typeface="KWWAAF+MS-UIGothic"/>
              </a:rPr>
              <a:t>、温度、湿度等）。然后，利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WWAAF+MS-UIGothic"/>
                <a:cs typeface="KWWAAF+MS-UIGothic"/>
              </a:rPr>
              <a:t>用模型模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拟</a:t>
            </a:r>
            <a:r>
              <a:rPr sz="1350">
                <a:solidFill>
                  <a:srgbClr val="FFFFFF"/>
                </a:solidFill>
                <a:latin typeface="KWWAAF+MS-UIGothic"/>
                <a:cs typeface="KWWAAF+MS-UIGothic"/>
              </a:rPr>
              <a:t>大气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KWWAAF+MS-UIGothic"/>
                <a:cs typeface="KWWAAF+MS-UIGothic"/>
              </a:rPr>
              <a:t>程，生成相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KWWAAF+MS-UIGothic"/>
                <a:cs typeface="KWWAAF+MS-UIGothic"/>
              </a:rPr>
              <a:t>的大气校正参数。最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WWAAF+MS-UIGothic"/>
                <a:cs typeface="KWWAAF+MS-UIGothic"/>
              </a:rPr>
              <a:t>后，将大气校正参数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KWWAAF+MS-UIGothic"/>
                <a:cs typeface="KWWAAF+MS-UIGothic"/>
              </a:rPr>
              <a:t>用于遥感影像，消除大气影响，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实现辐</a:t>
            </a:r>
            <a:r>
              <a:rPr sz="1350">
                <a:solidFill>
                  <a:srgbClr val="FFFFFF"/>
                </a:solidFill>
                <a:latin typeface="KWWAAF+MS-UIGothic"/>
                <a:cs typeface="KWWAAF+MS-UIGothic"/>
              </a:rPr>
              <a:t>射校正。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KWWAAF+MS-UIGothic"/>
                <a:cs typeface="KWWAAF+MS-UIGothic"/>
              </a:rPr>
              <a:t>基于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图</a:t>
            </a:r>
            <a:r>
              <a:rPr sz="3000">
                <a:solidFill>
                  <a:srgbClr val="00B6FF"/>
                </a:solidFill>
                <a:latin typeface="KWWAAF+MS-UIGothic"/>
                <a:cs typeface="KWWAAF+MS-UIGothic"/>
              </a:rPr>
              <a:t>像自身的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辐</a:t>
            </a:r>
            <a:r>
              <a:rPr sz="3000">
                <a:solidFill>
                  <a:srgbClr val="00B6FF"/>
                </a:solidFill>
                <a:latin typeface="KWWAAF+MS-UIGothic"/>
                <a:cs typeface="KWWAAF+MS-UIGothic"/>
              </a:rPr>
              <a:t>射校正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辐</a:t>
            </a:r>
            <a:r>
              <a:rPr sz="3000">
                <a:solidFill>
                  <a:srgbClr val="00B6FF"/>
                </a:solidFill>
                <a:latin typeface="KWWAAF+MS-UIGothic"/>
                <a:cs typeface="KWWAAF+MS-UIGothic"/>
              </a:rPr>
              <a:t>射校正的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00B6FF"/>
                </a:solidFill>
                <a:latin typeface="KWWAAF+MS-UIGothic"/>
                <a:cs typeface="KWWAAF+MS-UIGothic"/>
              </a:rPr>
              <a:t>理流程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1306963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IUUVW+THSOAJ+MicrosoftYaHei"/>
                <a:cs typeface="MIUUVW+THSOAJ+MicrosoftYaHei"/>
              </a:rPr>
              <a:t>1. </a:t>
            </a:r>
            <a:r>
              <a:rPr sz="1350">
                <a:solidFill>
                  <a:srgbClr val="FFFFFF"/>
                </a:solidFill>
                <a:latin typeface="KWWAAF+MS-UIGothic"/>
                <a:cs typeface="KWWAAF+MS-UIGothic"/>
              </a:rPr>
              <a:t>数据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预处</a:t>
            </a:r>
            <a:r>
              <a:rPr sz="1350">
                <a:solidFill>
                  <a:srgbClr val="FFFFFF"/>
                </a:solidFill>
                <a:latin typeface="KWWAAF+MS-UIGothic"/>
                <a:cs typeface="KWWAAF+MS-UIGothic"/>
              </a:rPr>
              <a:t>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63591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KWWAAF+MS-UIGothic"/>
                <a:cs typeface="KWWAAF+MS-UIGothic"/>
              </a:rPr>
              <a:t>原始遥感影像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KWWAAF+MS-UIGothic"/>
                <a:cs typeface="KWWAAF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预处</a:t>
            </a:r>
            <a:r>
              <a:rPr sz="1350">
                <a:solidFill>
                  <a:srgbClr val="FFFFFF"/>
                </a:solidFill>
                <a:latin typeface="KWWAAF+MS-UIGothic"/>
                <a:cs typeface="KWWAAF+MS-UIGothic"/>
              </a:rPr>
              <a:t>理，包括影像的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读</a:t>
            </a:r>
            <a:r>
              <a:rPr sz="1350">
                <a:solidFill>
                  <a:srgbClr val="FFFFFF"/>
                </a:solidFill>
                <a:latin typeface="KWWAAF+MS-UIGothic"/>
                <a:cs typeface="KWWAAF+MS-UIGothic"/>
              </a:rPr>
              <a:t>取、格式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转换</a:t>
            </a:r>
            <a:r>
              <a:rPr sz="1350">
                <a:solidFill>
                  <a:srgbClr val="FFFFFF"/>
                </a:solidFill>
                <a:latin typeface="KWWAAF+MS-UIGothic"/>
                <a:cs typeface="KWWAAF+MS-UIGothic"/>
              </a:rPr>
              <a:t>、噪声去除等操作，准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FFFFFF"/>
                </a:solidFill>
                <a:latin typeface="KWWAAF+MS-UIGothic"/>
                <a:cs typeface="KWWAAF+MS-UIGothic"/>
              </a:rPr>
              <a:t>好数据以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KWWAAF+MS-UIGothic"/>
                <a:cs typeface="KWWAAF+MS-UIGothic"/>
              </a:rPr>
              <a:t>行后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FFFFFF"/>
                </a:solidFill>
                <a:latin typeface="KWWAAF+MS-UIGothic"/>
                <a:cs typeface="KWWAAF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辐</a:t>
            </a:r>
            <a:r>
              <a:rPr sz="1350">
                <a:solidFill>
                  <a:srgbClr val="FFFFFF"/>
                </a:solidFill>
                <a:latin typeface="KWWAAF+MS-UIGothic"/>
                <a:cs typeface="KWWAAF+MS-UIGothic"/>
              </a:rPr>
              <a:t>射校正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FFFFFF"/>
                </a:solidFill>
                <a:latin typeface="KWWAAF+MS-UIGothic"/>
                <a:cs typeface="KWWAAF+MS-UIGothic"/>
              </a:rPr>
              <a:t>理。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辐</a:t>
            </a:r>
            <a:r>
              <a:rPr sz="3000">
                <a:solidFill>
                  <a:srgbClr val="00B6FF"/>
                </a:solidFill>
                <a:latin typeface="KWWAAF+MS-UIGothic"/>
                <a:cs typeface="KWWAAF+MS-UIGothic"/>
              </a:rPr>
              <a:t>射校正的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00B6FF"/>
                </a:solidFill>
                <a:latin typeface="KWWAAF+MS-UIGothic"/>
                <a:cs typeface="KWWAAF+MS-UIGothic"/>
              </a:rPr>
              <a:t>理流程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1355" y="4293088"/>
            <a:ext cx="321937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WWAAF+MS-UIGothic"/>
                <a:cs typeface="KWWAAF+MS-UIGothic"/>
              </a:rPr>
              <a:t>根据研究目的、数据可用性和精度要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WWAAF+MS-UIGothic"/>
                <a:cs typeface="KWWAAF+MS-UIGothic"/>
              </a:rPr>
              <a:t>求，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FFFFFF"/>
                </a:solidFill>
                <a:latin typeface="KWWAAF+MS-UIGothic"/>
                <a:cs typeface="KWWAAF+MS-UIGothic"/>
              </a:rPr>
              <a:t>合适的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辐</a:t>
            </a:r>
            <a:r>
              <a:rPr sz="1350">
                <a:solidFill>
                  <a:srgbClr val="FFFFFF"/>
                </a:solidFill>
                <a:latin typeface="KWWAAF+MS-UIGothic"/>
                <a:cs typeface="KWWAAF+MS-UIGothic"/>
              </a:rPr>
              <a:t>射校正方法，可以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WWAAF+MS-UIGothic"/>
                <a:cs typeface="KWWAAF+MS-UIGothic"/>
              </a:rPr>
              <a:t>是基于地面控制的、基于大气模型的、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WWAAF+MS-UIGothic"/>
                <a:cs typeface="KWWAAF+MS-UIGothic"/>
              </a:rPr>
              <a:t>或基于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FFFFFF"/>
                </a:solidFill>
                <a:latin typeface="KWWAAF+MS-UIGothic"/>
                <a:cs typeface="KWWAAF+MS-UIGothic"/>
              </a:rPr>
              <a:t>像自身的方法。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辐</a:t>
            </a:r>
            <a:r>
              <a:rPr sz="3000">
                <a:solidFill>
                  <a:srgbClr val="00B6FF"/>
                </a:solidFill>
                <a:latin typeface="KWWAAF+MS-UIGothic"/>
                <a:cs typeface="KWWAAF+MS-UIGothic"/>
              </a:rPr>
              <a:t>射校正的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00B6FF"/>
                </a:solidFill>
                <a:latin typeface="KWWAAF+MS-UIGothic"/>
                <a:cs typeface="KWWAAF+MS-UIGothic"/>
              </a:rPr>
              <a:t>理流程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https://d.book118.com/525140123241011104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CTEOKV+BMVRNG+ArialMT</vt:lpstr>
      <vt:lpstr>Times New Roman</vt:lpstr>
      <vt:lpstr>KWWAAF+MS-UIGothic</vt:lpstr>
      <vt:lpstr>SimSun</vt:lpstr>
      <vt:lpstr>MIUUVW+THSOAJ+MicrosoftYaHei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2024-09-14T15:07:33.970</cp:lastPrinted>
  <dcterms:created xsi:type="dcterms:W3CDTF">2024-09-14T07:07:33Z</dcterms:created>
  <dcterms:modified xsi:type="dcterms:W3CDTF">2024-09-14T07:07:35Z</dcterms:modified>
</cp:coreProperties>
</file>