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6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ED1CB1-6896-4DB6-BE29-AA16E5139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52055D-997D-4FFF-870D-EE00CB1DB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D51D96-DF58-40E1-89CA-CAAADAADF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8642D7-0717-4A52-8B10-CD4CF6F3E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A382FB-C882-4C5C-B7AD-C6CF03E4AC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63D014-C274-4F80-A81C-BABD7F3398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91F4F5-E650-4ECB-BB83-407F69661C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CF1FE5-B87E-4719-B85A-EFE2C2C72C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281106-1734-41C8-9034-CC63ED818F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C0967-DB12-409F-B393-BBE47F523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37EA5-A463-4C60-B4AA-E84FD8651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tags" Target="../tags/tag154.xml" /><Relationship Id="rId20" Type="http://schemas.openxmlformats.org/officeDocument/2006/relationships/tags" Target="../tags/tag172.xml" /><Relationship Id="rId21" Type="http://schemas.openxmlformats.org/officeDocument/2006/relationships/tags" Target="../tags/tag173.xml" /><Relationship Id="rId22" Type="http://schemas.openxmlformats.org/officeDocument/2006/relationships/tags" Target="../tags/tag174.xml" /><Relationship Id="rId23" Type="http://schemas.openxmlformats.org/officeDocument/2006/relationships/tags" Target="../tags/tag175.xml" /><Relationship Id="rId24" Type="http://schemas.openxmlformats.org/officeDocument/2006/relationships/tags" Target="../tags/tag176.xml" /><Relationship Id="rId25" Type="http://schemas.openxmlformats.org/officeDocument/2006/relationships/tags" Target="../tags/tag177.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18" Type="http://schemas.openxmlformats.org/officeDocument/2006/relationships/tags" Target="../tags/tag230.xml" /><Relationship Id="rId19" Type="http://schemas.openxmlformats.org/officeDocument/2006/relationships/tags" Target="../tags/tag231.xml" /><Relationship Id="rId2" Type="http://schemas.openxmlformats.org/officeDocument/2006/relationships/tags" Target="../tags/tag214.xml" /><Relationship Id="rId20" Type="http://schemas.openxmlformats.org/officeDocument/2006/relationships/tags" Target="../tags/tag232.xml" /><Relationship Id="rId21" Type="http://schemas.openxmlformats.org/officeDocument/2006/relationships/tags" Target="../tags/tag233.xml" /><Relationship Id="rId22" Type="http://schemas.openxmlformats.org/officeDocument/2006/relationships/tags" Target="../tags/tag234.xml" /><Relationship Id="rId23" Type="http://schemas.openxmlformats.org/officeDocument/2006/relationships/tags" Target="../tags/tag235.xml" /><Relationship Id="rId24" Type="http://schemas.openxmlformats.org/officeDocument/2006/relationships/tags" Target="../tags/tag236.xml" /><Relationship Id="rId25" Type="http://schemas.openxmlformats.org/officeDocument/2006/relationships/tags" Target="../tags/tag237.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tags" Target="../tags/tag253.xml" /><Relationship Id="rId15" Type="http://schemas.openxmlformats.org/officeDocument/2006/relationships/tags" Target="../tags/tag254.xml" /><Relationship Id="rId16" Type="http://schemas.openxmlformats.org/officeDocument/2006/relationships/tags" Target="../tags/tag255.xml" /><Relationship Id="rId17" Type="http://schemas.openxmlformats.org/officeDocument/2006/relationships/tags" Target="../tags/tag256.xml" /><Relationship Id="rId18" Type="http://schemas.openxmlformats.org/officeDocument/2006/relationships/tags" Target="../tags/tag257.xml" /><Relationship Id="rId19" Type="http://schemas.openxmlformats.org/officeDocument/2006/relationships/tags" Target="../tags/tag258.xml" /><Relationship Id="rId2" Type="http://schemas.openxmlformats.org/officeDocument/2006/relationships/tags" Target="../tags/tag241.xml" /><Relationship Id="rId20" Type="http://schemas.openxmlformats.org/officeDocument/2006/relationships/tags" Target="../tags/tag259.xml" /><Relationship Id="rId21" Type="http://schemas.openxmlformats.org/officeDocument/2006/relationships/tags" Target="../tags/tag260.xml" /><Relationship Id="rId22" Type="http://schemas.openxmlformats.org/officeDocument/2006/relationships/tags" Target="../tags/tag261.xml" /><Relationship Id="rId23" Type="http://schemas.openxmlformats.org/officeDocument/2006/relationships/tags" Target="../tags/tag262.xml" /><Relationship Id="rId24" Type="http://schemas.openxmlformats.org/officeDocument/2006/relationships/tags" Target="../tags/tag263.xml" /><Relationship Id="rId25" Type="http://schemas.openxmlformats.org/officeDocument/2006/relationships/tags" Target="../tags/tag264.xml" /><Relationship Id="rId26" Type="http://schemas.openxmlformats.org/officeDocument/2006/relationships/tags" Target="../tags/tag265.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14112103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normAutofit fontScale="90000"/>
          </a:bodyPr>
          <a:lstStyle/>
          <a:p>
            <a:r>
              <a:rPr lang="zh-CN" altLang="en-US"/>
              <a:t>腹股沟三度烧伤的查房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腹股沟三度烧伤疾病相关知识</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病例汇报</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护理诊断</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护理措施</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健康宣教</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腹股沟三度烧伤疾病相关知识</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腹股沟三度烧伤的定义和临床表现</a:t>
            </a:r>
            <a:endParaRPr lang="zh-CN" altLang="en-US"/>
          </a:p>
        </p:txBody>
      </p:sp>
      <p:sp>
        <p:nvSpPr>
          <p:cNvPr id="8" name="矩形 7"/>
          <p:cNvSpPr/>
          <p:nvPr>
            <p:custDataLst>
              <p:tags r:id="rId2"/>
            </p:custDataLst>
          </p:nvPr>
        </p:nvSpPr>
        <p:spPr>
          <a:xfrm>
            <a:off x="893588" y="1858505"/>
            <a:ext cx="1931982" cy="2412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893588"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608330" y="2099630"/>
            <a:ext cx="2504245" cy="3569948"/>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43276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01</a:t>
            </a:r>
            <a:endParaRPr lang="en-US" sz="32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713863" y="2763526"/>
            <a:ext cx="2306396" cy="2721012"/>
          </a:xfrm>
          <a:prstGeom prst="rect">
            <a:avLst/>
          </a:prstGeom>
          <a:noFill/>
        </p:spPr>
        <p:txBody>
          <a:bodyPr wrap="square"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腹股沟三度烧伤是指腹股沟部位受到高温、化学物质或电击等伤害，导致皮肤、皮下组织和肌肉等组织严重受损。</a:t>
            </a:r>
            <a:endParaRPr lang="zh-CN" altLang="en-US" sz="2400" spc="150">
              <a:solidFill>
                <a:schemeClr val="tx1">
                  <a:lumMod val="75000"/>
                  <a:lumOff val="25000"/>
                </a:schemeClr>
              </a:solidFill>
              <a:uFillTx/>
              <a:latin typeface="+mn-ea"/>
            </a:endParaRPr>
          </a:p>
        </p:txBody>
      </p:sp>
      <p:sp>
        <p:nvSpPr>
          <p:cNvPr id="96" name="矩形 95"/>
          <p:cNvSpPr/>
          <p:nvPr>
            <p:custDataLst>
              <p:tags r:id="rId7"/>
            </p:custDataLst>
          </p:nvPr>
        </p:nvSpPr>
        <p:spPr>
          <a:xfrm>
            <a:off x="3715464" y="1858505"/>
            <a:ext cx="1931982" cy="241202"/>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3715464"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3429567" y="2099630"/>
            <a:ext cx="2504245" cy="3569948"/>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4254000"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02</a:t>
            </a:r>
            <a:endParaRPr lang="en-US" sz="32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3535100"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solidFill>
                  <a:schemeClr val="tx1">
                    <a:lumMod val="75000"/>
                    <a:lumOff val="25000"/>
                  </a:schemeClr>
                </a:solidFill>
                <a:uFillTx/>
                <a:latin typeface="+mn-ea"/>
              </a:rPr>
              <a:t>临床表现包括皮肤发红、水疱、疼痛、肿胀、皮肤坏死、感染等。</a:t>
            </a:r>
            <a:endParaRPr lang="zh-CN" altLang="en-US" sz="1700" spc="150">
              <a:solidFill>
                <a:schemeClr val="tx1">
                  <a:lumMod val="75000"/>
                  <a:lumOff val="25000"/>
                </a:schemeClr>
              </a:solidFill>
              <a:uFillTx/>
              <a:latin typeface="+mn-ea"/>
            </a:endParaRPr>
          </a:p>
        </p:txBody>
      </p:sp>
      <p:sp>
        <p:nvSpPr>
          <p:cNvPr id="106" name="矩形 105"/>
          <p:cNvSpPr/>
          <p:nvPr>
            <p:custDataLst>
              <p:tags r:id="rId12"/>
            </p:custDataLst>
          </p:nvPr>
        </p:nvSpPr>
        <p:spPr>
          <a:xfrm>
            <a:off x="6537341" y="1858505"/>
            <a:ext cx="1931982" cy="24120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0" name="Isosceles"/>
          <p:cNvSpPr/>
          <p:nvPr>
            <p:custDataLst>
              <p:tags r:id="rId13"/>
            </p:custDataLst>
          </p:nvPr>
        </p:nvSpPr>
        <p:spPr>
          <a:xfrm>
            <a:off x="6537341"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1" name="矩形 100"/>
          <p:cNvSpPr/>
          <p:nvPr>
            <p:custDataLst>
              <p:tags r:id="rId14"/>
            </p:custDataLst>
          </p:nvPr>
        </p:nvSpPr>
        <p:spPr>
          <a:xfrm>
            <a:off x="6251444" y="2099630"/>
            <a:ext cx="2504245" cy="3569948"/>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7075877"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03</a:t>
            </a:r>
            <a:endParaRPr lang="en-US" sz="32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6356976"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solidFill>
                  <a:schemeClr val="tx1">
                    <a:lumMod val="75000"/>
                    <a:lumOff val="25000"/>
                  </a:schemeClr>
                </a:solidFill>
                <a:uFillTx/>
                <a:latin typeface="+mn-ea"/>
              </a:rPr>
              <a:t>严重者可出现全身症状，如发热、脱水、休克等。</a:t>
            </a:r>
            <a:endParaRPr lang="zh-CN" altLang="en-US" sz="1700" spc="150">
              <a:solidFill>
                <a:schemeClr val="tx1">
                  <a:lumMod val="75000"/>
                  <a:lumOff val="25000"/>
                </a:schemeClr>
              </a:solidFill>
              <a:uFillTx/>
              <a:latin typeface="+mn-ea"/>
            </a:endParaRPr>
          </a:p>
        </p:txBody>
      </p:sp>
      <p:sp>
        <p:nvSpPr>
          <p:cNvPr id="116" name="矩形 115"/>
          <p:cNvSpPr/>
          <p:nvPr>
            <p:custDataLst>
              <p:tags r:id="rId17"/>
            </p:custDataLst>
          </p:nvPr>
        </p:nvSpPr>
        <p:spPr>
          <a:xfrm>
            <a:off x="9359857" y="1859144"/>
            <a:ext cx="1931982" cy="24120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9359857"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9073960" y="2099630"/>
            <a:ext cx="2504245" cy="3569948"/>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989839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04</a:t>
            </a:r>
            <a:endParaRPr lang="en-US" sz="32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180132"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1700" spc="150">
                <a:solidFill>
                  <a:schemeClr val="tx1">
                    <a:lumMod val="75000"/>
                    <a:lumOff val="25000"/>
                  </a:schemeClr>
                </a:solidFill>
                <a:uFillTx/>
                <a:latin typeface="+mn-ea"/>
              </a:rPr>
              <a:t>腹股沟三度烧伤需要及时治疗，以防止感染和并发症的发生。</a:t>
            </a:r>
            <a:endParaRPr lang="zh-CN" altLang="en-US" sz="1700" spc="150">
              <a:solidFill>
                <a:schemeClr val="tx1">
                  <a:lumMod val="75000"/>
                  <a:lumOff val="25000"/>
                </a:schemeClr>
              </a:solidFill>
              <a:uFillTx/>
              <a:latin typeface="+mn-ea"/>
            </a:endParaRPr>
          </a:p>
        </p:txBody>
      </p:sp>
    </p:spTree>
    <p:custDataLst>
      <p:tags r:id="rId2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烧伤分度的判定标准及三度烧伤的严重性</a:t>
            </a:r>
            <a:endParaRPr lang="zh-CN" altLang="en-US"/>
          </a:p>
        </p:txBody>
      </p:sp>
      <p:sp>
        <p:nvSpPr>
          <p:cNvPr id="5" name="Freeform 5"/>
          <p:cNvSpPr/>
          <p:nvPr>
            <p:custDataLst>
              <p:tags r:id="rId2"/>
            </p:custDataLst>
          </p:nvPr>
        </p:nvSpPr>
        <p:spPr bwMode="auto">
          <a:xfrm>
            <a:off x="1027439"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27439"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51867"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烧伤分度：根据烧伤深度和面积进行分类，分为一度、二度和三度烧伤</a:t>
            </a:r>
            <a:endParaRPr lang="zh-CN" altLang="en-US" sz="2400" spc="150">
              <a:latin typeface="+mn-ea"/>
              <a:sym typeface="+mn-ea"/>
            </a:endParaRPr>
          </a:p>
        </p:txBody>
      </p:sp>
      <p:sp>
        <p:nvSpPr>
          <p:cNvPr id="17" name="Freeform 5"/>
          <p:cNvSpPr/>
          <p:nvPr>
            <p:custDataLst>
              <p:tags r:id="rId6"/>
            </p:custDataLst>
          </p:nvPr>
        </p:nvSpPr>
        <p:spPr bwMode="auto">
          <a:xfrm>
            <a:off x="3890354"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890354"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1544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71245"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一度烧伤：表皮损伤，无水疱，疼痛明显，愈合较快</a:t>
            </a:r>
            <a:endParaRPr lang="zh-CN" altLang="en-US" sz="2400" spc="150">
              <a:latin typeface="+mn-ea"/>
              <a:sym typeface="+mn-ea"/>
            </a:endParaRPr>
          </a:p>
        </p:txBody>
      </p:sp>
      <p:sp>
        <p:nvSpPr>
          <p:cNvPr id="24" name="Freeform 5"/>
          <p:cNvSpPr/>
          <p:nvPr>
            <p:custDataLst>
              <p:tags r:id="rId10"/>
            </p:custDataLst>
          </p:nvPr>
        </p:nvSpPr>
        <p:spPr bwMode="auto">
          <a:xfrm>
            <a:off x="6753931"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3931"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8359"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4160"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二度烧伤：真皮损伤，有水疱，疼痛明显，愈合较慢，易留疤痕</a:t>
            </a:r>
            <a:endParaRPr lang="zh-CN" altLang="en-US" sz="2400" spc="150">
              <a:latin typeface="+mn-ea"/>
              <a:sym typeface="+mn-ea"/>
            </a:endParaRPr>
          </a:p>
        </p:txBody>
      </p:sp>
      <p:sp>
        <p:nvSpPr>
          <p:cNvPr id="31" name="Freeform 5"/>
          <p:cNvSpPr/>
          <p:nvPr>
            <p:custDataLst>
              <p:tags r:id="rId14"/>
            </p:custDataLst>
          </p:nvPr>
        </p:nvSpPr>
        <p:spPr bwMode="auto">
          <a:xfrm>
            <a:off x="9616846" y="1342549"/>
            <a:ext cx="1541352" cy="98904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616846" y="2331725"/>
            <a:ext cx="408661" cy="340963"/>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41274" y="1469672"/>
            <a:ext cx="892449" cy="71495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97737" y="3122933"/>
            <a:ext cx="2379314" cy="3005926"/>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三度烧伤：全层皮肤损伤，无水疱，感觉消失，愈合缓慢，易感染，严重者可危及生命</a:t>
            </a:r>
            <a:endParaRPr lang="zh-CN" altLang="en-US" sz="2400" spc="150">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烧伤的病因及发病机制</a:t>
            </a:r>
            <a:endParaRPr lang="zh-CN" altLang="en-US"/>
          </a:p>
        </p:txBody>
      </p:sp>
      <p:sp>
        <p:nvSpPr>
          <p:cNvPr id="5" name="Freeform 5"/>
          <p:cNvSpPr/>
          <p:nvPr>
            <p:custDataLst>
              <p:tags r:id="rId2"/>
            </p:custDataLst>
          </p:nvPr>
        </p:nvSpPr>
        <p:spPr bwMode="auto">
          <a:xfrm>
            <a:off x="848103"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848103"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098717"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0833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热力烧伤：由高温、火焰、热液等热源引起的烧伤</a:t>
            </a:r>
            <a:endParaRPr lang="zh-CN" altLang="en-US" sz="2000" spc="150">
              <a:latin typeface="+mn-ea"/>
              <a:sym typeface="+mn-ea"/>
            </a:endParaRPr>
          </a:p>
        </p:txBody>
      </p:sp>
      <p:sp>
        <p:nvSpPr>
          <p:cNvPr id="17" name="Freeform 5"/>
          <p:cNvSpPr/>
          <p:nvPr>
            <p:custDataLst>
              <p:tags r:id="rId6"/>
            </p:custDataLst>
          </p:nvPr>
        </p:nvSpPr>
        <p:spPr bwMode="auto">
          <a:xfrm>
            <a:off x="2708259"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289956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2958873"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468486"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化学烧伤：由强酸、强碱、磷等化学物质引起的烧伤</a:t>
            </a:r>
            <a:endParaRPr lang="zh-CN" altLang="en-US" sz="2000" spc="150">
              <a:latin typeface="+mn-ea"/>
              <a:sym typeface="+mn-ea"/>
            </a:endParaRPr>
          </a:p>
        </p:txBody>
      </p:sp>
      <p:sp>
        <p:nvSpPr>
          <p:cNvPr id="24" name="Freeform 5"/>
          <p:cNvSpPr/>
          <p:nvPr>
            <p:custDataLst>
              <p:tags r:id="rId10"/>
            </p:custDataLst>
          </p:nvPr>
        </p:nvSpPr>
        <p:spPr bwMode="auto">
          <a:xfrm>
            <a:off x="456777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56777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1839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328004"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电烧伤：由电流通过人体引起的烧伤</a:t>
            </a:r>
            <a:endParaRPr lang="zh-CN" altLang="en-US" sz="2000" spc="150">
              <a:latin typeface="+mn-ea"/>
              <a:sym typeface="+mn-ea"/>
            </a:endParaRPr>
          </a:p>
        </p:txBody>
      </p:sp>
      <p:sp>
        <p:nvSpPr>
          <p:cNvPr id="31" name="Freeform 5"/>
          <p:cNvSpPr/>
          <p:nvPr>
            <p:custDataLst>
              <p:tags r:id="rId14"/>
            </p:custDataLst>
          </p:nvPr>
        </p:nvSpPr>
        <p:spPr bwMode="auto">
          <a:xfrm>
            <a:off x="6427934"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27934"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78548"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8160"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放射性烧伤：由放射性物质引起的烧伤</a:t>
            </a:r>
            <a:endParaRPr lang="zh-CN" altLang="en-US" sz="2000" spc="150">
              <a:latin typeface="+mn-ea"/>
              <a:sym typeface="+mn-ea"/>
            </a:endParaRPr>
          </a:p>
        </p:txBody>
      </p:sp>
      <p:sp>
        <p:nvSpPr>
          <p:cNvPr id="38" name="Freeform 5"/>
          <p:cNvSpPr/>
          <p:nvPr>
            <p:custDataLst>
              <p:tags r:id="rId18"/>
            </p:custDataLst>
          </p:nvPr>
        </p:nvSpPr>
        <p:spPr bwMode="auto">
          <a:xfrm>
            <a:off x="8287452"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287452"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538066"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8047679"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光化学烧伤：由紫外线、激光等光辐射引起的烧伤</a:t>
            </a:r>
            <a:endParaRPr lang="zh-CN" altLang="en-US" sz="2000" spc="150">
              <a:latin typeface="+mn-ea"/>
              <a:sym typeface="+mn-ea"/>
            </a:endParaRPr>
          </a:p>
        </p:txBody>
      </p:sp>
      <p:sp>
        <p:nvSpPr>
          <p:cNvPr id="4" name="Freeform 5"/>
          <p:cNvSpPr/>
          <p:nvPr>
            <p:custDataLst>
              <p:tags r:id="rId22"/>
            </p:custDataLst>
          </p:nvPr>
        </p:nvSpPr>
        <p:spPr bwMode="auto">
          <a:xfrm>
            <a:off x="10147608" y="1561165"/>
            <a:ext cx="1190576" cy="76395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398222" y="1659370"/>
            <a:ext cx="689348" cy="55224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907835" y="2936036"/>
            <a:ext cx="1670181" cy="297455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生物烧伤：由生物毒素、细菌、病毒等引起的烧伤</a:t>
            </a:r>
            <a:endParaRPr lang="zh-CN" altLang="en-US" sz="2000" spc="150">
              <a:latin typeface="+mn-ea"/>
              <a:sym typeface="+mn-ea"/>
            </a:endParaRPr>
          </a:p>
        </p:txBody>
      </p:sp>
      <p:sp>
        <p:nvSpPr>
          <p:cNvPr id="11" name="Freeform 6"/>
          <p:cNvSpPr/>
          <p:nvPr>
            <p:custDataLst>
              <p:tags r:id="rId25"/>
            </p:custDataLst>
          </p:nvPr>
        </p:nvSpPr>
        <p:spPr bwMode="auto">
          <a:xfrm>
            <a:off x="10147608" y="2325124"/>
            <a:ext cx="315659" cy="263368"/>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病例汇报</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患者基本情况介绍</a:t>
            </a:r>
            <a:endParaRPr lang="zh-CN" altLang="en-US"/>
          </a:p>
        </p:txBody>
      </p:sp>
      <p:sp>
        <p:nvSpPr>
          <p:cNvPr id="21" name="文本框 20"/>
          <p:cNvSpPr txBox="1"/>
          <p:nvPr>
            <p:custDataLst>
              <p:tags r:id="rId2"/>
            </p:custDataLst>
          </p:nvPr>
        </p:nvSpPr>
        <p:spPr>
          <a:xfrm>
            <a:off x="6807752" y="1252614"/>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807752" y="3801130"/>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300625" y="2154324"/>
            <a:ext cx="2431300"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性别：男</a:t>
            </a:r>
            <a:endParaRPr lang="zh-CN" altLang="en-US" b="0">
              <a:latin typeface="+mn-ea"/>
              <a:ea typeface="+mn-ea"/>
              <a:sym typeface="+mn-ea"/>
            </a:endParaRPr>
          </a:p>
        </p:txBody>
      </p:sp>
      <p:sp>
        <p:nvSpPr>
          <p:cNvPr id="181" name="文本框 180"/>
          <p:cNvSpPr txBox="1"/>
          <p:nvPr>
            <p:custDataLst>
              <p:tags r:id="rId5"/>
            </p:custDataLst>
          </p:nvPr>
        </p:nvSpPr>
        <p:spPr>
          <a:xfrm>
            <a:off x="6299269" y="4722500"/>
            <a:ext cx="2433178"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治疗方案：清创、抗感染、止痛等综合治疗</a:t>
            </a:r>
            <a:endParaRPr lang="zh-CN" altLang="en-US" b="0">
              <a:latin typeface="+mn-ea"/>
              <a:ea typeface="+mn-ea"/>
              <a:sym typeface="+mn-ea"/>
            </a:endParaRPr>
          </a:p>
        </p:txBody>
      </p:sp>
      <p:sp>
        <p:nvSpPr>
          <p:cNvPr id="19" name="文本框 18"/>
          <p:cNvSpPr txBox="1"/>
          <p:nvPr>
            <p:custDataLst>
              <p:tags r:id="rId6"/>
            </p:custDataLst>
          </p:nvPr>
        </p:nvSpPr>
        <p:spPr>
          <a:xfrm>
            <a:off x="1116135" y="1252614"/>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116135" y="3801130"/>
            <a:ext cx="1416623" cy="1240515"/>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609008" y="2154324"/>
            <a:ext cx="2431300"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姓名：张三</a:t>
            </a:r>
            <a:endParaRPr lang="zh-CN" altLang="en-US" b="0">
              <a:latin typeface="+mn-ea"/>
              <a:ea typeface="+mn-ea"/>
              <a:sym typeface="+mn-ea"/>
            </a:endParaRPr>
          </a:p>
        </p:txBody>
      </p:sp>
      <p:sp>
        <p:nvSpPr>
          <p:cNvPr id="182" name="文本框 181"/>
          <p:cNvSpPr txBox="1"/>
          <p:nvPr>
            <p:custDataLst>
              <p:tags r:id="rId9"/>
            </p:custDataLst>
          </p:nvPr>
        </p:nvSpPr>
        <p:spPr>
          <a:xfrm>
            <a:off x="608330" y="4722500"/>
            <a:ext cx="2433178"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烧伤原因：工作中意外接触高温物体</a:t>
            </a:r>
            <a:endParaRPr lang="zh-CN" altLang="en-US" b="0">
              <a:latin typeface="+mn-ea"/>
              <a:ea typeface="+mn-ea"/>
              <a:sym typeface="+mn-ea"/>
            </a:endParaRPr>
          </a:p>
        </p:txBody>
      </p:sp>
      <p:sp>
        <p:nvSpPr>
          <p:cNvPr id="20" name="文本框 19"/>
          <p:cNvSpPr txBox="1"/>
          <p:nvPr>
            <p:custDataLst>
              <p:tags r:id="rId10"/>
            </p:custDataLst>
          </p:nvPr>
        </p:nvSpPr>
        <p:spPr>
          <a:xfrm>
            <a:off x="3962282" y="1252614"/>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3962282" y="3801130"/>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454478" y="2154324"/>
            <a:ext cx="2431300"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年龄：35岁</a:t>
            </a:r>
            <a:endParaRPr lang="zh-CN" altLang="en-US" b="0">
              <a:latin typeface="+mn-ea"/>
              <a:ea typeface="+mn-ea"/>
              <a:sym typeface="+mn-ea"/>
            </a:endParaRPr>
          </a:p>
        </p:txBody>
      </p:sp>
      <p:sp>
        <p:nvSpPr>
          <p:cNvPr id="183" name="文本框 182"/>
          <p:cNvSpPr txBox="1"/>
          <p:nvPr>
            <p:custDataLst>
              <p:tags r:id="rId13"/>
            </p:custDataLst>
          </p:nvPr>
        </p:nvSpPr>
        <p:spPr>
          <a:xfrm>
            <a:off x="3453800" y="4707585"/>
            <a:ext cx="2433178"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烧伤程度：腹股沟三度烧伤</a:t>
            </a:r>
            <a:endParaRPr lang="zh-CN" altLang="en-US" b="0">
              <a:latin typeface="+mn-ea"/>
              <a:ea typeface="+mn-ea"/>
              <a:sym typeface="+mn-ea"/>
            </a:endParaRPr>
          </a:p>
        </p:txBody>
      </p:sp>
      <p:sp>
        <p:nvSpPr>
          <p:cNvPr id="22" name="文本框 21"/>
          <p:cNvSpPr txBox="1"/>
          <p:nvPr>
            <p:custDataLst>
              <p:tags r:id="rId14"/>
            </p:custDataLst>
          </p:nvPr>
        </p:nvSpPr>
        <p:spPr>
          <a:xfrm>
            <a:off x="9653221" y="1252614"/>
            <a:ext cx="1416623" cy="1240515"/>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653221" y="3801130"/>
            <a:ext cx="1416623" cy="124051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146095" y="2075000"/>
            <a:ext cx="2431300"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职业：工人</a:t>
            </a:r>
            <a:endParaRPr lang="zh-CN" altLang="en-US" b="0">
              <a:latin typeface="+mn-ea"/>
              <a:ea typeface="+mn-ea"/>
              <a:sym typeface="+mn-ea"/>
            </a:endParaRPr>
          </a:p>
        </p:txBody>
      </p:sp>
      <p:sp>
        <p:nvSpPr>
          <p:cNvPr id="184" name="文本框 183"/>
          <p:cNvSpPr txBox="1"/>
          <p:nvPr>
            <p:custDataLst>
              <p:tags r:id="rId17"/>
            </p:custDataLst>
          </p:nvPr>
        </p:nvSpPr>
        <p:spPr>
          <a:xfrm>
            <a:off x="9144739" y="4723178"/>
            <a:ext cx="2433178" cy="149575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恢复情况：正在康复中，病情稳定</a:t>
            </a:r>
            <a:endParaRPr lang="zh-CN" altLang="en-US" b="0">
              <a:latin typeface="+mn-ea"/>
              <a:ea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入院诊断及治疗过程</a:t>
            </a:r>
            <a:endParaRPr lang="zh-CN" altLang="en-US"/>
          </a:p>
        </p:txBody>
      </p:sp>
      <p:sp>
        <p:nvSpPr>
          <p:cNvPr id="15" name="矩形 14"/>
          <p:cNvSpPr/>
          <p:nvPr>
            <p:custDataLst>
              <p:tags r:id="rId2"/>
            </p:custDataLst>
          </p:nvPr>
        </p:nvSpPr>
        <p:spPr>
          <a:xfrm>
            <a:off x="2605269" y="1221740"/>
            <a:ext cx="8030873" cy="993845"/>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16" name="文本框 15"/>
          <p:cNvSpPr txBox="1"/>
          <p:nvPr>
            <p:custDataLst>
              <p:tags r:id="rId3"/>
            </p:custDataLst>
          </p:nvPr>
        </p:nvSpPr>
        <p:spPr>
          <a:xfrm>
            <a:off x="2689783" y="128613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入院诊断：腹股沟三度烧伤</a:t>
            </a:r>
            <a:endParaRPr lang="zh-CN" altLang="en-US" sz="2400" spc="100">
              <a:solidFill>
                <a:schemeClr val="tx1">
                  <a:lumMod val="75000"/>
                  <a:lumOff val="25000"/>
                </a:schemeClr>
              </a:solidFill>
              <a:latin typeface="+mn-ea"/>
              <a:sym typeface="+mn-ea"/>
            </a:endParaRPr>
          </a:p>
        </p:txBody>
      </p:sp>
      <p:sp>
        <p:nvSpPr>
          <p:cNvPr id="4" name="剪去对角的矩形 3"/>
          <p:cNvSpPr/>
          <p:nvPr>
            <p:custDataLst>
              <p:tags r:id="rId4"/>
            </p:custDataLst>
          </p:nvPr>
        </p:nvSpPr>
        <p:spPr>
          <a:xfrm>
            <a:off x="1542133" y="1261985"/>
            <a:ext cx="899225" cy="900607"/>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19" name="文本框 18"/>
          <p:cNvSpPr txBox="1"/>
          <p:nvPr>
            <p:custDataLst>
              <p:tags r:id="rId5"/>
            </p:custDataLst>
          </p:nvPr>
        </p:nvSpPr>
        <p:spPr>
          <a:xfrm>
            <a:off x="1615915" y="1348511"/>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01</a:t>
            </a:r>
            <a:endParaRPr lang="en-US" altLang="zh-CN" sz="4400" b="1" spc="150">
              <a:solidFill>
                <a:srgbClr val="FFFFFF"/>
              </a:solidFill>
              <a:uFillTx/>
              <a:latin typeface="+mn-ea"/>
              <a:cs typeface="+mj-lt"/>
            </a:endParaRPr>
          </a:p>
        </p:txBody>
      </p:sp>
      <p:sp>
        <p:nvSpPr>
          <p:cNvPr id="23" name="矩形 22"/>
          <p:cNvSpPr/>
          <p:nvPr>
            <p:custDataLst>
              <p:tags r:id="rId6"/>
            </p:custDataLst>
          </p:nvPr>
        </p:nvSpPr>
        <p:spPr>
          <a:xfrm>
            <a:off x="2613318" y="2566590"/>
            <a:ext cx="8030873" cy="993845"/>
          </a:xfrm>
          <a:prstGeom prst="rect">
            <a:avLst/>
          </a:prstGeom>
          <a:noFill/>
          <a:ln w="63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24" name="文本框 23"/>
          <p:cNvSpPr txBox="1"/>
          <p:nvPr>
            <p:custDataLst>
              <p:tags r:id="rId7"/>
            </p:custDataLst>
          </p:nvPr>
        </p:nvSpPr>
        <p:spPr>
          <a:xfrm>
            <a:off x="2689783" y="263098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治疗方案：清创、抗感染、止痛、营养支持等</a:t>
            </a:r>
            <a:endParaRPr lang="zh-CN" altLang="en-US" sz="2400" spc="100">
              <a:solidFill>
                <a:schemeClr val="tx1">
                  <a:lumMod val="75000"/>
                  <a:lumOff val="25000"/>
                </a:schemeClr>
              </a:solidFill>
              <a:latin typeface="+mn-ea"/>
              <a:sym typeface="+mn-ea"/>
            </a:endParaRPr>
          </a:p>
        </p:txBody>
      </p:sp>
      <p:sp>
        <p:nvSpPr>
          <p:cNvPr id="26" name="剪去对角的矩形 25"/>
          <p:cNvSpPr/>
          <p:nvPr>
            <p:custDataLst>
              <p:tags r:id="rId8"/>
            </p:custDataLst>
          </p:nvPr>
        </p:nvSpPr>
        <p:spPr>
          <a:xfrm>
            <a:off x="1550182" y="2606165"/>
            <a:ext cx="899225" cy="900607"/>
          </a:xfrm>
          <a:prstGeom prst="snip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27" name="文本框 26"/>
          <p:cNvSpPr txBox="1"/>
          <p:nvPr>
            <p:custDataLst>
              <p:tags r:id="rId9"/>
            </p:custDataLst>
          </p:nvPr>
        </p:nvSpPr>
        <p:spPr>
          <a:xfrm>
            <a:off x="1624635" y="2693362"/>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02</a:t>
            </a:r>
            <a:endParaRPr lang="en-US" altLang="zh-CN" sz="4400" b="1" spc="150">
              <a:solidFill>
                <a:srgbClr val="FFFFFF"/>
              </a:solidFill>
              <a:uFillTx/>
              <a:latin typeface="+mn-ea"/>
              <a:cs typeface="+mj-lt"/>
            </a:endParaRPr>
          </a:p>
        </p:txBody>
      </p:sp>
      <p:sp>
        <p:nvSpPr>
          <p:cNvPr id="12" name="矩形 11"/>
          <p:cNvSpPr/>
          <p:nvPr>
            <p:custDataLst>
              <p:tags r:id="rId10"/>
            </p:custDataLst>
          </p:nvPr>
        </p:nvSpPr>
        <p:spPr>
          <a:xfrm>
            <a:off x="2613318" y="3911441"/>
            <a:ext cx="8030873" cy="993845"/>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13" name="文本框 12"/>
          <p:cNvSpPr txBox="1"/>
          <p:nvPr>
            <p:custDataLst>
              <p:tags r:id="rId11"/>
            </p:custDataLst>
          </p:nvPr>
        </p:nvSpPr>
        <p:spPr>
          <a:xfrm>
            <a:off x="2689783" y="3975162"/>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治疗过程：清创、抗感染、止痛、营养支持等</a:t>
            </a:r>
            <a:endParaRPr lang="zh-CN" altLang="en-US" sz="2400" spc="100">
              <a:solidFill>
                <a:schemeClr val="tx1">
                  <a:lumMod val="75000"/>
                  <a:lumOff val="25000"/>
                </a:schemeClr>
              </a:solidFill>
              <a:latin typeface="+mn-ea"/>
              <a:sym typeface="+mn-ea"/>
            </a:endParaRPr>
          </a:p>
        </p:txBody>
      </p:sp>
      <p:sp>
        <p:nvSpPr>
          <p:cNvPr id="17" name="剪去对角的矩形 25"/>
          <p:cNvSpPr/>
          <p:nvPr>
            <p:custDataLst>
              <p:tags r:id="rId12"/>
            </p:custDataLst>
          </p:nvPr>
        </p:nvSpPr>
        <p:spPr>
          <a:xfrm>
            <a:off x="1550182" y="3951015"/>
            <a:ext cx="899225" cy="900607"/>
          </a:xfrm>
          <a:prstGeom prst="snip2Diag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18" name="文本框 17"/>
          <p:cNvSpPr txBox="1"/>
          <p:nvPr>
            <p:custDataLst>
              <p:tags r:id="rId13"/>
            </p:custDataLst>
          </p:nvPr>
        </p:nvSpPr>
        <p:spPr>
          <a:xfrm>
            <a:off x="1624635" y="4038212"/>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03</a:t>
            </a:r>
            <a:endParaRPr lang="en-US" altLang="zh-CN" sz="4400" b="1" spc="150">
              <a:solidFill>
                <a:srgbClr val="FFFFFF"/>
              </a:solidFill>
              <a:uFillTx/>
              <a:latin typeface="+mn-ea"/>
              <a:cs typeface="+mj-lt"/>
            </a:endParaRPr>
          </a:p>
        </p:txBody>
      </p:sp>
      <p:sp>
        <p:nvSpPr>
          <p:cNvPr id="21" name="矩形 20"/>
          <p:cNvSpPr/>
          <p:nvPr>
            <p:custDataLst>
              <p:tags r:id="rId14"/>
            </p:custDataLst>
          </p:nvPr>
        </p:nvSpPr>
        <p:spPr>
          <a:xfrm>
            <a:off x="2613318" y="5255621"/>
            <a:ext cx="8030873" cy="993845"/>
          </a:xfrm>
          <a:prstGeom prst="rect">
            <a:avLst/>
          </a:prstGeom>
          <a:noFill/>
          <a:ln w="63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fontAlgn="auto">
              <a:lnSpc>
                <a:spcPct val="130000"/>
              </a:lnSpc>
            </a:pPr>
            <a:endParaRPr lang="zh-CN" altLang="en-US" spc="150">
              <a:solidFill>
                <a:schemeClr val="tx1"/>
              </a:solidFill>
              <a:latin typeface="+mn-ea"/>
            </a:endParaRPr>
          </a:p>
        </p:txBody>
      </p:sp>
      <p:sp>
        <p:nvSpPr>
          <p:cNvPr id="22" name="文本框 21"/>
          <p:cNvSpPr txBox="1"/>
          <p:nvPr>
            <p:custDataLst>
              <p:tags r:id="rId15"/>
            </p:custDataLst>
          </p:nvPr>
        </p:nvSpPr>
        <p:spPr>
          <a:xfrm>
            <a:off x="2689783" y="5320013"/>
            <a:ext cx="7860974" cy="871600"/>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400" spc="100">
                <a:solidFill>
                  <a:schemeClr val="tx1">
                    <a:lumMod val="75000"/>
                    <a:lumOff val="25000"/>
                  </a:schemeClr>
                </a:solidFill>
                <a:latin typeface="+mn-ea"/>
                <a:sym typeface="+mn-ea"/>
              </a:rPr>
              <a:t>治疗效果：患者病情稳定，伤口愈合良好</a:t>
            </a:r>
            <a:endParaRPr lang="zh-CN" altLang="en-US" sz="2400" spc="100">
              <a:solidFill>
                <a:schemeClr val="tx1">
                  <a:lumMod val="75000"/>
                  <a:lumOff val="25000"/>
                </a:schemeClr>
              </a:solidFill>
              <a:latin typeface="+mn-ea"/>
              <a:sym typeface="+mn-ea"/>
            </a:endParaRPr>
          </a:p>
        </p:txBody>
      </p:sp>
      <p:sp>
        <p:nvSpPr>
          <p:cNvPr id="29" name="剪去对角的矩形 25"/>
          <p:cNvSpPr/>
          <p:nvPr>
            <p:custDataLst>
              <p:tags r:id="rId16"/>
            </p:custDataLst>
          </p:nvPr>
        </p:nvSpPr>
        <p:spPr>
          <a:xfrm>
            <a:off x="1550182" y="5295866"/>
            <a:ext cx="899225" cy="900607"/>
          </a:xfrm>
          <a:prstGeom prst="snip2Diag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30" name="文本框 29"/>
          <p:cNvSpPr txBox="1"/>
          <p:nvPr>
            <p:custDataLst>
              <p:tags r:id="rId17"/>
            </p:custDataLst>
          </p:nvPr>
        </p:nvSpPr>
        <p:spPr>
          <a:xfrm>
            <a:off x="1624635" y="5383063"/>
            <a:ext cx="751426" cy="725183"/>
          </a:xfrm>
          <a:prstGeom prst="rect">
            <a:avLst/>
          </a:prstGeom>
          <a:noFill/>
        </p:spPr>
        <p:txBody>
          <a:bodyPr vert="horz" wrap="square" lIns="91440" tIns="45720" rIns="91440" bIns="4572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pPr>
            <a:r>
              <a:rPr lang="en-US" altLang="zh-CN" sz="4400" b="1" spc="150">
                <a:solidFill>
                  <a:srgbClr val="FFFFFF"/>
                </a:solidFill>
                <a:uFillTx/>
                <a:latin typeface="+mn-ea"/>
                <a:cs typeface="+mj-lt"/>
              </a:rPr>
              <a:t>04</a:t>
            </a:r>
            <a:endParaRPr lang="en-US" altLang="zh-CN" sz="4400" b="1" spc="150">
              <a:solidFill>
                <a:srgbClr val="FFFFFF"/>
              </a:solidFill>
              <a:uFillTx/>
              <a:latin typeface="+mn-ea"/>
              <a:cs typeface="+mj-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病情变化及转归</a:t>
            </a:r>
            <a:endParaRPr lang="zh-CN" altLang="en-US"/>
          </a:p>
        </p:txBody>
      </p:sp>
      <p:sp>
        <p:nvSpPr>
          <p:cNvPr id="59" name="矩形: 圆角 58"/>
          <p:cNvSpPr/>
          <p:nvPr>
            <p:custDataLst>
              <p:tags r:id="rId2"/>
            </p:custDataLst>
          </p:nvPr>
        </p:nvSpPr>
        <p:spPr>
          <a:xfrm>
            <a:off x="9157898" y="1841797"/>
            <a:ext cx="2419307" cy="3798576"/>
          </a:xfrm>
          <a:prstGeom prst="roundRect">
            <a:avLst>
              <a:gd name="adj" fmla="val 2657"/>
            </a:avLst>
          </a:prstGeom>
          <a:noFill/>
          <a:ln w="317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0" name="任意多边形: 形状 59"/>
          <p:cNvSpPr/>
          <p:nvPr>
            <p:custDataLst>
              <p:tags r:id="rId3"/>
            </p:custDataLst>
          </p:nvPr>
        </p:nvSpPr>
        <p:spPr>
          <a:xfrm>
            <a:off x="9157898"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4"/>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1" name="任意多边形: 形状 60"/>
          <p:cNvSpPr/>
          <p:nvPr>
            <p:custDataLst>
              <p:tags r:id="rId4"/>
            </p:custDataLst>
          </p:nvPr>
        </p:nvSpPr>
        <p:spPr>
          <a:xfrm>
            <a:off x="10841728"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4"/>
              </a:gs>
              <a:gs pos="0">
                <a:schemeClr val="accent4"/>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2" name="任意多边形: 形状 61"/>
          <p:cNvSpPr/>
          <p:nvPr>
            <p:custDataLst>
              <p:tags r:id="rId5"/>
            </p:custDataLst>
          </p:nvPr>
        </p:nvSpPr>
        <p:spPr>
          <a:xfrm>
            <a:off x="9157898"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4"/>
              </a:gs>
              <a:gs pos="0">
                <a:schemeClr val="accent4"/>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58"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6"/>
            </p:custDataLst>
          </p:nvPr>
        </p:nvSpPr>
        <p:spPr>
          <a:xfrm>
            <a:off x="10480036" y="1831518"/>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rgbClr val="FFFFFF"/>
                </a:solidFill>
                <a:latin typeface="+mn-ea"/>
                <a:cs typeface="Montserrat Black"/>
              </a:rPr>
              <a:t>04</a:t>
            </a:r>
            <a:endParaRPr lang="en-US" sz="4400" b="1" spc="300">
              <a:solidFill>
                <a:srgbClr val="FFFFFF"/>
              </a:solidFill>
              <a:latin typeface="+mn-ea"/>
              <a:cs typeface="Montserrat Black"/>
            </a:endParaRPr>
          </a:p>
        </p:txBody>
      </p:sp>
      <p:sp>
        <p:nvSpPr>
          <p:cNvPr id="4" name="矩形: 圆角 49"/>
          <p:cNvSpPr/>
          <p:nvPr>
            <p:custDataLst>
              <p:tags r:id="rId7"/>
            </p:custDataLst>
          </p:nvPr>
        </p:nvSpPr>
        <p:spPr>
          <a:xfrm>
            <a:off x="6309327" y="1841797"/>
            <a:ext cx="2419307" cy="3798576"/>
          </a:xfrm>
          <a:prstGeom prst="roundRect">
            <a:avLst>
              <a:gd name="adj" fmla="val 2657"/>
            </a:avLst>
          </a:prstGeom>
          <a:noFill/>
          <a:ln w="317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5" name="任意多边形: 形状 50"/>
          <p:cNvSpPr/>
          <p:nvPr>
            <p:custDataLst>
              <p:tags r:id="rId8"/>
            </p:custDataLst>
          </p:nvPr>
        </p:nvSpPr>
        <p:spPr>
          <a:xfrm>
            <a:off x="6309327"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3"/>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 name="任意多边形: 形状 51"/>
          <p:cNvSpPr/>
          <p:nvPr>
            <p:custDataLst>
              <p:tags r:id="rId9"/>
            </p:custDataLst>
          </p:nvPr>
        </p:nvSpPr>
        <p:spPr>
          <a:xfrm>
            <a:off x="7983521"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3">
                  <a:alpha val="50000"/>
                </a:schemeClr>
              </a:gs>
              <a:gs pos="0">
                <a:schemeClr val="accent3"/>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7" name="任意多边形: 形状 52"/>
          <p:cNvSpPr/>
          <p:nvPr>
            <p:custDataLst>
              <p:tags r:id="rId10"/>
            </p:custDataLst>
          </p:nvPr>
        </p:nvSpPr>
        <p:spPr>
          <a:xfrm>
            <a:off x="6309327"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3">
                  <a:alpha val="50000"/>
                </a:schemeClr>
              </a:gs>
              <a:gs pos="0">
                <a:schemeClr val="accent3"/>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8"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1"/>
            </p:custDataLst>
          </p:nvPr>
        </p:nvSpPr>
        <p:spPr>
          <a:xfrm>
            <a:off x="7642386"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03</a:t>
            </a:r>
            <a:endParaRPr lang="en-US" sz="4400" b="1" spc="300">
              <a:solidFill>
                <a:schemeClr val="lt1">
                  <a:lumMod val="100000"/>
                </a:schemeClr>
              </a:solidFill>
              <a:latin typeface="+mn-ea"/>
              <a:cs typeface="Montserrat Black"/>
            </a:endParaRPr>
          </a:p>
        </p:txBody>
      </p:sp>
      <p:sp>
        <p:nvSpPr>
          <p:cNvPr id="9" name="矩形: 圆角 3"/>
          <p:cNvSpPr/>
          <p:nvPr>
            <p:custDataLst>
              <p:tags r:id="rId12"/>
            </p:custDataLst>
          </p:nvPr>
        </p:nvSpPr>
        <p:spPr>
          <a:xfrm>
            <a:off x="608330" y="1841797"/>
            <a:ext cx="2419307" cy="3798576"/>
          </a:xfrm>
          <a:prstGeom prst="roundRect">
            <a:avLst>
              <a:gd name="adj" fmla="val 2657"/>
            </a:avLst>
          </a:prstGeom>
          <a:noFill/>
          <a:ln w="317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0" name="任意多边形: 形状 10"/>
          <p:cNvSpPr/>
          <p:nvPr>
            <p:custDataLst>
              <p:tags r:id="rId13"/>
            </p:custDataLst>
          </p:nvPr>
        </p:nvSpPr>
        <p:spPr>
          <a:xfrm>
            <a:off x="608330"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1" name="任意多边形: 形状 14"/>
          <p:cNvSpPr/>
          <p:nvPr>
            <p:custDataLst>
              <p:tags r:id="rId14"/>
            </p:custDataLst>
          </p:nvPr>
        </p:nvSpPr>
        <p:spPr>
          <a:xfrm>
            <a:off x="2291518"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1">
                  <a:alpha val="50000"/>
                </a:schemeClr>
              </a:gs>
              <a:gs pos="0">
                <a:schemeClr val="accent1"/>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2" name="任意多边形: 形状 17"/>
          <p:cNvSpPr/>
          <p:nvPr>
            <p:custDataLst>
              <p:tags r:id="rId15"/>
            </p:custDataLst>
          </p:nvPr>
        </p:nvSpPr>
        <p:spPr>
          <a:xfrm>
            <a:off x="608330"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1">
                  <a:alpha val="50000"/>
                </a:schemeClr>
              </a:gs>
              <a:gs pos="0">
                <a:schemeClr val="accent1"/>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3" name="TextBox 21"/>
          <p:cNvSpPr txBox="1"/>
          <p:nvPr>
            <p:custDataLst>
              <p:tags r:id="rId16"/>
            </p:custDataLst>
          </p:nvPr>
        </p:nvSpPr>
        <p:spPr>
          <a:xfrm>
            <a:off x="792710" y="3474875"/>
            <a:ext cx="2098288" cy="1868576"/>
          </a:xfrm>
          <a:prstGeom prst="rect">
            <a:avLst/>
          </a:prstGeom>
          <a:noFill/>
        </p:spPr>
        <p:txBody>
          <a:bodyPr wrap="square" lIns="0"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烧伤程度：三度烧伤，面积较大</a:t>
            </a:r>
            <a:endParaRPr lang="zh-CN" altLang="en-US" sz="2400" spc="150">
              <a:solidFill>
                <a:schemeClr val="tx1"/>
              </a:solidFill>
              <a:uFillTx/>
              <a:latin typeface="+mn-ea"/>
              <a:sym typeface="+mn-ea"/>
            </a:endParaRPr>
          </a:p>
        </p:txBody>
      </p:sp>
      <p:sp>
        <p:nvSpPr>
          <p:cNvPr id="14"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7"/>
            </p:custDataLst>
          </p:nvPr>
        </p:nvSpPr>
        <p:spPr>
          <a:xfrm>
            <a:off x="1930468"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01</a:t>
            </a:r>
            <a:endParaRPr lang="en-US" sz="4400" b="1" spc="300">
              <a:solidFill>
                <a:schemeClr val="lt1">
                  <a:lumMod val="100000"/>
                </a:schemeClr>
              </a:solidFill>
              <a:latin typeface="+mn-ea"/>
              <a:cs typeface="Montserrat Black"/>
            </a:endParaRPr>
          </a:p>
        </p:txBody>
      </p:sp>
      <p:sp>
        <p:nvSpPr>
          <p:cNvPr id="16" name="矩形: 圆角 40"/>
          <p:cNvSpPr/>
          <p:nvPr>
            <p:custDataLst>
              <p:tags r:id="rId18"/>
            </p:custDataLst>
          </p:nvPr>
        </p:nvSpPr>
        <p:spPr>
          <a:xfrm>
            <a:off x="3458828" y="1841797"/>
            <a:ext cx="2419307" cy="3798576"/>
          </a:xfrm>
          <a:prstGeom prst="roundRect">
            <a:avLst>
              <a:gd name="adj" fmla="val 2657"/>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7" name="任意多边形: 形状 41"/>
          <p:cNvSpPr/>
          <p:nvPr>
            <p:custDataLst>
              <p:tags r:id="rId19"/>
            </p:custDataLst>
          </p:nvPr>
        </p:nvSpPr>
        <p:spPr>
          <a:xfrm>
            <a:off x="3458828"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9" name="任意多边形: 形状 42"/>
          <p:cNvSpPr/>
          <p:nvPr>
            <p:custDataLst>
              <p:tags r:id="rId20"/>
            </p:custDataLst>
          </p:nvPr>
        </p:nvSpPr>
        <p:spPr>
          <a:xfrm>
            <a:off x="5116319"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2"/>
              </a:gs>
              <a:gs pos="0">
                <a:schemeClr val="accent2"/>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20" name="任意多边形: 形状 43"/>
          <p:cNvSpPr/>
          <p:nvPr>
            <p:custDataLst>
              <p:tags r:id="rId21"/>
            </p:custDataLst>
          </p:nvPr>
        </p:nvSpPr>
        <p:spPr>
          <a:xfrm>
            <a:off x="3458828"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2"/>
              </a:gs>
              <a:gs pos="0">
                <a:schemeClr val="accent2"/>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21" name="TextBox 21"/>
          <p:cNvSpPr txBox="1"/>
          <p:nvPr>
            <p:custDataLst>
              <p:tags r:id="rId22"/>
            </p:custDataLst>
          </p:nvPr>
        </p:nvSpPr>
        <p:spPr>
          <a:xfrm>
            <a:off x="3643208" y="3474875"/>
            <a:ext cx="2098288" cy="1868576"/>
          </a:xfrm>
          <a:prstGeom prst="rect">
            <a:avLst/>
          </a:prstGeom>
          <a:noFill/>
        </p:spPr>
        <p:txBody>
          <a:bodyPr wrap="square" lIns="0"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治疗方案：清创、抗感染、营养支持等</a:t>
            </a:r>
            <a:endParaRPr lang="zh-CN" altLang="en-US" sz="2400" spc="150">
              <a:solidFill>
                <a:schemeClr val="tx1"/>
              </a:solidFill>
              <a:uFillTx/>
              <a:latin typeface="+mn-ea"/>
              <a:sym typeface="+mn-ea"/>
            </a:endParaRPr>
          </a:p>
        </p:txBody>
      </p:sp>
      <p:sp>
        <p:nvSpPr>
          <p:cNvPr id="2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3"/>
            </p:custDataLst>
          </p:nvPr>
        </p:nvSpPr>
        <p:spPr>
          <a:xfrm>
            <a:off x="4781609"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02</a:t>
            </a:r>
            <a:endParaRPr lang="en-US" sz="4400" b="1" spc="300">
              <a:solidFill>
                <a:schemeClr val="lt1">
                  <a:lumMod val="100000"/>
                </a:schemeClr>
              </a:solidFill>
              <a:latin typeface="+mn-ea"/>
              <a:cs typeface="Montserrat Black"/>
            </a:endParaRPr>
          </a:p>
        </p:txBody>
      </p:sp>
      <p:sp>
        <p:nvSpPr>
          <p:cNvPr id="24" name="TextBox 21"/>
          <p:cNvSpPr txBox="1"/>
          <p:nvPr>
            <p:custDataLst>
              <p:tags r:id="rId24"/>
            </p:custDataLst>
          </p:nvPr>
        </p:nvSpPr>
        <p:spPr>
          <a:xfrm>
            <a:off x="6494349" y="3474875"/>
            <a:ext cx="2098288" cy="1868576"/>
          </a:xfrm>
          <a:prstGeom prst="rect">
            <a:avLst/>
          </a:prstGeom>
          <a:noFill/>
        </p:spPr>
        <p:txBody>
          <a:bodyPr wrap="square" lIns="0" r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病情变化：烧伤创面愈合情况，感染控制情况</a:t>
            </a:r>
            <a:endParaRPr lang="zh-CN" altLang="en-US" sz="2400" spc="150">
              <a:solidFill>
                <a:schemeClr val="tx1"/>
              </a:solidFill>
              <a:uFillTx/>
              <a:latin typeface="+mn-ea"/>
              <a:sym typeface="+mn-ea"/>
            </a:endParaRPr>
          </a:p>
        </p:txBody>
      </p:sp>
      <p:sp>
        <p:nvSpPr>
          <p:cNvPr id="26" name="TextBox 21"/>
          <p:cNvSpPr txBox="1"/>
          <p:nvPr>
            <p:custDataLst>
              <p:tags r:id="rId25"/>
            </p:custDataLst>
          </p:nvPr>
        </p:nvSpPr>
        <p:spPr>
          <a:xfrm>
            <a:off x="9342278" y="3474875"/>
            <a:ext cx="2098288" cy="1868576"/>
          </a:xfrm>
          <a:prstGeom prst="rect">
            <a:avLst/>
          </a:prstGeom>
          <a:noFill/>
        </p:spPr>
        <p:txBody>
          <a:bodyPr wrap="square" lIns="0"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转归：患者恢复情况，出院后注意事项</a:t>
            </a:r>
            <a:endParaRPr lang="zh-CN" altLang="en-US" sz="2400" spc="150">
              <a:solidFill>
                <a:schemeClr val="tx1"/>
              </a:solidFill>
              <a:uFillTx/>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护理诊断</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疼痛</a:t>
            </a:r>
            <a:endParaRPr lang="zh-CN" altLang="en-US"/>
          </a:p>
        </p:txBody>
      </p:sp>
      <p:sp>
        <p:nvSpPr>
          <p:cNvPr id="17" name="任意多边形 16"/>
          <p:cNvSpPr/>
          <p:nvPr>
            <p:custDataLst>
              <p:tags r:id="rId2"/>
            </p:custDataLst>
          </p:nvPr>
        </p:nvSpPr>
        <p:spPr>
          <a:xfrm>
            <a:off x="679036" y="2002133"/>
            <a:ext cx="2352621" cy="3657106"/>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4" name="圆角矩形 14"/>
          <p:cNvSpPr/>
          <p:nvPr>
            <p:custDataLst>
              <p:tags r:id="rId3"/>
            </p:custDataLst>
          </p:nvPr>
        </p:nvSpPr>
        <p:spPr>
          <a:xfrm>
            <a:off x="608330" y="1812947"/>
            <a:ext cx="2329094" cy="3730930"/>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文本框 4"/>
          <p:cNvSpPr txBox="1"/>
          <p:nvPr>
            <p:custDataLst>
              <p:tags r:id="rId4"/>
            </p:custDataLst>
          </p:nvPr>
        </p:nvSpPr>
        <p:spPr>
          <a:xfrm>
            <a:off x="740824" y="2936599"/>
            <a:ext cx="2064627" cy="251000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原因：腹股沟三度烧伤，皮肤组织损伤</a:t>
            </a:r>
            <a:endParaRPr lang="zh-CN" altLang="en-US" sz="2000">
              <a:solidFill>
                <a:schemeClr val="tx1"/>
              </a:solidFill>
              <a:uFillTx/>
              <a:latin typeface="+mn-ea"/>
            </a:endParaRPr>
          </a:p>
        </p:txBody>
      </p:sp>
      <p:sp>
        <p:nvSpPr>
          <p:cNvPr id="6" name="圆角矩形 28"/>
          <p:cNvSpPr/>
          <p:nvPr>
            <p:custDataLst>
              <p:tags r:id="rId5"/>
            </p:custDataLst>
          </p:nvPr>
        </p:nvSpPr>
        <p:spPr>
          <a:xfrm>
            <a:off x="608330" y="1812947"/>
            <a:ext cx="2329094" cy="406436"/>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7" name="椭圆 6"/>
          <p:cNvSpPr/>
          <p:nvPr>
            <p:custDataLst>
              <p:tags r:id="rId6"/>
            </p:custDataLst>
          </p:nvPr>
        </p:nvSpPr>
        <p:spPr>
          <a:xfrm>
            <a:off x="1679749" y="1916776"/>
            <a:ext cx="186587" cy="1865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 name="圆角矩形 12"/>
          <p:cNvSpPr/>
          <p:nvPr>
            <p:custDataLst>
              <p:tags r:id="rId7"/>
            </p:custDataLst>
          </p:nvPr>
        </p:nvSpPr>
        <p:spPr>
          <a:xfrm>
            <a:off x="819811" y="2408534"/>
            <a:ext cx="493239" cy="396700"/>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01</a:t>
            </a:r>
            <a:endParaRPr lang="en-US" altLang="zh-CN" b="1">
              <a:latin typeface="+mn-ea"/>
            </a:endParaRPr>
          </a:p>
        </p:txBody>
      </p:sp>
      <p:sp>
        <p:nvSpPr>
          <p:cNvPr id="18" name="任意多边形 17"/>
          <p:cNvSpPr/>
          <p:nvPr>
            <p:custDataLst>
              <p:tags r:id="rId8"/>
            </p:custDataLst>
          </p:nvPr>
        </p:nvSpPr>
        <p:spPr>
          <a:xfrm>
            <a:off x="3542312" y="2002133"/>
            <a:ext cx="2352621" cy="3657106"/>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2">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 name="圆角矩形 32"/>
          <p:cNvSpPr/>
          <p:nvPr>
            <p:custDataLst>
              <p:tags r:id="rId9"/>
            </p:custDataLst>
          </p:nvPr>
        </p:nvSpPr>
        <p:spPr>
          <a:xfrm>
            <a:off x="3463325" y="1812947"/>
            <a:ext cx="2329094" cy="3730930"/>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 name="文本框 9"/>
          <p:cNvSpPr txBox="1"/>
          <p:nvPr>
            <p:custDataLst>
              <p:tags r:id="rId10"/>
            </p:custDataLst>
          </p:nvPr>
        </p:nvSpPr>
        <p:spPr>
          <a:xfrm>
            <a:off x="3595819" y="2936599"/>
            <a:ext cx="2064627" cy="251000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程度：剧烈疼痛，影响患者日常生活</a:t>
            </a:r>
            <a:endParaRPr lang="zh-CN" altLang="en-US" sz="2000">
              <a:solidFill>
                <a:schemeClr val="tx1"/>
              </a:solidFill>
              <a:uFillTx/>
              <a:latin typeface="+mn-ea"/>
            </a:endParaRPr>
          </a:p>
        </p:txBody>
      </p:sp>
      <p:sp>
        <p:nvSpPr>
          <p:cNvPr id="11" name="圆角矩形 34"/>
          <p:cNvSpPr/>
          <p:nvPr>
            <p:custDataLst>
              <p:tags r:id="rId11"/>
            </p:custDataLst>
          </p:nvPr>
        </p:nvSpPr>
        <p:spPr>
          <a:xfrm>
            <a:off x="3463325" y="1812947"/>
            <a:ext cx="2329094" cy="406436"/>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椭圆 11"/>
          <p:cNvSpPr/>
          <p:nvPr>
            <p:custDataLst>
              <p:tags r:id="rId12"/>
            </p:custDataLst>
          </p:nvPr>
        </p:nvSpPr>
        <p:spPr>
          <a:xfrm>
            <a:off x="4534107" y="1916776"/>
            <a:ext cx="186587" cy="1865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3" name="圆角矩形 36"/>
          <p:cNvSpPr/>
          <p:nvPr>
            <p:custDataLst>
              <p:tags r:id="rId13"/>
            </p:custDataLst>
          </p:nvPr>
        </p:nvSpPr>
        <p:spPr>
          <a:xfrm>
            <a:off x="3674169" y="2408534"/>
            <a:ext cx="492427" cy="395889"/>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02</a:t>
            </a:r>
            <a:endParaRPr lang="en-US" altLang="zh-CN" b="1">
              <a:latin typeface="+mn-ea"/>
            </a:endParaRPr>
          </a:p>
        </p:txBody>
      </p:sp>
      <p:sp>
        <p:nvSpPr>
          <p:cNvPr id="19" name="任意多边形 18"/>
          <p:cNvSpPr/>
          <p:nvPr>
            <p:custDataLst>
              <p:tags r:id="rId14"/>
            </p:custDataLst>
          </p:nvPr>
        </p:nvSpPr>
        <p:spPr>
          <a:xfrm>
            <a:off x="6386478" y="2002133"/>
            <a:ext cx="2352621" cy="3657106"/>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3">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4" name="圆角矩形 37"/>
          <p:cNvSpPr/>
          <p:nvPr>
            <p:custDataLst>
              <p:tags r:id="rId15"/>
            </p:custDataLst>
          </p:nvPr>
        </p:nvSpPr>
        <p:spPr>
          <a:xfrm>
            <a:off x="6303032" y="1812947"/>
            <a:ext cx="2329094" cy="3730930"/>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5" name="文本框 14"/>
          <p:cNvSpPr txBox="1"/>
          <p:nvPr>
            <p:custDataLst>
              <p:tags r:id="rId16"/>
            </p:custDataLst>
          </p:nvPr>
        </p:nvSpPr>
        <p:spPr>
          <a:xfrm>
            <a:off x="6434889" y="2936599"/>
            <a:ext cx="2064627" cy="251000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持续时间：烧伤愈合前持续存在</a:t>
            </a:r>
            <a:endParaRPr lang="zh-CN" altLang="en-US" sz="2000">
              <a:solidFill>
                <a:schemeClr val="tx1"/>
              </a:solidFill>
              <a:uFillTx/>
              <a:latin typeface="+mn-ea"/>
            </a:endParaRPr>
          </a:p>
        </p:txBody>
      </p:sp>
      <p:sp>
        <p:nvSpPr>
          <p:cNvPr id="16" name="圆角矩形 40"/>
          <p:cNvSpPr/>
          <p:nvPr>
            <p:custDataLst>
              <p:tags r:id="rId17"/>
            </p:custDataLst>
          </p:nvPr>
        </p:nvSpPr>
        <p:spPr>
          <a:xfrm>
            <a:off x="6303032" y="1812947"/>
            <a:ext cx="2329094" cy="406436"/>
          </a:xfrm>
          <a:prstGeom prst="roundRect">
            <a:avLst>
              <a:gd name="adj" fmla="val 5447"/>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0" name="椭圆 19"/>
          <p:cNvSpPr/>
          <p:nvPr>
            <p:custDataLst>
              <p:tags r:id="rId18"/>
            </p:custDataLst>
          </p:nvPr>
        </p:nvSpPr>
        <p:spPr>
          <a:xfrm>
            <a:off x="7373815" y="1916776"/>
            <a:ext cx="186587" cy="1865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1" name="圆角矩形 42"/>
          <p:cNvSpPr/>
          <p:nvPr>
            <p:custDataLst>
              <p:tags r:id="rId19"/>
            </p:custDataLst>
          </p:nvPr>
        </p:nvSpPr>
        <p:spPr>
          <a:xfrm>
            <a:off x="6513876" y="2408534"/>
            <a:ext cx="492427" cy="395889"/>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03</a:t>
            </a:r>
            <a:endParaRPr lang="en-US" altLang="zh-CN" b="1">
              <a:latin typeface="+mn-ea"/>
            </a:endParaRPr>
          </a:p>
        </p:txBody>
      </p:sp>
      <p:sp>
        <p:nvSpPr>
          <p:cNvPr id="66" name="任意多边形 65"/>
          <p:cNvSpPr/>
          <p:nvPr>
            <p:custDataLst>
              <p:tags r:id="rId20"/>
            </p:custDataLst>
          </p:nvPr>
        </p:nvSpPr>
        <p:spPr>
          <a:xfrm>
            <a:off x="9225548" y="2002133"/>
            <a:ext cx="2352621" cy="3657106"/>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4">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67" name="圆角矩形 37"/>
          <p:cNvSpPr/>
          <p:nvPr>
            <p:custDataLst>
              <p:tags r:id="rId21"/>
            </p:custDataLst>
          </p:nvPr>
        </p:nvSpPr>
        <p:spPr>
          <a:xfrm>
            <a:off x="9142102" y="1812947"/>
            <a:ext cx="2329094" cy="3730930"/>
          </a:xfrm>
          <a:prstGeom prst="roundRect">
            <a:avLst>
              <a:gd name="adj" fmla="val 5447"/>
            </a:avLst>
          </a:prstGeom>
          <a:solidFill>
            <a:schemeClr val="bg1"/>
          </a:solidFill>
          <a:ln>
            <a:noFill/>
          </a:ln>
          <a:effectLst>
            <a:outerShdw blurRad="304800" dist="76200" dir="2700000" algn="l" rotWithShape="0">
              <a:schemeClr val="accent4">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68" name="文本框 67"/>
          <p:cNvSpPr txBox="1"/>
          <p:nvPr>
            <p:custDataLst>
              <p:tags r:id="rId22"/>
            </p:custDataLst>
          </p:nvPr>
        </p:nvSpPr>
        <p:spPr>
          <a:xfrm>
            <a:off x="9274597" y="2936599"/>
            <a:ext cx="2064627" cy="251000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影响：可能导致患者焦虑、抑郁等情绪问题，影响康复过程</a:t>
            </a:r>
            <a:endParaRPr lang="zh-CN" altLang="en-US" sz="2000">
              <a:solidFill>
                <a:schemeClr val="tx1"/>
              </a:solidFill>
              <a:uFillTx/>
              <a:latin typeface="+mn-ea"/>
            </a:endParaRPr>
          </a:p>
        </p:txBody>
      </p:sp>
      <p:sp>
        <p:nvSpPr>
          <p:cNvPr id="69" name="圆角矩形 40"/>
          <p:cNvSpPr/>
          <p:nvPr>
            <p:custDataLst>
              <p:tags r:id="rId23"/>
            </p:custDataLst>
          </p:nvPr>
        </p:nvSpPr>
        <p:spPr>
          <a:xfrm>
            <a:off x="9142102" y="1812947"/>
            <a:ext cx="2329094" cy="406436"/>
          </a:xfrm>
          <a:prstGeom prst="roundRect">
            <a:avLst>
              <a:gd name="adj" fmla="val 5447"/>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70" name="椭圆 69"/>
          <p:cNvSpPr/>
          <p:nvPr>
            <p:custDataLst>
              <p:tags r:id="rId24"/>
            </p:custDataLst>
          </p:nvPr>
        </p:nvSpPr>
        <p:spPr>
          <a:xfrm>
            <a:off x="10212885" y="1916776"/>
            <a:ext cx="186587" cy="18658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71" name="圆角矩形 42"/>
          <p:cNvSpPr/>
          <p:nvPr>
            <p:custDataLst>
              <p:tags r:id="rId25"/>
            </p:custDataLst>
          </p:nvPr>
        </p:nvSpPr>
        <p:spPr>
          <a:xfrm>
            <a:off x="9352947" y="2408534"/>
            <a:ext cx="492427" cy="395889"/>
          </a:xfrm>
          <a:prstGeom prst="roundRect">
            <a:avLst/>
          </a:prstGeom>
          <a:solidFill>
            <a:schemeClr val="accent4"/>
          </a:solidFill>
          <a:ln>
            <a:noFill/>
          </a:ln>
          <a:effectLst>
            <a:outerShdw blurRad="114300" dist="25400" dir="2700000" sx="94000" sy="94000" algn="ctr" rotWithShape="0">
              <a:schemeClr val="accent4">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r>
              <a:rPr lang="en-US" altLang="zh-CN" b="1">
                <a:latin typeface="+mn-ea"/>
              </a:rPr>
              <a:t>04</a:t>
            </a:r>
            <a:endParaRPr lang="en-US" altLang="zh-CN" b="1">
              <a:latin typeface="+mn-ea"/>
            </a:endParaRPr>
          </a:p>
        </p:txBody>
      </p:sp>
    </p:spTree>
    <p:custDataLst>
      <p:tags r:id="rId2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https://d.book118.com/525141121034011113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4_3"/>
  <p:tag name="KSO_WM_UNIT_INDEX" val="1_4_3"/>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7.xml><?xml version="1.0" encoding="utf-8"?>
<p:tagLst xmlns:p="http://schemas.openxmlformats.org/presentationml/2006/main">
  <p:tag name="KSO_WM_TEMPLATE_CATEGORY" val="custom"/>
  <p:tag name="KSO_WM_TEMPLATE_INDEX" val="2023023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7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TEMPLATE_CATEGORY" val="custom"/>
  <p:tag name="KSO_WM_TEMPLATE_INDEX" val="2023023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1_1"/>
  <p:tag name="KSO_WM_UNIT_INDEX" val="1_1_1"/>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6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1_2"/>
  <p:tag name="KSO_WM_UNIT_INDEX" val="1_1_2"/>
  <p:tag name="KSO_WM_UNIT_LAYERLEVEL" val="1_1_1"/>
  <p:tag name="KSO_WM_UNIT_SUBTYPE" val="d"/>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2_1"/>
  <p:tag name="KSO_WM_UNIT_INDEX" val="1_2_1"/>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6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2_2"/>
  <p:tag name="KSO_WM_UNIT_INDEX" val="1_2_2"/>
  <p:tag name="KSO_WM_UNIT_LAYERLEVEL" val="1_1_1"/>
  <p:tag name="KSO_WM_UNIT_SUBTYPE" val="d"/>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3_1"/>
  <p:tag name="KSO_WM_UNIT_INDEX" val="1_3_1"/>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6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3_2"/>
  <p:tag name="KSO_WM_UNIT_INDEX" val="1_3_2"/>
  <p:tag name="KSO_WM_UNIT_LAYERLEVEL" val="1_1_1"/>
  <p:tag name="KSO_WM_UNIT_SUBTYPE" val="d"/>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4_1"/>
  <p:tag name="KSO_WM_UNIT_INDEX" val="1_4_1"/>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6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3*l_h_i*1_4_2"/>
  <p:tag name="KSO_WM_UNIT_INDEX" val="1_4_2"/>
  <p:tag name="KSO_WM_UNIT_LAYERLEVEL" val="1_1_1"/>
  <p:tag name="KSO_WM_UNIT_SUBTYPE" val="d"/>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2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4_1"/>
  <p:tag name="KSO_WM_UNIT_INDEX" val="1_4_1"/>
  <p:tag name="KSO_WM_UNIT_LAYERLEVEL" val="1_1_1"/>
  <p:tag name="KSO_WM_UNIT_SUBTYPE" val="d"/>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2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2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2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3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TEMPLATE_CATEGORY" val="custom"/>
  <p:tag name="KSO_WM_TEMPLATE_INDEX" val="20230230"/>
</p:tagLst>
</file>

<file path=ppt/tags/tag2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13</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MiSans Heavy</vt:lpstr>
      <vt:lpstr>MiSans Light</vt:lpstr>
      <vt:lpstr>Wingdings</vt:lpstr>
      <vt:lpstr>Calibri Light</vt:lpstr>
      <vt:lpstr>Montserrat Black</vt:lpstr>
      <vt:lpstr>微软雅黑</vt:lpstr>
      <vt:lpstr>Office Theme</vt:lpstr>
      <vt:lpstr>腹股沟三度烧伤的查房</vt:lpstr>
      <vt:lpstr>目录</vt:lpstr>
      <vt:lpstr>腹股沟三度烧伤疾病相关知识</vt:lpstr>
      <vt:lpstr>腹股沟三度烧伤的定义和临床表现</vt:lpstr>
      <vt:lpstr>烧伤分度的判定标准及三度烧伤的严重性</vt:lpstr>
      <vt:lpstr>烧伤的病因及发病机制</vt:lpstr>
      <vt:lpstr>病例汇报</vt:lpstr>
      <vt:lpstr>患者基本情况介绍</vt:lpstr>
      <vt:lpstr>入院诊断及治疗过程</vt:lpstr>
      <vt:lpstr>病情变化及转归</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2024-09-19T19:37:09.010</cp:lastPrinted>
  <dcterms:created xsi:type="dcterms:W3CDTF">2024-09-19T11:37:09Z</dcterms:created>
  <dcterms:modified xsi:type="dcterms:W3CDTF">2024-09-19T11:37:12Z</dcterms:modified>
</cp:coreProperties>
</file>