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4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FDC1805-9DBB-4708-B13E-D21CF279E9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42BE57D-6D40-4CDA-AE89-F5A16C6C7D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3109D42-E81F-4BE3-9EBC-01A7CA9DF8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8C02C9F-2B55-46D4-BC0B-CC34C48757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2A9BF92-B52D-4EE3-854C-534D899CF4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39358FA-C378-4265-A813-F3D0A3212F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EF2FF28-C38E-45DD-B651-6DF0B29388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A22F2F9-7DAC-459C-B50B-42879351F8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F970EA1-D10C-4271-A7AD-D30E52F9B7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224D874-912B-4ECF-AA30-2AB0F6C53F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EB86B69-B19B-4B4A-9CA9-667AEF82D3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4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pic>
        <p:nvPicPr>
          <p:cNvPr id="7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8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9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0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sp>
        <p:nvSpPr>
          <p:cNvPr id="11" name="矩形 1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pic>
        <p:nvPicPr>
          <p:cNvPr id="13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4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5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6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7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18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1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2520121404301111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九好集团内部控制案例分析\n## 1.九好集团基本情况及行业背景\n### 1.1九好集团发展历程与业务概述\n### 1.2九好集团所处行业特点及竞争环境\n### 1.3九好集团内部控制的重要性\n## 2.九好集团内部控制体系分析\n### 2.1九好集团内部控制体系的构成\n### 2.2九好集团内部控制制度的设计与实施\n### 2.3九好集团内部控制的监督与评估\n## 3.九好集团内部控制问题案例分析\n### 3.1九好集团内部控制问题一：风险管理不足\n### 3.2九好集团内部控制问题二：内部控制环境薄弱\n### 3.3九好集团内部控制问题三：信息沟通不畅\n## 4.九好集团内部控制问题的原因分析\n### 4.1九好集团内部控制问题产生的内部原因\n### 4.2九好集团内部控制问题产生的外部原因\n### 4.3九好集团内部控制问题的根本原因\n## 5.九好集团内部控制问题的改进措施\n### 5.1加强九好集团风险管理体系建设\n### 5.2优化九好集团内部控制环境\n### 5.3提高九好集团信息沟通与监控效果\n## 6.九好集团内部控制案例分析的启示\n### 6.1九好集团内部控制案例对企业内部控制的启示\n### 6.2九好集团内部控制案例对政策制定者的启示\n### 6.3九好集团内部控制案例对理论研究者的启示\n&quot;,&quot;templateId&quot;:&quot;3wr1pbmdtjrh3jjfzwr75chiya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2698" y="5140683"/>
            <a:ext cx="11315700" cy="1301750"/>
          </a:xfrm>
        </p:spPr>
        <p:txBody>
          <a:bodyPr vert="horz" wrap="square" lIns="91440" tIns="45720" rIns="91440" bIns="45720" anchor="t">
            <a:normAutofit/>
          </a:bodyPr>
          <a:lstStyle/>
          <a:p>
            <a:r>
              <a:rPr lang="zh-CN" sz="6600"/>
              <a:t>九好集团内部控制案例分析</a:t>
            </a:r>
            <a:endParaRPr/>
          </a:p>
        </p:txBody>
      </p:sp>
      <p:sp>
        <p:nvSpPr>
          <p:cNvPr id="3" name="文本占位符 3" descr="{&quot;isTemplate&quot;:false,&quot;type&quot;:&quot;content&quot;,&quot;canOmit&quot;:true,&quot;range&quot;:0}"/>
          <p:cNvSpPr>
            <a:spLocks noGrp="1"/>
          </p:cNvSpPr>
          <p:nvPr>
            <p:ph type="body" sz="quarter" idx="10"/>
          </p:nvPr>
        </p:nvSpPr>
        <p:spPr>
          <a:xfrm>
            <a:off x="392698" y="4448586"/>
            <a:ext cx="9226550" cy="647700"/>
          </a:xfrm>
        </p:spPr>
        <p:txBody>
          <a:bodyPr/>
          <a:lstStyle/>
          <a:p>
            <a:r>
              <a:rPr lang="en-US"/>
              <a:t> 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314921" y="580667"/>
            <a:ext cx="1484381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06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3094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5600"/>
              <a:t>九好集团基本情况及行业背景</a:t>
            </a:r>
            <a:endParaRPr/>
          </a:p>
        </p:txBody>
      </p:sp>
      <p:sp>
        <p:nvSpPr>
          <p:cNvPr id="107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7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78" name="Tencent" descr="{&quot;isTemplate&quot;:true,&quot;type&quot;:&quot;content&quot;,&quot;canOmit&quot;:false,&quot;range&quot;:0}"/>
          <p:cNvSpPr txBox="1"/>
          <p:nvPr/>
        </p:nvSpPr>
        <p:spPr>
          <a:xfrm>
            <a:off x="660400" y="1464212"/>
            <a:ext cx="10976295" cy="4851523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九好集团成立于2000年，总部位于中国杭州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致力于成为国内领先的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企业后勤服务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提供商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业务涵盖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餐饮、物业、物流、金融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等多个领域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服务客户包括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企事业单位、学校、医院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等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九好集团的发展历程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2000年：成立，主要从事餐饮业务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2005年：进军物业管理领域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2010年：成立物流公司，提供物流解决方案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2015年：涉足金融服务，推出企业金融服务平台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九好集团的业务概述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餐饮服务：为客户提供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员工餐、会议餐、商务接待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等服务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物业服务：提供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物业管理、保洁、绿化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等服务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物流服务：为客户提供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仓储、配送、运输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等一体化物流解决方案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金融服务：为企业提供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融资、投资、保险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等金融服务</a:t>
            </a:r>
            <a:endParaRPr/>
          </a:p>
        </p:txBody>
      </p:sp>
      <p:sp>
        <p:nvSpPr>
          <p:cNvPr id="17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九好集团发展历程与业务概述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8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82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83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84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九好集团所处行业特点</a:t>
                </a:r>
                <a:endParaRPr/>
              </a:p>
            </p:txBody>
          </p:sp>
          <p:sp>
            <p:nvSpPr>
              <p:cNvPr id="18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服务性强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：企业后勤服务行业以满足客户需求为导向，提供多样化服务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区域性明显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：企业后勤服务需要在当地设立网点，服务范围受到地域限制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人力密集型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：企业后勤服务行业需要大量的人力资源投入</a:t>
                </a:r>
                <a:endParaRPr/>
              </a:p>
            </p:txBody>
          </p:sp>
          <p:sp>
            <p:nvSpPr>
              <p:cNvPr id="186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7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8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89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190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19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九好集团竞争环境</a:t>
                </a:r>
                <a:endParaRPr/>
              </a:p>
            </p:txBody>
          </p:sp>
          <p:sp>
            <p:nvSpPr>
              <p:cNvPr id="19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行业竞争激烈：企业后勤服务行业市场参与者众多，竞争激烈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客户需求多样化：客户需求不断变化，需要企业不断创新和优化服务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行业变革加速：互联网、大数据等新技术的发展，推动行业变革加速</a:t>
                </a:r>
                <a:endParaRPr/>
              </a:p>
            </p:txBody>
          </p:sp>
          <p:sp>
            <p:nvSpPr>
              <p:cNvPr id="193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4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5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96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19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九好集团所处行业特点及竞争环境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98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99" name="Tencent" descr="{&quot;isTemplate&quot;:true,&quot;type&quot;:&quot;content&quot;,&quot;canOmit&quot;:false,&quot;range&quot;:0}"/>
          <p:cNvSpPr txBox="1"/>
          <p:nvPr/>
        </p:nvSpPr>
        <p:spPr>
          <a:xfrm>
            <a:off x="660400" y="1464212"/>
            <a:ext cx="10976295" cy="4851523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提高企业经营效率：内部控制有助于企业合理分配资源，提高经营效率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降低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成本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：通过内部控制，降低企业运营成本，提高盈利能力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提高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服务质量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：内部控制有助于提高企业服务质量，提升客户满意度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提升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企业竞争力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：内部控制有助于提升企业核心竞争力，应对市场变化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防范企业经营风险：内部控制有助于企业识别和防范潜在的经营风险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防范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财务风险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：内部控制有助于企业规范财务管理，防范财务风险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防范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法律风险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：内部控制有助于企业遵守法律法规，防范法律风险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防范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市场风险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：内部控制有助于企业应对市场变化，防范市场风险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保护企业资产安全：内部控制有助于企业保护资产安全，防止资产流失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防止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资产流失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：内部控制有助于企业规范资产管理制度，防止资产流失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提高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资产利用效率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：内部控制有助于提高企业资产利用效率，提升企业价值</a:t>
            </a:r>
            <a:endParaRPr/>
          </a:p>
        </p:txBody>
      </p:sp>
      <p:sp>
        <p:nvSpPr>
          <p:cNvPr id="20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九好集团内部控制的重要性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02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3094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6000"/>
              <a:t>九好集团内部控制体系分析</a:t>
            </a:r>
            <a:endParaRPr/>
          </a:p>
        </p:txBody>
      </p:sp>
      <p:sp>
        <p:nvSpPr>
          <p:cNvPr id="203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4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05" name="Tencent" descr="{&quot;isTemplate&quot;:true,&quot;type&quot;:&quot;content&quot;,&quot;canOmit&quot;:false,&quot;range&quot;:0}"/>
          <p:cNvSpPr txBox="1"/>
          <p:nvPr/>
        </p:nvSpPr>
        <p:spPr>
          <a:xfrm>
            <a:off x="660400" y="1464212"/>
            <a:ext cx="10976295" cy="4851523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内部控制环境：包括企业的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治理结构、组织机构、企业文化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等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治理结构：明确董事会、管理层、监事会的职责和权限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组织机构：合理设置部门，明确部门职责和权限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企业文化：建立积极向上的企业文化，提高员工道德素质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风险评估：识别、评估和管理企业面临的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风险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风险识别：定期进行风险评估，识别潜在风险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风险评估：对识别的风险进行评估，确定风险等级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风险管理：制定风险应对措施，降低企业风险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控制活动：针对企业面临的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风险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，采取相应的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控制措施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控制措施：包括职责分工、授权审批、财产保护、会计系统、信息系统等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职责分工：明确员工职责，防止舞弊行为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授权审批：规范授权审批制度，确保决策合规有效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财产保护：加强财产保护，防止资产流失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会计系统：规范会计系统，确保财务信息真实完整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信息系统：加强信息系统管理，提高信息沟通效率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信息沟通：确保企业内外部信息的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及时、准确、完整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传递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内部信息沟通：加强内部信息沟通，提高企业管理效率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外部信息沟通：加强与外部利益相关者的信息沟通，提高企业透明度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监控与反馈：建立监控与反馈机制，确保内部控制有效运行</a:t>
            </a:r>
            <a:endParaRPr/>
          </a:p>
        </p:txBody>
      </p:sp>
      <p:sp>
        <p:nvSpPr>
          <p:cNvPr id="20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九好集团内部控制体系的构成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7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08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09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10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11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内部控制制度设计</a:t>
                </a:r>
                <a:endParaRPr/>
              </a:p>
            </p:txBody>
          </p:sp>
          <p:sp>
            <p:nvSpPr>
              <p:cNvPr id="212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遵循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法律法规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：内部控制制度设计应遵循相关法律法规，确保合规性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结合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企业实际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：内部控制制度设计应结合企业实际，确保制度可行性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考虑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风险预防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：内部控制制度设计应考虑风险预防，确保企业稳健发展</a:t>
                </a:r>
                <a:endParaRPr/>
              </a:p>
            </p:txBody>
          </p:sp>
          <p:sp>
            <p:nvSpPr>
              <p:cNvPr id="213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4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5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16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17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18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内部控制制度实施</a:t>
                </a:r>
                <a:endParaRPr/>
              </a:p>
            </p:txBody>
          </p:sp>
          <p:sp>
            <p:nvSpPr>
              <p:cNvPr id="219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培训与教育：加强员工培训与教育，提高员工内部控制意识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内部控制评价：定期进行内部控制评价，确保内部控制有效运行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内部控制审计：接受内部控制审计，提高企业内部控制水平</a:t>
                </a:r>
                <a:endParaRPr/>
              </a:p>
            </p:txBody>
          </p:sp>
          <p:sp>
            <p:nvSpPr>
              <p:cNvPr id="220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1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2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23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2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九好集团内部控制制度的设计与实施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5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26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0" y="3146904"/>
            <a:ext cx="10730436" cy="3225487"/>
            <a:chOff x="685800" y="3146904"/>
            <a:chExt cx="10730436" cy="3225487"/>
          </a:xfrm>
        </p:grpSpPr>
        <p:grpSp>
          <p:nvGrpSpPr>
            <p:cNvPr id="227" name=""/>
            <p:cNvGrpSpPr/>
            <p:nvPr/>
          </p:nvGrpSpPr>
          <p:grpSpPr>
            <a:xfrm>
              <a:off x="685800" y="3146904"/>
              <a:ext cx="5760000" cy="3225487"/>
              <a:chOff x="685800" y="3146904"/>
              <a:chExt cx="5760000" cy="3225487"/>
            </a:xfrm>
          </p:grpSpPr>
          <p:sp>
            <p:nvSpPr>
              <p:cNvPr id="228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0" y="3146904"/>
                <a:ext cx="5760000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内部监督：建立内部监督机制，确保内部控制有效运行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2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16962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监事会监督：监事会负责对董事会和管理层的监督，确保企业合规经营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内部审计：内部审计部门负责对企业内部控制进行审计，发现问题及时整改</a:t>
                </a:r>
                <a:endParaRPr/>
              </a:p>
            </p:txBody>
          </p:sp>
        </p:grpSp>
        <p:grpSp>
          <p:nvGrpSpPr>
            <p:cNvPr id="230" name=""/>
            <p:cNvGrpSpPr/>
            <p:nvPr/>
          </p:nvGrpSpPr>
          <p:grpSpPr>
            <a:xfrm>
              <a:off x="6016236" y="3146904"/>
              <a:ext cx="5400000" cy="3225487"/>
              <a:chOff x="6016236" y="3146904"/>
              <a:chExt cx="5400000" cy="3225487"/>
            </a:xfrm>
          </p:grpSpPr>
          <p:sp>
            <p:nvSpPr>
              <p:cNvPr id="231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016236" y="3146904"/>
                <a:ext cx="5400000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评估与反馈：定期对内部控制进行评估，发现问题及时整改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3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1026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评估方法：采用定量和定性相结合的方法，对内部控制进行评估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评估结果：将评估结果向董事会和管理层报告，作为改进内部控制的依据</a:t>
                </a:r>
                <a:endParaRPr/>
              </a:p>
            </p:txBody>
          </p:sp>
        </p:grpSp>
      </p:grpSp>
      <p:sp>
        <p:nvSpPr>
          <p:cNvPr id="23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九好集团内部控制的监督与评估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3094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5200"/>
              <a:t>九好集团内部控制问题案例分析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1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1" y="3146904"/>
            <a:ext cx="10820399" cy="3287791"/>
            <a:chOff x="685801" y="3146904"/>
            <a:chExt cx="10820399" cy="3287791"/>
          </a:xfrm>
        </p:grpSpPr>
        <p:grpSp>
          <p:nvGrpSpPr>
            <p:cNvPr id="12" name=""/>
            <p:cNvGrpSpPr/>
            <p:nvPr/>
          </p:nvGrpSpPr>
          <p:grpSpPr>
            <a:xfrm>
              <a:off x="685801" y="3146904"/>
              <a:ext cx="4207178" cy="3287791"/>
              <a:chOff x="685801" y="3146904"/>
              <a:chExt cx="4207178" cy="3287791"/>
            </a:xfrm>
          </p:grpSpPr>
          <p:sp>
            <p:nvSpPr>
              <p:cNvPr id="13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1" y="3146904"/>
                <a:ext cx="4207178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风险识别能力不足：九好集团在风险识别方面存在不足，未能及时发现潜在风险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909877" y="4655120"/>
                <a:ext cx="3024000" cy="177957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缺乏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风险评估机制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：未建立风险评估机制，导致风险识别滞后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风险识别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覆盖面不够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：风险识别覆盖面不够，导致部分风险未被及时发现</a:t>
                </a:r>
                <a:endParaRPr/>
              </a:p>
            </p:txBody>
          </p:sp>
        </p:grpSp>
        <p:grpSp>
          <p:nvGrpSpPr>
            <p:cNvPr id="15" name=""/>
            <p:cNvGrpSpPr/>
            <p:nvPr/>
          </p:nvGrpSpPr>
          <p:grpSpPr>
            <a:xfrm>
              <a:off x="4408278" y="3146904"/>
              <a:ext cx="3798485" cy="3287791"/>
              <a:chOff x="4408278" y="3146904"/>
              <a:chExt cx="3798485" cy="3287791"/>
            </a:xfrm>
          </p:grpSpPr>
          <p:sp>
            <p:nvSpPr>
              <p:cNvPr id="16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4408278" y="3146904"/>
                <a:ext cx="3798485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风险评估能力不足：九好集团在风险评估方面存在不足，未能准确评估风险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4444300" y="4655120"/>
                <a:ext cx="3024000" cy="177957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缺乏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专业风险评估团队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：未配备专业风险评估团队，导致风险评估不准确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风险评估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方法不科学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：风险评估方法不科学，导致评估结果不可靠</a:t>
                </a:r>
                <a:endParaRPr/>
              </a:p>
            </p:txBody>
          </p:sp>
        </p:grpSp>
        <p:grpSp>
          <p:nvGrpSpPr>
            <p:cNvPr id="18" name=""/>
            <p:cNvGrpSpPr/>
            <p:nvPr/>
          </p:nvGrpSpPr>
          <p:grpSpPr>
            <a:xfrm>
              <a:off x="7707715" y="3146904"/>
              <a:ext cx="3798485" cy="3287791"/>
              <a:chOff x="7707715" y="3146904"/>
              <a:chExt cx="3798485" cy="3287791"/>
            </a:xfrm>
          </p:grpSpPr>
          <p:sp>
            <p:nvSpPr>
              <p:cNvPr id="19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7707715" y="3146904"/>
                <a:ext cx="3798485" cy="1296000"/>
              </a:xfrm>
              <a:prstGeom prst="chevron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风险应对措施不足：九好集团在风险应对措施方面存在不足，未能有效降低风险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78723" y="4655120"/>
                <a:ext cx="3024000" cy="177957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风险应对措施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针对性不强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：风险应对措施针对性不强，导致风险降低效果不明显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风险应对措施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执行不到位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：风险应对措施执行不到位，导致风险未能有效控制</a:t>
                </a:r>
                <a:endParaRPr/>
              </a:p>
            </p:txBody>
          </p:sp>
        </p:grpSp>
      </p:grpSp>
      <p:sp>
        <p:nvSpPr>
          <p:cNvPr id="2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九好集团内部控制问题一：风险管理不足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3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1" y="3146904"/>
            <a:ext cx="10820399" cy="3287791"/>
            <a:chOff x="685801" y="3146904"/>
            <a:chExt cx="10820399" cy="3287791"/>
          </a:xfrm>
        </p:grpSpPr>
        <p:grpSp>
          <p:nvGrpSpPr>
            <p:cNvPr id="24" name=""/>
            <p:cNvGrpSpPr/>
            <p:nvPr/>
          </p:nvGrpSpPr>
          <p:grpSpPr>
            <a:xfrm>
              <a:off x="685801" y="3146904"/>
              <a:ext cx="4207178" cy="3287791"/>
              <a:chOff x="685801" y="3146904"/>
              <a:chExt cx="4207178" cy="3287791"/>
            </a:xfrm>
          </p:grpSpPr>
          <p:sp>
            <p:nvSpPr>
              <p:cNvPr id="25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1" y="3146904"/>
                <a:ext cx="4207178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治理结构不完善：九好集团治理结构不完善，导致内部控制环境薄弱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909877" y="4655120"/>
                <a:ext cx="3024000" cy="177957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董事会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职责不明确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：董事会职责不明确，导致内部控制监督不力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管理层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权力过于集中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：管理层权力过于集中，导致内部控制执行不到位</a:t>
                </a:r>
                <a:endParaRPr/>
              </a:p>
            </p:txBody>
          </p:sp>
        </p:grpSp>
        <p:grpSp>
          <p:nvGrpSpPr>
            <p:cNvPr id="27" name=""/>
            <p:cNvGrpSpPr/>
            <p:nvPr/>
          </p:nvGrpSpPr>
          <p:grpSpPr>
            <a:xfrm>
              <a:off x="4408278" y="3146904"/>
              <a:ext cx="3798485" cy="3287791"/>
              <a:chOff x="4408278" y="3146904"/>
              <a:chExt cx="3798485" cy="3287791"/>
            </a:xfrm>
          </p:grpSpPr>
          <p:sp>
            <p:nvSpPr>
              <p:cNvPr id="28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4408278" y="3146904"/>
                <a:ext cx="3798485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组织机构设置不合理：九好集团组织机构设置不合理，导致内部控制无法有效实施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4444300" y="4655120"/>
                <a:ext cx="3024000" cy="177957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部门职责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重叠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：部门职责重叠，导致内部控制资源浪费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部门权限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不明确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：部门权限不明确，导致内部控制执行受阻</a:t>
                </a:r>
                <a:endParaRPr/>
              </a:p>
            </p:txBody>
          </p:sp>
        </p:grpSp>
        <p:grpSp>
          <p:nvGrpSpPr>
            <p:cNvPr id="30" name=""/>
            <p:cNvGrpSpPr/>
            <p:nvPr/>
          </p:nvGrpSpPr>
          <p:grpSpPr>
            <a:xfrm>
              <a:off x="7707715" y="3146904"/>
              <a:ext cx="3798485" cy="3287791"/>
              <a:chOff x="7707715" y="3146904"/>
              <a:chExt cx="3798485" cy="3287791"/>
            </a:xfrm>
          </p:grpSpPr>
          <p:sp>
            <p:nvSpPr>
              <p:cNvPr id="31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7707715" y="3146904"/>
                <a:ext cx="3798485" cy="1296000"/>
              </a:xfrm>
              <a:prstGeom prst="chevron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企业文化缺失：九好集团企业文化缺失，导致员工道德素质下降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3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78723" y="4655120"/>
                <a:ext cx="3024000" cy="177957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企业文化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不明确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：企业文化不明确，导致员工缺乏共同价值观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企业文化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缺乏激励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：企业文化缺乏激励，导致员工工作积极性不高</a:t>
                </a:r>
                <a:endParaRPr/>
              </a:p>
            </p:txBody>
          </p:sp>
        </p:grpSp>
      </p:grpSp>
      <p:sp>
        <p:nvSpPr>
          <p:cNvPr id="3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九好集团内部控制问题二：内部控制环境薄弱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4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35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1" y="3146904"/>
            <a:ext cx="10820399" cy="3287791"/>
            <a:chOff x="685801" y="3146904"/>
            <a:chExt cx="10820399" cy="3287791"/>
          </a:xfrm>
        </p:grpSpPr>
        <p:grpSp>
          <p:nvGrpSpPr>
            <p:cNvPr id="36" name=""/>
            <p:cNvGrpSpPr/>
            <p:nvPr/>
          </p:nvGrpSpPr>
          <p:grpSpPr>
            <a:xfrm>
              <a:off x="685801" y="3146904"/>
              <a:ext cx="4207178" cy="3287791"/>
              <a:chOff x="685801" y="3146904"/>
              <a:chExt cx="4207178" cy="3287791"/>
            </a:xfrm>
          </p:grpSpPr>
          <p:sp>
            <p:nvSpPr>
              <p:cNvPr id="37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1" y="3146904"/>
                <a:ext cx="4207178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内部信息沟通不畅：九好集团内部信息沟通不畅，导致企业管理效率低下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3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909877" y="4655120"/>
                <a:ext cx="3024000" cy="177957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信息传递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不及时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：信息传递不及时，导致决策滞后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信息传递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不准确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：信息传递不准确，导致决策失误</a:t>
                </a:r>
                <a:endParaRPr/>
              </a:p>
            </p:txBody>
          </p:sp>
        </p:grpSp>
        <p:grpSp>
          <p:nvGrpSpPr>
            <p:cNvPr id="39" name=""/>
            <p:cNvGrpSpPr/>
            <p:nvPr/>
          </p:nvGrpSpPr>
          <p:grpSpPr>
            <a:xfrm>
              <a:off x="4408278" y="3146904"/>
              <a:ext cx="3798485" cy="3287791"/>
              <a:chOff x="4408278" y="3146904"/>
              <a:chExt cx="3798485" cy="3287791"/>
            </a:xfrm>
          </p:grpSpPr>
          <p:sp>
            <p:nvSpPr>
              <p:cNvPr id="40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4408278" y="3146904"/>
                <a:ext cx="3798485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外部信息沟通不畅：九好集团外部信息沟通不畅，导致企业透明度不高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4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4444300" y="4655120"/>
                <a:ext cx="3024000" cy="177957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与利益相关者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沟通不足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：与利益相关者沟通不足，导致企业外部监督不力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信息披露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不及时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：信息披露不及时，导致企业信誉受损</a:t>
                </a:r>
                <a:endParaRPr/>
              </a:p>
            </p:txBody>
          </p:sp>
        </p:grpSp>
        <p:grpSp>
          <p:nvGrpSpPr>
            <p:cNvPr id="42" name=""/>
            <p:cNvGrpSpPr/>
            <p:nvPr/>
          </p:nvGrpSpPr>
          <p:grpSpPr>
            <a:xfrm>
              <a:off x="7707715" y="3146904"/>
              <a:ext cx="3798485" cy="3287791"/>
              <a:chOff x="7707715" y="3146904"/>
              <a:chExt cx="3798485" cy="3287791"/>
            </a:xfrm>
          </p:grpSpPr>
          <p:sp>
            <p:nvSpPr>
              <p:cNvPr id="43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7707715" y="3146904"/>
                <a:ext cx="3798485" cy="1296000"/>
              </a:xfrm>
              <a:prstGeom prst="chevron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监控与反馈机制缺失：九好集团监控与反馈机制缺失，导致内部控制无法有效运行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4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78723" y="4655120"/>
                <a:ext cx="3024000" cy="177957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监控机制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不完善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：监控机制不完善，导致内部控制问题无法及时发现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反馈机制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不健全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：反馈机制不健全，导致内部控制问题无法及时整改</a:t>
                </a:r>
                <a:endParaRPr/>
              </a:p>
            </p:txBody>
          </p:sp>
        </p:grpSp>
      </p:grpSp>
      <p:sp>
        <p:nvSpPr>
          <p:cNvPr id="4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九好集团内部控制问题三：信息沟通不畅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https://d.book118.com/525201214043011112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mountain_blue">
      <a:dk1>
        <a:srgbClr val="000000"/>
      </a:dk1>
      <a:lt1>
        <a:srgbClr val="FFFFFF"/>
      </a:lt1>
      <a:dk2>
        <a:srgbClr val="262C32"/>
      </a:dk2>
      <a:lt2>
        <a:srgbClr val="E7F3F7"/>
      </a:lt2>
      <a:accent1>
        <a:srgbClr val="3087D5"/>
      </a:accent1>
      <a:accent2>
        <a:srgbClr val="A3DBFA"/>
      </a:accent2>
      <a:accent3>
        <a:srgbClr val="5DB1F7"/>
      </a:accent3>
      <a:accent4>
        <a:srgbClr val="2270C9"/>
      </a:accent4>
      <a:accent5>
        <a:srgbClr val="67A1F9"/>
      </a:accent5>
      <a:accent6>
        <a:srgbClr val="466DD1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112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3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九好集团内部控制案例分析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2024-09-18T10:34:44.649</cp:lastPrinted>
  <dcterms:created xsi:type="dcterms:W3CDTF">2024-09-18T02:34:44Z</dcterms:created>
  <dcterms:modified xsi:type="dcterms:W3CDTF">2024-09-18T02:34:46Z</dcterms:modified>
</cp:coreProperties>
</file>