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52AFB-ACA7-4C7F-A619-645EB5153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CA1C8-6B7B-47E0-AADE-BD79BF90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BAEEF-EF9A-46D0-B4FE-047C11B62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F61EC-8612-488D-B7F0-807CE0379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60394-0D2B-483F-A865-771CAED6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426F33-006F-42C5-BE3E-3396A8DB6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0691C8-8403-479F-913B-D27D51C12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AF863-D7A6-42CB-B33C-82672222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48C09-83CC-4588-B5BB-0D839409D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E7EDC-716B-4566-8087-E9DA1E7A1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9BBC1-D035-42AC-8B96-270BD64ED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标题 2049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2271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 algn="ctr">
              <a:buClrTx/>
              <a:buSzTx/>
              <a:buFontTx/>
              <a:defRPr sz="4000" b="1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副标题 2050"/>
          <p:cNvSpPr>
            <a:spLocks noGrp="1"/>
          </p:cNvSpPr>
          <p:nvPr>
            <p:ph type="subTitle" idx="1"/>
          </p:nvPr>
        </p:nvSpPr>
        <p:spPr>
          <a:xfrm>
            <a:off x="1403350" y="3573463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Tx/>
              <a:buSzTx/>
              <a:buFontTx/>
              <a:buNone/>
              <a:defRPr sz="3200"/>
            </a:lvl1pPr>
            <a:lvl2pPr marL="457200" lvl="1" indent="0" algn="ctr">
              <a:buClrTx/>
              <a:buSzTx/>
              <a:buFontTx/>
              <a:buNone/>
              <a:defRPr sz="2000"/>
            </a:lvl2pPr>
            <a:lvl3pPr marL="914400" lvl="2" indent="0" algn="ctr">
              <a:buClrTx/>
              <a:buSzTx/>
              <a:buFontTx/>
              <a:buNone/>
              <a:defRPr sz="2000"/>
            </a:lvl3pPr>
            <a:lvl4pPr marL="1371600" lvl="3" indent="0" algn="ctr">
              <a:buClrTx/>
              <a:buSzTx/>
              <a:buFontTx/>
              <a:buNone/>
              <a:defRPr sz="2000"/>
            </a:lvl4pPr>
            <a:lvl5pPr marL="1828800" lvl="4" indent="0" algn="ctr">
              <a:buClrTx/>
              <a:buSzTx/>
              <a:buFontTx/>
              <a:buNone/>
              <a:defRPr sz="2000"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052" name="日期占位符 205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/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053" name="页脚占位符 205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/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054" name="灯片编号占位符 205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/>
            </a:lvl1pPr>
          </a:lstStyle>
          <a:p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slow"/>
  <p:timing/>
  <p:txStyles>
    <p:title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160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60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6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6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6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6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gi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gi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101032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409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12单元单词总结</a:t>
            </a:r>
            <a:endParaRPr lang="zh-CN" altLang="en-US"/>
          </a:p>
        </p:txBody>
      </p:sp>
      <p:sp>
        <p:nvSpPr>
          <p:cNvPr id="4099" name="文本占位符 409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3600"/>
              <a:t>paper</a:t>
            </a:r>
            <a:endParaRPr lang="zh-CN" altLang="en-US" sz="3600"/>
          </a:p>
          <a:p>
            <a:pPr>
              <a:lnSpc>
                <a:spcPct val="90000"/>
              </a:lnSpc>
            </a:pPr>
            <a:r>
              <a:rPr lang="zh-CN" altLang="en-US" sz="3600"/>
              <a:t>a piece of paper</a:t>
            </a:r>
            <a:endParaRPr lang="zh-CN" altLang="en-US" sz="3600"/>
          </a:p>
          <a:p>
            <a:pPr>
              <a:lnSpc>
                <a:spcPct val="90000"/>
              </a:lnSpc>
            </a:pPr>
            <a:r>
              <a:rPr lang="zh-CN" altLang="en-US" sz="3600"/>
              <a:t>scissors</a:t>
            </a:r>
            <a:endParaRPr lang="zh-CN" altLang="en-US" sz="3600"/>
          </a:p>
          <a:p>
            <a:pPr>
              <a:lnSpc>
                <a:spcPct val="90000"/>
              </a:lnSpc>
            </a:pPr>
            <a:r>
              <a:rPr lang="zh-CN" altLang="en-US" sz="3600"/>
              <a:t>a pair of scissors</a:t>
            </a:r>
            <a:endParaRPr lang="zh-CN" altLang="en-US" sz="3600"/>
          </a:p>
          <a:p>
            <a:pPr>
              <a:lnSpc>
                <a:spcPct val="90000"/>
              </a:lnSpc>
            </a:pPr>
            <a:r>
              <a:rPr lang="zh-CN" altLang="en-US" sz="3600"/>
              <a:t>fold</a:t>
            </a:r>
            <a:endParaRPr lang="zh-CN" altLang="en-US" sz="3600"/>
          </a:p>
          <a:p>
            <a:pPr>
              <a:lnSpc>
                <a:spcPct val="90000"/>
              </a:lnSpc>
            </a:pPr>
            <a:r>
              <a:rPr lang="zh-CN" altLang="en-US" sz="3600"/>
              <a:t>sticky tape</a:t>
            </a:r>
            <a:endParaRPr lang="zh-CN" altLang="en-US" sz="3600"/>
          </a:p>
          <a:p>
            <a:pPr>
              <a:lnSpc>
                <a:spcPct val="90000"/>
              </a:lnSpc>
            </a:pPr>
            <a:r>
              <a:rPr lang="zh-CN" altLang="en-US" sz="3600"/>
              <a:t>UFO</a:t>
            </a:r>
            <a:endParaRPr lang="zh-CN" altLang="en-US" sz="3600"/>
          </a:p>
          <a:p>
            <a:pPr>
              <a:lnSpc>
                <a:spcPct val="90000"/>
              </a:lnSpc>
            </a:pPr>
            <a:endParaRPr lang="zh-CN" altLang="en-US" sz="3600"/>
          </a:p>
          <a:p>
            <a:pPr>
              <a:lnSpc>
                <a:spcPct val="90000"/>
              </a:lnSpc>
            </a:pPr>
            <a:endParaRPr lang="zh-CN" altLang="en-US" sz="3600"/>
          </a:p>
          <a:p>
            <a:pPr>
              <a:lnSpc>
                <a:spcPct val="90000"/>
              </a:lnSpc>
            </a:pPr>
            <a:endParaRPr lang="zh-CN" altLang="en-US" sz="3600"/>
          </a:p>
        </p:txBody>
      </p:sp>
      <p:sp>
        <p:nvSpPr>
          <p:cNvPr id="4100" name="TextBox 4099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/>
        </p:txBody>
      </p:sp>
      <p:sp>
        <p:nvSpPr>
          <p:cNvPr id="5123" name="文本占位符 5122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zh-CN" altLang="en-US" sz="3600"/>
              <a:t>how far</a:t>
            </a:r>
            <a:endParaRPr lang="zh-CN" altLang="en-US" sz="3600"/>
          </a:p>
          <a:p>
            <a:r>
              <a:rPr lang="zh-CN" altLang="en-US" sz="3600"/>
              <a:t>circle</a:t>
            </a:r>
            <a:endParaRPr lang="zh-CN" altLang="en-US" sz="3600"/>
          </a:p>
          <a:p>
            <a:r>
              <a:rPr lang="zh-CN" altLang="en-US" sz="3600"/>
              <a:t>ring</a:t>
            </a:r>
            <a:endParaRPr lang="zh-CN" altLang="en-US" sz="3600"/>
          </a:p>
          <a:p>
            <a:r>
              <a:rPr lang="zh-CN" altLang="en-US" sz="3600"/>
              <a:t>triangle</a:t>
            </a:r>
            <a:endParaRPr lang="zh-CN" altLang="en-US" sz="3600"/>
          </a:p>
          <a:p>
            <a:r>
              <a:rPr lang="zh-CN" altLang="en-US" sz="3600"/>
              <a:t>square</a:t>
            </a:r>
            <a:endParaRPr lang="zh-CN" altLang="en-US" sz="3600"/>
          </a:p>
          <a:p>
            <a:r>
              <a:rPr lang="zh-CN" altLang="en-US" sz="3600"/>
              <a:t>rectangle</a:t>
            </a:r>
            <a:endParaRPr lang="zh-CN" altLang="en-US" sz="3600"/>
          </a:p>
          <a:p>
            <a:r>
              <a:rPr lang="zh-CN" altLang="en-US" sz="3600"/>
              <a:t>star</a:t>
            </a:r>
            <a:endParaRPr lang="zh-CN" altLang="en-US" sz="3600"/>
          </a:p>
          <a:p>
            <a:r>
              <a:rPr lang="zh-CN" altLang="en-US" sz="3600"/>
              <a:t>pentagon</a:t>
            </a:r>
            <a:endParaRPr lang="zh-CN" altLang="en-US" sz="3600"/>
          </a:p>
          <a:p>
            <a:endParaRPr lang="zh-CN" altLang="en-US" sz="3600"/>
          </a:p>
        </p:txBody>
      </p:sp>
    </p:spTree>
  </p:cSld>
  <p:clrMapOvr>
    <a:masterClrMapping/>
  </p:clrMapOvr>
  <p:transition spd="slow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Unit 13 Happy Children's Day</a:t>
            </a:r>
            <a:br>
              <a:rPr lang="zh-CN" altLang="en-US"/>
            </a:br>
            <a:r>
              <a:rPr lang="zh-CN" altLang="en-US"/>
              <a:t>儿童节快乐！</a:t>
            </a:r>
            <a:endParaRPr lang="zh-CN" altLang="en-US"/>
          </a:p>
        </p:txBody>
      </p:sp>
      <p:sp>
        <p:nvSpPr>
          <p:cNvPr id="6147" name="文本占位符 6146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</a:p>
        </p:txBody>
      </p:sp>
      <p:pic>
        <p:nvPicPr>
          <p:cNvPr id="6148" name="图片 6147" descr="u=2210609530,771620003&amp;fm=116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676400"/>
            <a:ext cx="6705600" cy="3810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>
            <a:spLocks noGrp="1"/>
          </p:cNvSpPr>
          <p:nvPr>
            <p:ph type="ctrTitle"/>
          </p:nvPr>
        </p:nvSpPr>
        <p:spPr>
          <a:xfrm>
            <a:off x="685800" y="534988"/>
            <a:ext cx="7772400" cy="1751012"/>
          </a:xfrm>
        </p:spPr>
        <p:txBody>
          <a:bodyPr anchor="ctr" anchorCtr="0"/>
          <a:lstStyle/>
          <a:p>
            <a:pPr defTabSz="914400">
              <a:buSzTx/>
              <a:buFontTx/>
              <a:buNone/>
            </a:pPr>
            <a:r>
              <a:rPr lang="zh-CN" altLang="en-US" kern="1200" baseline="0">
                <a:latin typeface="Arial" pitchFamily="34" charset="0"/>
                <a:ea typeface="微软雅黑"/>
              </a:rPr>
              <a:t>Children's Day</a:t>
            </a:r>
            <a:endParaRPr lang="zh-CN" altLang="en-US" kern="1200" baseline="0">
              <a:latin typeface="Arial" pitchFamily="34" charset="0"/>
              <a:ea typeface="微软雅黑"/>
            </a:endParaRPr>
          </a:p>
        </p:txBody>
      </p:sp>
      <p:sp>
        <p:nvSpPr>
          <p:cNvPr id="7171" name="副标题 7170"/>
          <p:cNvSpPr>
            <a:spLocks noGrp="1"/>
          </p:cNvSpPr>
          <p:nvPr>
            <p:ph type="subTitle" idx="1"/>
          </p:nvPr>
        </p:nvSpPr>
        <p:spPr>
          <a:xfrm>
            <a:off x="1403350" y="2133600"/>
            <a:ext cx="6980238" cy="4419600"/>
          </a:xfrm>
        </p:spPr>
        <p:txBody>
          <a:bodyPr anchor="t" anchorCtr="0"/>
          <a:lstStyle/>
          <a:p>
            <a:pPr defTabSz="914400">
              <a:lnSpc>
                <a:spcPct val="80000"/>
              </a:lnSpc>
              <a:buSzTx/>
            </a:pPr>
            <a:r>
              <a:rPr lang="zh-CN" altLang="en-US" sz="3600" kern="1200" baseline="0">
                <a:latin typeface="Arial" pitchFamily="34" charset="0"/>
                <a:ea typeface="微软雅黑"/>
              </a:rPr>
              <a:t>儿童节</a:t>
            </a:r>
            <a:endParaRPr lang="zh-CN" altLang="en-US" sz="3600" kern="1200" baseline="0">
              <a:latin typeface="Arial" pitchFamily="34" charset="0"/>
              <a:ea typeface="微软雅黑"/>
            </a:endParaRPr>
          </a:p>
          <a:p>
            <a:pPr defTabSz="914400">
              <a:lnSpc>
                <a:spcPct val="80000"/>
              </a:lnSpc>
              <a:buSzTx/>
            </a:pPr>
            <a:endParaRPr lang="zh-CN" altLang="en-US" sz="3600" kern="1200" baseline="0">
              <a:latin typeface="Arial" pitchFamily="34" charset="0"/>
              <a:ea typeface="微软雅黑"/>
            </a:endParaRPr>
          </a:p>
          <a:p>
            <a:pPr defTabSz="914400">
              <a:lnSpc>
                <a:spcPct val="80000"/>
              </a:lnSpc>
              <a:buSzTx/>
            </a:pPr>
            <a:r>
              <a:rPr lang="zh-CN" altLang="en-US" sz="2400" kern="1200" baseline="0">
                <a:latin typeface="Arial" pitchFamily="34" charset="0"/>
                <a:ea typeface="微软雅黑"/>
              </a:rPr>
              <a:t>扩展（了解）</a:t>
            </a:r>
            <a:endParaRPr lang="zh-CN" altLang="en-US" sz="2400" kern="1200" baseline="0">
              <a:latin typeface="Arial" pitchFamily="34" charset="0"/>
              <a:ea typeface="微软雅黑"/>
            </a:endParaRPr>
          </a:p>
          <a:p>
            <a:pPr defTabSz="914400">
              <a:lnSpc>
                <a:spcPct val="80000"/>
              </a:lnSpc>
              <a:buSzTx/>
            </a:pPr>
            <a:r>
              <a:rPr lang="zh-CN" altLang="en-US" sz="3600" kern="1200" baseline="0">
                <a:latin typeface="Arial" pitchFamily="34" charset="0"/>
                <a:ea typeface="微软雅黑"/>
              </a:rPr>
              <a:t>Spring Festival 春节</a:t>
            </a:r>
            <a:endParaRPr lang="zh-CN" altLang="en-US" sz="3600" kern="1200" baseline="0">
              <a:latin typeface="Arial" pitchFamily="34" charset="0"/>
              <a:ea typeface="微软雅黑"/>
            </a:endParaRPr>
          </a:p>
          <a:p>
            <a:pPr defTabSz="914400">
              <a:lnSpc>
                <a:spcPct val="80000"/>
              </a:lnSpc>
              <a:buSzTx/>
            </a:pPr>
            <a:r>
              <a:rPr lang="zh-CN" altLang="en-US" sz="3600" kern="1200" baseline="0">
                <a:latin typeface="Arial" pitchFamily="34" charset="0"/>
                <a:ea typeface="微软雅黑"/>
              </a:rPr>
              <a:t>New Year's Day 元旦</a:t>
            </a:r>
            <a:endParaRPr lang="zh-CN" altLang="en-US" sz="3600" kern="1200" baseline="0">
              <a:latin typeface="Arial" pitchFamily="34" charset="0"/>
              <a:ea typeface="微软雅黑"/>
            </a:endParaRPr>
          </a:p>
          <a:p>
            <a:pPr defTabSz="914400">
              <a:lnSpc>
                <a:spcPct val="80000"/>
              </a:lnSpc>
              <a:buSzTx/>
            </a:pPr>
            <a:r>
              <a:rPr lang="zh-CN" altLang="en-US" sz="3600" kern="1200" baseline="0">
                <a:latin typeface="Arial" pitchFamily="34" charset="0"/>
                <a:ea typeface="微软雅黑"/>
              </a:rPr>
              <a:t>Halloween  万圣节</a:t>
            </a:r>
            <a:endParaRPr lang="zh-CN" altLang="en-US" sz="3600" kern="1200" baseline="0">
              <a:latin typeface="Arial" pitchFamily="34" charset="0"/>
              <a:ea typeface="微软雅黑"/>
            </a:endParaRPr>
          </a:p>
          <a:p>
            <a:pPr defTabSz="914400">
              <a:lnSpc>
                <a:spcPct val="80000"/>
              </a:lnSpc>
              <a:buSzTx/>
            </a:pPr>
            <a:r>
              <a:rPr lang="zh-CN" altLang="en-US" sz="3600" kern="1200" baseline="0">
                <a:latin typeface="Arial" pitchFamily="34" charset="0"/>
                <a:ea typeface="微软雅黑"/>
              </a:rPr>
              <a:t>Christmas 圣诞</a:t>
            </a:r>
            <a:endParaRPr lang="zh-CN" altLang="en-US" sz="3600" kern="1200" baseline="0"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名词所有格：</a:t>
            </a:r>
            <a:endParaRPr lang="zh-CN" altLang="en-US"/>
          </a:p>
        </p:txBody>
      </p:sp>
      <p:sp>
        <p:nvSpPr>
          <p:cNvPr id="8195" name="文本占位符 8194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sz="3600"/>
              <a:t>表示有生命的东西的名词及某些表示时间、距离、星球、世界、国家等无生命的东西的名词，后加’</a:t>
            </a:r>
            <a:r>
              <a:rPr lang="en-US" altLang="zh-CN" sz="3600"/>
              <a:t>s</a:t>
            </a:r>
            <a:r>
              <a:rPr lang="zh-CN" altLang="en-US" sz="3600"/>
              <a:t>来表示所有关系。</a:t>
            </a:r>
            <a:endParaRPr lang="zh-CN" altLang="en-US" sz="3600"/>
          </a:p>
        </p:txBody>
      </p:sp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921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/>
        </p:txBody>
      </p:sp>
      <p:sp>
        <p:nvSpPr>
          <p:cNvPr id="9219" name="文本占位符 921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/>
        </p:txBody>
      </p:sp>
      <p:sp>
        <p:nvSpPr>
          <p:cNvPr id="9220" name="文本框 9219"/>
          <p:cNvSpPr txBox="1"/>
          <p:nvPr/>
        </p:nvSpPr>
        <p:spPr>
          <a:xfrm>
            <a:off x="533400" y="914400"/>
            <a:ext cx="8307388" cy="43592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latin typeface="Arial" pitchFamily="34" charset="0"/>
              </a:rPr>
              <a:t>①</a:t>
            </a:r>
            <a:r>
              <a:rPr lang="zh-CN" altLang="en-US" sz="2800">
                <a:latin typeface="Arial" pitchFamily="34" charset="0"/>
              </a:rPr>
              <a:t>一般情况（包括单数名词和不带词尾</a:t>
            </a:r>
            <a:r>
              <a:rPr lang="en-US" altLang="zh-CN" sz="2800">
                <a:latin typeface="Arial" pitchFamily="34" charset="0"/>
              </a:rPr>
              <a:t>s</a:t>
            </a:r>
            <a:r>
              <a:rPr lang="zh-CN" altLang="en-US" sz="2800">
                <a:latin typeface="Arial" pitchFamily="34" charset="0"/>
              </a:rPr>
              <a:t>的复数名词）加’</a:t>
            </a:r>
            <a:r>
              <a:rPr lang="en-US" altLang="zh-CN" sz="2800">
                <a:latin typeface="Arial" pitchFamily="34" charset="0"/>
              </a:rPr>
              <a:t>s </a:t>
            </a:r>
            <a:endParaRPr lang="en-US" altLang="zh-CN" sz="2800">
              <a:latin typeface="Arial" pitchFamily="34" charset="0"/>
            </a:endParaRPr>
          </a:p>
          <a:p>
            <a:r>
              <a:rPr lang="en-US" altLang="zh-CN" sz="2800">
                <a:latin typeface="Arial" pitchFamily="34" charset="0"/>
              </a:rPr>
              <a:t>    </a:t>
            </a:r>
            <a:r>
              <a:rPr lang="zh-CN" altLang="en-US" sz="2800">
                <a:latin typeface="Arial" pitchFamily="34" charset="0"/>
              </a:rPr>
              <a:t>例如：</a:t>
            </a:r>
            <a:r>
              <a:rPr lang="en-US" altLang="zh-CN" sz="2800">
                <a:latin typeface="Arial" pitchFamily="34" charset="0"/>
              </a:rPr>
              <a:t>the child’s bag </a:t>
            </a:r>
            <a:r>
              <a:rPr lang="zh-CN" altLang="en-US" sz="2800">
                <a:latin typeface="Arial" pitchFamily="34" charset="0"/>
              </a:rPr>
              <a:t>这个孩子的书包  </a:t>
            </a:r>
            <a:r>
              <a:rPr lang="en-US" altLang="zh-CN" sz="2800">
                <a:latin typeface="Arial" pitchFamily="34" charset="0"/>
              </a:rPr>
              <a:t>children’s books </a:t>
            </a:r>
            <a:r>
              <a:rPr lang="zh-CN" altLang="en-US" sz="2800">
                <a:latin typeface="Arial" pitchFamily="34" charset="0"/>
              </a:rPr>
              <a:t>儿童用书 </a:t>
            </a:r>
            <a:endParaRPr lang="zh-CN" altLang="en-US" sz="2800">
              <a:latin typeface="Arial" pitchFamily="34" charset="0"/>
            </a:endParaRPr>
          </a:p>
          <a:p>
            <a:r>
              <a:rPr lang="en-US" altLang="zh-CN" sz="2800">
                <a:latin typeface="Arial" pitchFamily="34" charset="0"/>
              </a:rPr>
              <a:t>②</a:t>
            </a:r>
            <a:r>
              <a:rPr lang="zh-CN" altLang="en-US" sz="2800">
                <a:latin typeface="Arial" pitchFamily="34" charset="0"/>
              </a:rPr>
              <a:t>带词尾</a:t>
            </a:r>
            <a:r>
              <a:rPr lang="en-US" altLang="zh-CN" sz="2800">
                <a:latin typeface="Arial" pitchFamily="34" charset="0"/>
              </a:rPr>
              <a:t>s</a:t>
            </a:r>
            <a:r>
              <a:rPr lang="zh-CN" altLang="en-US" sz="2800">
                <a:latin typeface="Arial" pitchFamily="34" charset="0"/>
              </a:rPr>
              <a:t>的复数名词只加省字撇</a:t>
            </a:r>
            <a:r>
              <a:rPr lang="en-US" altLang="zh-CN" sz="2800">
                <a:latin typeface="Arial" pitchFamily="34" charset="0"/>
              </a:rPr>
              <a:t>(’) </a:t>
            </a:r>
            <a:endParaRPr lang="en-US" altLang="zh-CN" sz="2800">
              <a:latin typeface="Arial" pitchFamily="34" charset="0"/>
            </a:endParaRPr>
          </a:p>
          <a:p>
            <a:r>
              <a:rPr lang="en-US" altLang="zh-CN" sz="2800">
                <a:latin typeface="Arial" pitchFamily="34" charset="0"/>
              </a:rPr>
              <a:t>    </a:t>
            </a:r>
            <a:r>
              <a:rPr lang="zh-CN" altLang="en-US" sz="2800">
                <a:latin typeface="Arial" pitchFamily="34" charset="0"/>
              </a:rPr>
              <a:t>例如：</a:t>
            </a:r>
            <a:r>
              <a:rPr lang="en-US" altLang="zh-CN" sz="2800">
                <a:latin typeface="Arial" pitchFamily="34" charset="0"/>
              </a:rPr>
              <a:t>girls’ school </a:t>
            </a:r>
            <a:r>
              <a:rPr lang="zh-CN" altLang="en-US" sz="2800">
                <a:latin typeface="Arial" pitchFamily="34" charset="0"/>
              </a:rPr>
              <a:t>女子学校 </a:t>
            </a:r>
            <a:r>
              <a:rPr lang="en-US" altLang="zh-CN" sz="2800">
                <a:latin typeface="Arial" pitchFamily="34" charset="0"/>
              </a:rPr>
              <a:t>the smiths’ car </a:t>
            </a:r>
            <a:r>
              <a:rPr lang="zh-CN" altLang="en-US" sz="2800">
                <a:latin typeface="Arial" pitchFamily="34" charset="0"/>
              </a:rPr>
              <a:t>史密斯家的小汽车 </a:t>
            </a:r>
            <a:endParaRPr lang="zh-CN" altLang="en-US" sz="2800">
              <a:latin typeface="Arial" pitchFamily="34" charset="0"/>
            </a:endParaRPr>
          </a:p>
          <a:p>
            <a:r>
              <a:rPr lang="zh-CN" altLang="en-US" sz="2800">
                <a:latin typeface="Arial" pitchFamily="34" charset="0"/>
              </a:rPr>
              <a:t>带词尾</a:t>
            </a:r>
            <a:r>
              <a:rPr lang="en-US" altLang="zh-CN" sz="2800">
                <a:latin typeface="Arial" pitchFamily="34" charset="0"/>
              </a:rPr>
              <a:t>s</a:t>
            </a:r>
            <a:r>
              <a:rPr lang="zh-CN" altLang="en-US" sz="2800">
                <a:latin typeface="Arial" pitchFamily="34" charset="0"/>
              </a:rPr>
              <a:t>的单数，通常仍加’</a:t>
            </a:r>
            <a:r>
              <a:rPr lang="en-US" altLang="zh-CN" sz="2800">
                <a:latin typeface="Arial" pitchFamily="34" charset="0"/>
              </a:rPr>
              <a:t>s</a:t>
            </a:r>
            <a:r>
              <a:rPr lang="zh-CN" altLang="en-US" sz="2800">
                <a:latin typeface="Arial" pitchFamily="34" charset="0"/>
              </a:rPr>
              <a:t>，如</a:t>
            </a:r>
            <a:r>
              <a:rPr lang="en-US" altLang="zh-CN" sz="2800">
                <a:latin typeface="Arial" pitchFamily="34" charset="0"/>
              </a:rPr>
              <a:t>the boss’s new car </a:t>
            </a:r>
            <a:endParaRPr lang="en-US" altLang="zh-CN" sz="2800">
              <a:latin typeface="Arial" pitchFamily="34" charset="0"/>
            </a:endParaRPr>
          </a:p>
          <a:p>
            <a:r>
              <a:rPr lang="en-US" altLang="zh-CN" sz="2800">
                <a:latin typeface="Arial" pitchFamily="34" charset="0"/>
              </a:rPr>
              <a:t>③</a:t>
            </a:r>
            <a:r>
              <a:rPr lang="zh-CN" altLang="en-US" sz="2800">
                <a:latin typeface="Arial" pitchFamily="34" charset="0"/>
              </a:rPr>
              <a:t>带词尾</a:t>
            </a:r>
            <a:r>
              <a:rPr lang="en-US" altLang="zh-CN" sz="2800">
                <a:latin typeface="Arial" pitchFamily="34" charset="0"/>
              </a:rPr>
              <a:t>s</a:t>
            </a:r>
            <a:r>
              <a:rPr lang="zh-CN" altLang="en-US" sz="2800">
                <a:latin typeface="Arial" pitchFamily="34" charset="0"/>
              </a:rPr>
              <a:t>的人名，可加’</a:t>
            </a:r>
            <a:r>
              <a:rPr lang="en-US" altLang="zh-CN" sz="2800">
                <a:latin typeface="Arial" pitchFamily="34" charset="0"/>
              </a:rPr>
              <a:t>s</a:t>
            </a:r>
            <a:r>
              <a:rPr lang="zh-CN" altLang="en-US" sz="2800">
                <a:latin typeface="Arial" pitchFamily="34" charset="0"/>
              </a:rPr>
              <a:t>或只加省字撇</a:t>
            </a:r>
            <a:r>
              <a:rPr lang="en-US" altLang="zh-CN" sz="2800">
                <a:latin typeface="Arial" pitchFamily="34" charset="0"/>
              </a:rPr>
              <a:t>(’) </a:t>
            </a:r>
            <a:endParaRPr lang="en-US" altLang="zh-CN" sz="2800">
              <a:latin typeface="Arial" pitchFamily="34" charset="0"/>
            </a:endParaRPr>
          </a:p>
          <a:p>
            <a:r>
              <a:rPr lang="en-US" altLang="zh-CN" sz="2800">
                <a:latin typeface="Arial" pitchFamily="34" charset="0"/>
              </a:rPr>
              <a:t>    </a:t>
            </a:r>
            <a:r>
              <a:rPr lang="zh-CN" altLang="en-US" sz="2800">
                <a:latin typeface="Arial" pitchFamily="34" charset="0"/>
              </a:rPr>
              <a:t>例如：</a:t>
            </a:r>
            <a:r>
              <a:rPr lang="en-US" altLang="zh-CN" sz="2800">
                <a:latin typeface="Arial" pitchFamily="34" charset="0"/>
              </a:rPr>
              <a:t>Dickens’ novels </a:t>
            </a:r>
            <a:r>
              <a:rPr lang="zh-CN" altLang="en-US" sz="2800">
                <a:latin typeface="Arial" pitchFamily="34" charset="0"/>
              </a:rPr>
              <a:t>狄更斯的小说 </a:t>
            </a:r>
            <a:endParaRPr lang="zh-CN" altLang="en-US" sz="2800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024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/>
        </p:txBody>
      </p:sp>
      <p:sp>
        <p:nvSpPr>
          <p:cNvPr id="10243" name="文本占位符 10242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zh-CN" altLang="en-US" sz="3600"/>
              <a:t>What do you often do on Children's Day?</a:t>
            </a:r>
            <a:endParaRPr lang="zh-CN" altLang="en-US" sz="3600"/>
          </a:p>
          <a:p>
            <a:r>
              <a:rPr lang="zh-CN" altLang="en-US" sz="3600"/>
              <a:t>I often ...</a:t>
            </a:r>
            <a:endParaRPr lang="zh-CN" altLang="en-US" sz="3600"/>
          </a:p>
          <a:p>
            <a:r>
              <a:rPr lang="zh-CN" altLang="en-US" sz="3600"/>
              <a:t>你在儿童节经常干什么？</a:t>
            </a:r>
            <a:endParaRPr lang="zh-CN" altLang="en-US" sz="3600"/>
          </a:p>
          <a:p>
            <a:r>
              <a:rPr lang="zh-CN" altLang="en-US" sz="3600"/>
              <a:t>我经常..</a:t>
            </a:r>
            <a:endParaRPr lang="zh-CN" altLang="en-US" sz="3600"/>
          </a:p>
          <a:p>
            <a:r>
              <a:rPr lang="zh-CN" altLang="en-US" sz="3600"/>
              <a:t>注意：在节日前用on</a:t>
            </a:r>
            <a:endParaRPr lang="zh-CN" altLang="en-US" sz="3600"/>
          </a:p>
        </p:txBody>
      </p:sp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 11265" descr="100809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054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矩形 11266"/>
          <p:cNvSpPr/>
          <p:nvPr/>
        </p:nvSpPr>
        <p:spPr>
          <a:xfrm>
            <a:off x="5638800" y="2514600"/>
            <a:ext cx="2590800" cy="2895600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normAutofit/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watch TV</a:t>
            </a:r>
            <a:endParaRPr lang="zh-CN" altLang="en-US" sz="3600"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68" name="文本框 11267"/>
          <p:cNvSpPr txBox="1"/>
          <p:nvPr/>
        </p:nvSpPr>
        <p:spPr>
          <a:xfrm>
            <a:off x="5689600" y="671513"/>
            <a:ext cx="2616200" cy="63976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Arial" pitchFamily="34" charset="0"/>
              </a:rPr>
              <a:t>watch TV</a:t>
            </a:r>
            <a:endParaRPr lang="zh-CN" altLang="en-US" sz="3600">
              <a:latin typeface="Arial" pitchFamily="34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228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3600"/>
              <a:t>watch</a:t>
            </a:r>
            <a:r>
              <a:rPr lang="zh-CN" altLang="en-US"/>
              <a:t>[wɒtʃ]</a:t>
            </a:r>
            <a:endParaRPr lang="zh-CN" altLang="en-US"/>
          </a:p>
        </p:txBody>
      </p:sp>
      <p:sp>
        <p:nvSpPr>
          <p:cNvPr id="12291" name="文本占位符 12290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zh-CN" altLang="en-US" sz="3600"/>
              <a:t>vt. 注视，注意;看守，vi. 观看 </a:t>
            </a:r>
            <a:endParaRPr lang="zh-CN" altLang="en-US" sz="3600"/>
          </a:p>
          <a:p>
            <a:r>
              <a:rPr lang="zh-CN" altLang="en-US" sz="3600"/>
              <a:t> n. 表 （复数watches)</a:t>
            </a:r>
            <a:endParaRPr lang="zh-CN" altLang="en-US" sz="3600"/>
          </a:p>
          <a:p>
            <a:r>
              <a:rPr lang="zh-CN" altLang="en-US" sz="3600"/>
              <a:t>1.How much is that watch?</a:t>
            </a:r>
            <a:endParaRPr lang="zh-CN" altLang="en-US" sz="3600"/>
          </a:p>
          <a:p>
            <a:r>
              <a:rPr lang="zh-CN" altLang="en-US" sz="3600"/>
              <a:t>那块手表多少钱?</a:t>
            </a:r>
            <a:endParaRPr lang="zh-CN" altLang="en-US" sz="3600"/>
          </a:p>
          <a:p>
            <a:r>
              <a:rPr lang="zh-CN" altLang="en-US" sz="3600"/>
              <a:t>2 Let's watch TV.</a:t>
            </a:r>
            <a:endParaRPr lang="zh-CN" altLang="en-US" sz="3600"/>
          </a:p>
          <a:p>
            <a:r>
              <a:rPr lang="zh-CN" altLang="en-US" sz="3600"/>
              <a:t>让我们看电视吧。</a:t>
            </a:r>
            <a:endParaRPr lang="zh-CN" altLang="en-US" sz="3600"/>
          </a:p>
        </p:txBody>
      </p:sp>
    </p:spTree>
  </p:cSld>
  <p:clrMapOvr>
    <a:masterClrMapping/>
  </p:clrMapOvr>
  <p:transition spd="slow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图片 13313" descr="d0474ec6a468be96f9c2e85c97b305b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1148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5" name="矩形 13314"/>
          <p:cNvSpPr/>
          <p:nvPr/>
        </p:nvSpPr>
        <p:spPr>
          <a:xfrm>
            <a:off x="3886200" y="2514600"/>
            <a:ext cx="5257800" cy="3089275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normAutofit/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see a pupet show</a:t>
            </a:r>
            <a:endParaRPr lang="zh-CN" altLang="en-US" sz="3600"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16" name="文本框 13315"/>
          <p:cNvSpPr txBox="1"/>
          <p:nvPr/>
        </p:nvSpPr>
        <p:spPr>
          <a:xfrm>
            <a:off x="4459288" y="503238"/>
            <a:ext cx="4608512" cy="63976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Arial" pitchFamily="34" charset="0"/>
              </a:rPr>
              <a:t>see a puppet show</a:t>
            </a:r>
            <a:endParaRPr lang="zh-CN" altLang="en-US" sz="3600">
              <a:latin typeface="Arial" pitchFamily="34" charset="0"/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433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altLang="zh-CN"/>
              <a:t>puppet show </a:t>
            </a:r>
            <a:r>
              <a:rPr lang="zh-CN" altLang="en-US"/>
              <a:t>英</a:t>
            </a:r>
            <a:r>
              <a:rPr lang="en-US" altLang="zh-CN"/>
              <a:t>[ˈpʌpit ʃəu] </a:t>
            </a:r>
            <a:endParaRPr lang="en-US" altLang="zh-CN"/>
          </a:p>
        </p:txBody>
      </p:sp>
      <p:sp>
        <p:nvSpPr>
          <p:cNvPr id="14339" name="文本占位符 1433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zh-CN" altLang="en-US" sz="3600"/>
              <a:t>n. 木偶剧 </a:t>
            </a:r>
            <a:endParaRPr lang="zh-CN" altLang="en-US" sz="3600"/>
          </a:p>
          <a:p>
            <a:r>
              <a:rPr lang="zh-CN" altLang="en-US" sz="3600"/>
              <a:t>puppet 木偶 </a:t>
            </a:r>
            <a:endParaRPr lang="zh-CN" altLang="en-US" sz="3600"/>
          </a:p>
          <a:p>
            <a:r>
              <a:rPr lang="zh-CN" altLang="en-US" sz="3600"/>
              <a:t>show 表演</a:t>
            </a:r>
            <a:endParaRPr lang="zh-CN" altLang="en-US" sz="3600"/>
          </a:p>
          <a:p>
            <a:pPr>
              <a:buNone/>
            </a:pPr>
            <a:r>
              <a:rPr lang="zh-CN" altLang="en-US" sz="3600"/>
              <a:t>I often see a puppet show </a:t>
            </a:r>
            <a:r>
              <a:rPr lang="zh-CN" altLang="en-US" sz="3600" u="sng"/>
              <a:t>on</a:t>
            </a:r>
            <a:r>
              <a:rPr lang="zh-CN" altLang="en-US" sz="3600"/>
              <a:t> Children's Day.</a:t>
            </a:r>
            <a:endParaRPr lang="zh-CN" altLang="en-US" sz="3600"/>
          </a:p>
          <a:p>
            <a:r>
              <a:rPr lang="zh-CN" altLang="en-US" sz="3600"/>
              <a:t>我经常在儿童节看木偶表演。</a:t>
            </a:r>
            <a:endParaRPr lang="zh-CN" altLang="en-US" sz="3600"/>
          </a:p>
        </p:txBody>
      </p:sp>
    </p:spTree>
  </p:cSld>
  <p:clrMapOvr>
    <a:masterClrMapping/>
  </p:clrMapOvr>
  <p:transition spd="slow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图片 15361" descr="1f01b79cc2fbbc1eca3231dbf7bf93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381000"/>
            <a:ext cx="6629400" cy="3886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3" name="矩形 15362"/>
          <p:cNvSpPr/>
          <p:nvPr/>
        </p:nvSpPr>
        <p:spPr>
          <a:xfrm>
            <a:off x="2362200" y="4648200"/>
            <a:ext cx="4267200" cy="1828800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normAutofit/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go boating</a:t>
            </a:r>
            <a:endParaRPr lang="zh-CN" altLang="en-US" sz="3600"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20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https://d.book118.com/525210103202011101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等待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Office Theme</vt:lpstr>
      <vt:lpstr>12单元单词总结</vt:lpstr>
      <vt:lpstr>PowerPoint Presentation</vt:lpstr>
      <vt:lpstr>Unit 13 Happy Children's Day儿童节快乐！</vt:lpstr>
      <vt:lpstr>Children's Day</vt:lpstr>
      <vt:lpstr>名词所有格：</vt:lpstr>
      <vt:lpstr>PowerPoint Presentation</vt:lpstr>
      <vt:lpstr>PowerPoint Presentation</vt:lpstr>
      <vt:lpstr>PowerPoint Presentation</vt:lpstr>
      <vt:lpstr>watch[wɒtʃ]</vt:lpstr>
      <vt:lpstr>PowerPoint Presentation</vt:lpstr>
      <vt:lpstr>puppet show 英[ˈpʌpit ʃəu]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2024-09-10T00:10:40.152</cp:lastPrinted>
  <dcterms:created xsi:type="dcterms:W3CDTF">2024-09-09T16:10:40Z</dcterms:created>
  <dcterms:modified xsi:type="dcterms:W3CDTF">2024-09-09T16:10:42Z</dcterms:modified>
</cp:coreProperties>
</file>