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6D3EE7-C29D-4C98-BCFE-EA49F2EC1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3E4D4-B313-475E-928A-306E32CBEF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489DF1-72D5-485B-BD62-20654FD8F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CC2188-E625-4718-A35A-87DB7A9D59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F4E746-941E-4EDE-8937-894CBC8166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54948C-30C4-4D03-A85D-CE6B98A02A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E89285-DFD0-4AAD-BCCF-3C2BA4BEFE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490930-E17B-433E-91FA-5E3DE6F8B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B5E33-274C-4C7D-BF24-72434594B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C2B9D-20AC-46A0-A999-CF7442927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B1E43-D2E7-4245-90F0-F6EBD47D8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211230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肌力分级护理PPT\n## 1.肌力分级的定义与重要性\n### 1.1肌力分级的定义及分类\n### 1.2肌力分级在临床中的应用\n### 1.3肌力分级对护理工作的影响\n## 2.肌力分级的评估方法\n### 2.1肌力评估的基本原则\n### 2.2常用的肌力评估工具与方法\n### 2.3肌力评估的注意事项与技巧\n## 3.肌力分级护理的实施策略\n### 3.1肌力分级护理的基本原则\n### 3.2不同肌力级别的护理措施\n### 3.3肌力分级护理的案例分析\n## 4.肌力分级护理的监测与调整\n### 4.1肌力分级护理的监测方法与频率\n### 4.2肌力分级护理的调整依据与时机\n### 4.3肌力分级护理的持续改进与优化\n## 5.肌力分级护理的团队协作与沟通\n### 5.1肌力分级护理的团队建设与合作\n### 5.2肌力分级护理的沟通技巧与策略\n### 5.3肌力分级护理的跨专业协作与资源整合\n## 6.肌力分级护理的教育与培训\n### 6.1肌力分级护理的教育目标与内容\n### 6.2肌力分级护理的培训方法与评价\n### 6.3肌力分级护理的持续教育与专业发展\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a:t>肌力分级护理PPT</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descr="{&quot;isTemplate&quot;:true,&quot;type&quot;:2}"/>
        <p:cNvGrpSpPr/>
        <p:nvPr/>
      </p:nvGrpSpPr>
      <p:grpSpPr>
        <a:xfrm>
          <a:off x="0" y="0"/>
          <a:ext cx="0" cy="0"/>
        </a:xfrm>
      </p:grpSpPr>
      <p:sp>
        <p:nvSpPr>
          <p:cNvPr id="8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肌力分级的定义与重要性</a:t>
            </a:r>
            <a:endParaRPr/>
          </a:p>
        </p:txBody>
      </p:sp>
      <p:sp>
        <p:nvSpPr>
          <p:cNvPr id="8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3}"/>
        <p:cNvGrpSpPr/>
        <p:nvPr/>
      </p:nvGrpSpPr>
      <p:grpSpPr>
        <a:xfrm>
          <a:off x="0" y="0"/>
          <a:ext cx="0" cy="0"/>
        </a:xfrm>
      </p:grpSpPr>
      <p:grpSp>
        <p:nvGrpSpPr>
          <p:cNvPr id="11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19" name="Group 686"/>
            <p:cNvGrpSpPr/>
            <p:nvPr/>
          </p:nvGrpSpPr>
          <p:grpSpPr>
            <a:xfrm>
              <a:off x="1075314" y="1520189"/>
              <a:ext cx="9868911" cy="2072418"/>
              <a:chOff x="1075314" y="1520189"/>
              <a:chExt cx="9868911" cy="2072418"/>
            </a:xfrm>
          </p:grpSpPr>
          <p:sp>
            <p:nvSpPr>
              <p:cNvPr id="12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0级：肌肉完全瘫痪，无法产生任何收缩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1级：肌肉有轻微收缩，但不能产生关节运动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2级：肌肉收缩可以产生关节运动，但力量较弱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3级：肌肉收缩力量正常，可以对抗一定阻力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4级：肌肉收缩力量较强，可以对抗较大阻力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5级：肌肉收缩力量正常，可以对抗最大阻力</a:t>
                </a:r>
                <a:endParaRPr/>
              </a:p>
            </p:txBody>
          </p:sp>
          <p:sp>
            <p:nvSpPr>
              <p:cNvPr id="12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肌力分级是指根据肌肉的力量和功能将肌肉力量分为不同的等级</a:t>
                </a:r>
                <a:endParaRPr/>
              </a:p>
            </p:txBody>
          </p:sp>
          <p:sp>
            <p:nvSpPr>
              <p:cNvPr id="12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 name="Group 691"/>
            <p:cNvGrpSpPr/>
            <p:nvPr/>
          </p:nvGrpSpPr>
          <p:grpSpPr>
            <a:xfrm>
              <a:off x="1075314" y="3881882"/>
              <a:ext cx="9868911" cy="2072418"/>
              <a:chOff x="1075314" y="3881882"/>
              <a:chExt cx="9868911" cy="2072418"/>
            </a:xfrm>
          </p:grpSpPr>
          <p:sp>
            <p:nvSpPr>
              <p:cNvPr id="12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有助于医生制定合理的康复计划和治疗措施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有助于患者了解自己的肌肉恢复状况，及时调整康复训练</a:t>
                </a:r>
                <a:endParaRPr/>
              </a:p>
            </p:txBody>
          </p:sp>
          <p:sp>
            <p:nvSpPr>
              <p:cNvPr id="12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肌力分级通常用于评估肌肉损伤、疾病或手术后的恢复情况</a:t>
                </a:r>
                <a:endParaRPr/>
              </a:p>
            </p:txBody>
          </p:sp>
          <p:sp>
            <p:nvSpPr>
              <p:cNvPr id="12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肌力分级的定义及分类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grpSp>
        <p:nvGrpSpPr>
          <p:cNvPr id="13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2" name=""/>
            <p:cNvGrpSpPr/>
            <p:nvPr/>
          </p:nvGrpSpPr>
          <p:grpSpPr>
            <a:xfrm>
              <a:off x="685800" y="3146904"/>
              <a:ext cx="5760000" cy="3225487"/>
              <a:chOff x="685800" y="3146904"/>
              <a:chExt cx="5760000" cy="3225487"/>
            </a:xfrm>
          </p:grpSpPr>
          <p:sp>
            <p:nvSpPr>
              <p:cNvPr id="13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肌力分级在临床上的应用广泛，包括神经系统疾病、运动系统疾病、康复医学等领域</a:t>
                </a:r>
                <a:endParaRPr kumimoji="1" lang="en-US" altLang="zh-CN" sz="1800" b="1">
                  <a:solidFill>
                    <a:schemeClr val="bg1"/>
                  </a:solidFill>
                  <a:latin typeface="+mj-ea"/>
                  <a:ea typeface="+mj-ea"/>
                </a:endParaRPr>
              </a:p>
            </p:txBody>
          </p:sp>
          <p:sp>
            <p:nvSpPr>
              <p:cNvPr id="13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用于评估肌肉麻痹、肌肉萎缩、肌无力等病症的严重程度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用于评估手术后的肌肉功能恢复情况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用于制定康复训练计划和治疗措施</a:t>
                </a:r>
                <a:endParaRPr/>
              </a:p>
            </p:txBody>
          </p:sp>
        </p:grpSp>
        <p:grpSp>
          <p:nvGrpSpPr>
            <p:cNvPr id="135" name=""/>
            <p:cNvGrpSpPr/>
            <p:nvPr/>
          </p:nvGrpSpPr>
          <p:grpSpPr>
            <a:xfrm>
              <a:off x="6016236" y="3146904"/>
              <a:ext cx="5400000" cy="3225487"/>
              <a:chOff x="6016236" y="3146904"/>
              <a:chExt cx="5400000" cy="3225487"/>
            </a:xfrm>
          </p:grpSpPr>
          <p:sp>
            <p:nvSpPr>
              <p:cNvPr id="13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肌力分级可以为临床医生提供客观的评估依据，有助于提高治疗效果</a:t>
                </a:r>
                <a:endParaRPr kumimoji="1" lang="en-US" altLang="zh-CN" sz="1800" b="1">
                  <a:solidFill>
                    <a:schemeClr val="bg1"/>
                  </a:solidFill>
                  <a:latin typeface="+mj-ea"/>
                  <a:ea typeface="+mj-ea"/>
                </a:endParaRPr>
              </a:p>
            </p:txBody>
          </p:sp>
          <p:sp>
            <p:nvSpPr>
              <p:cNvPr id="13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有助于判断患者的病情和治疗效果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有助于调整治疗方案，提高治疗效果</a:t>
                </a:r>
                <a:endParaRPr/>
              </a:p>
            </p:txBody>
          </p:sp>
        </p:grpSp>
      </p:grpSp>
      <p:sp>
        <p:nvSpPr>
          <p:cNvPr id="13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肌力分级在临床中的应用</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sp>
        <p:nvSpPr>
          <p:cNvPr id="140"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肌力分级对护理工作的影响</a:t>
            </a:r>
            <a:endParaRPr lang="en-US" sz="3600" b="1">
              <a:latin typeface="微软雅黑"/>
              <a:ea typeface="微软雅黑"/>
            </a:endParaRPr>
          </a:p>
        </p:txBody>
      </p:sp>
      <p:grpSp>
        <p:nvGrpSpPr>
          <p:cNvPr id="141"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42" name=""/>
            <p:cNvGrpSpPr/>
            <p:nvPr/>
          </p:nvGrpSpPr>
          <p:grpSpPr>
            <a:xfrm>
              <a:off x="2826110" y="2144759"/>
              <a:ext cx="2880000" cy="4397325"/>
              <a:chOff x="2826109" y="2144759"/>
              <a:chExt cx="2880000" cy="4397325"/>
            </a:xfrm>
          </p:grpSpPr>
          <p:sp>
            <p:nvSpPr>
              <p:cNvPr id="143"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肌力分级对护理工作具有重要意义，有助于护理人员更好地了解患者的病情和需求</a:t>
                </a:r>
                <a:endParaRPr kumimoji="1" lang="en-US" altLang="zh-CN" sz="2200" b="1">
                  <a:solidFill>
                    <a:schemeClr val="bg1"/>
                  </a:solidFill>
                  <a:latin typeface="+mj-ea"/>
                  <a:ea typeface="+mj-ea"/>
                </a:endParaRPr>
              </a:p>
            </p:txBody>
          </p:sp>
          <p:sp>
            <p:nvSpPr>
              <p:cNvPr id="144"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有助于制定个性化的护理计划和措施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有助于评估护理效果，及时调整护理方案</a:t>
                </a:r>
                <a:endParaRPr/>
              </a:p>
            </p:txBody>
          </p:sp>
          <p:sp>
            <p:nvSpPr>
              <p:cNvPr id="145"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46" name=""/>
            <p:cNvGrpSpPr/>
            <p:nvPr/>
          </p:nvGrpSpPr>
          <p:grpSpPr>
            <a:xfrm>
              <a:off x="6485892" y="2144759"/>
              <a:ext cx="2880000" cy="4397325"/>
              <a:chOff x="6485892" y="2144759"/>
              <a:chExt cx="2880000" cy="4397325"/>
            </a:xfrm>
          </p:grpSpPr>
          <p:sp>
            <p:nvSpPr>
              <p:cNvPr id="147"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肌力分级有助于提高护理工作的效率和效果</a:t>
                </a:r>
                <a:endParaRPr kumimoji="1" lang="en-US" altLang="zh-CN" sz="2200" b="1">
                  <a:solidFill>
                    <a:schemeClr val="bg1"/>
                  </a:solidFill>
                  <a:latin typeface="+mj-ea"/>
                  <a:ea typeface="+mj-ea"/>
                </a:endParaRPr>
              </a:p>
            </p:txBody>
          </p:sp>
          <p:sp>
            <p:nvSpPr>
              <p:cNvPr id="148"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有助于护理人员更准确地评估患者的病情和需求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有助于护理人员更有针对性地进行护理干预</a:t>
                </a:r>
                <a:endParaRPr/>
              </a:p>
            </p:txBody>
          </p:sp>
          <p:sp>
            <p:nvSpPr>
              <p:cNvPr id="149"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2}"/>
        <p:cNvGrpSpPr/>
        <p:nvPr/>
      </p:nvGrpSpPr>
      <p:grpSpPr>
        <a:xfrm>
          <a:off x="0" y="0"/>
          <a:ext cx="0" cy="0"/>
        </a:xfrm>
      </p:grpSpPr>
      <p:sp>
        <p:nvSpPr>
          <p:cNvPr id="15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肌力分级的评估方法</a:t>
            </a:r>
            <a:endParaRPr/>
          </a:p>
        </p:txBody>
      </p:sp>
      <p:sp>
        <p:nvSpPr>
          <p:cNvPr id="15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3}"/>
        <p:cNvGrpSpPr/>
        <p:nvPr/>
      </p:nvGrpSpPr>
      <p:grpSpPr>
        <a:xfrm>
          <a:off x="0" y="0"/>
          <a:ext cx="0" cy="0"/>
        </a:xfrm>
      </p:grpSpPr>
      <p:sp>
        <p:nvSpPr>
          <p:cNvPr id="154"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肌力评估的基本原则</a:t>
            </a:r>
            <a:endParaRPr lang="en-US" sz="3600" b="1">
              <a:latin typeface="微软雅黑"/>
              <a:ea typeface="微软雅黑"/>
            </a:endParaRPr>
          </a:p>
        </p:txBody>
      </p:sp>
      <p:sp>
        <p:nvSpPr>
          <p:cNvPr id="155"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肌力评估的基本原则包括客观、准确、全面、动态和标准化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客观：评估过程应避免主观因素的影响，以客观指标为依据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准确：评估方法应具有较高的准确性和可靠性，以避免误诊和漏诊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全面：评估内容应包括肌肉的力量、功能、耐力等方面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动态：评估过程应关注患者的病情变化和康复进程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标准化：评估方法应具有统一的评估标准和操作流程</a:t>
            </a:r>
            <a:endParaRPr/>
          </a:p>
        </p:txBody>
      </p:sp>
      <p:pic>
        <p:nvPicPr>
          <p:cNvPr id="156"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sp>
        <p:nvSpPr>
          <p:cNvPr id="15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常用的肌力评估工具包括徒手肌力检查、器械肌力检查、肌电图等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徒手肌力检查：通过医生徒手操作，评估患者的肌力等级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器械肌力检查：通过专门的器械和设备，评估患者的肌力等级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肌电图：通过记录肌肉的电活动，评估患者的肌力状况</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常用的肌力评估方法包括等速肌力测试、等长肌力测试、等张肌力测试等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等速肌力测试：通过等速运动设备，评估患者的肌力等级和耐力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等长肌力测试：通过测量肌肉在特定长度下的力量，评估患者的肌力等级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等张肌力测试：通过测量肌肉在不同张力下的力量，评估患者的肌力等级</a:t>
            </a:r>
            <a:endParaRPr/>
          </a:p>
        </p:txBody>
      </p:sp>
      <p:sp>
        <p:nvSpPr>
          <p:cNvPr id="15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常用的肌力评估工具与方法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grpSp>
        <p:nvGrpSpPr>
          <p:cNvPr id="16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2" name=""/>
            <p:cNvGrpSpPr/>
            <p:nvPr/>
          </p:nvGrpSpPr>
          <p:grpSpPr>
            <a:xfrm>
              <a:off x="685800" y="3146904"/>
              <a:ext cx="5760000" cy="3225487"/>
              <a:chOff x="685800" y="3146904"/>
              <a:chExt cx="5760000" cy="3225487"/>
            </a:xfrm>
          </p:grpSpPr>
          <p:sp>
            <p:nvSpPr>
              <p:cNvPr id="16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肌力评估的注意事项包括操作规范、患者配合、避免主观因素等</a:t>
                </a:r>
                <a:endParaRPr kumimoji="1" lang="en-US" altLang="zh-CN" sz="1800" b="1">
                  <a:solidFill>
                    <a:schemeClr val="bg1"/>
                  </a:solidFill>
                  <a:latin typeface="+mj-ea"/>
                  <a:ea typeface="+mj-ea"/>
                </a:endParaRPr>
              </a:p>
            </p:txBody>
          </p:sp>
          <p:sp>
            <p:nvSpPr>
              <p:cNvPr id="16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操作规范：评估过程应遵循评估方法和标准，确保评估结果的准确性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患者配合：评估过程中患者应充分配合，以提高评估的准确性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避免主观因素：评估过程应避免主观判断，以客观指标为依据</a:t>
                </a:r>
                <a:endParaRPr/>
              </a:p>
            </p:txBody>
          </p:sp>
        </p:grpSp>
        <p:grpSp>
          <p:nvGrpSpPr>
            <p:cNvPr id="165" name=""/>
            <p:cNvGrpSpPr/>
            <p:nvPr/>
          </p:nvGrpSpPr>
          <p:grpSpPr>
            <a:xfrm>
              <a:off x="6016236" y="3146904"/>
              <a:ext cx="5400000" cy="3225487"/>
              <a:chOff x="6016236" y="3146904"/>
              <a:chExt cx="5400000" cy="3225487"/>
            </a:xfrm>
          </p:grpSpPr>
          <p:sp>
            <p:nvSpPr>
              <p:cNvPr id="16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肌力评估的技巧包括正确的操作姿势、适当的评估速度、充分的肌肉热身等</a:t>
                </a:r>
                <a:endParaRPr kumimoji="1" lang="en-US" altLang="zh-CN" sz="1800" b="1">
                  <a:solidFill>
                    <a:schemeClr val="bg1"/>
                  </a:solidFill>
                  <a:latin typeface="+mj-ea"/>
                  <a:ea typeface="+mj-ea"/>
                </a:endParaRPr>
              </a:p>
            </p:txBody>
          </p:sp>
          <p:sp>
            <p:nvSpPr>
              <p:cNvPr id="16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正确的操作姿势：评估人员应保持正确的操作姿势，以避免误差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适当的评估速度：评估过程中应选择适当的评估速度，以确保结果的准确性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充分的肌肉热身：评估前应进行充分的肌肉热身，以避免肌肉损伤</a:t>
                </a:r>
                <a:endParaRPr/>
              </a:p>
            </p:txBody>
          </p:sp>
        </p:grpSp>
      </p:grpSp>
      <p:sp>
        <p:nvSpPr>
          <p:cNvPr id="16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肌力评估的注意事项与技巧</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肌力分级护理的实施策略</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肌力分级护理的基本原则</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肌力分级护理的基本原则包括个体化、全面化、动态化和协作化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个体化：护理计划应根据患者的肌力等级、病情和需求制定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全面化：护理内容应包括患者的肌肉力量、功能、耐力等方面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动态化：护理过程应关注患者的病情变化和康复进程，及时调整护理方案</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协作化：护理工作应与医生、康复师等多方协作，共同促进患者康复</a:t>
            </a:r>
            <a:endParaRPr/>
          </a:p>
        </p:txBody>
      </p:sp>
      <p:cxnSp>
        <p:nvCxnSpPr>
          <p:cNvPr id="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grpSp>
        <p:nvGrpSpPr>
          <p:cNvPr id="1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 name="Group 628"/>
            <p:cNvGrpSpPr/>
            <p:nvPr/>
          </p:nvGrpSpPr>
          <p:grpSpPr>
            <a:xfrm>
              <a:off x="1197254" y="3971227"/>
              <a:ext cx="11008530" cy="2106887"/>
              <a:chOff x="1197254" y="3971227"/>
              <a:chExt cx="11008530" cy="2106887"/>
            </a:xfrm>
          </p:grpSpPr>
          <p:sp>
            <p:nvSpPr>
              <p:cNvPr id="1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不同肌力级别的护理措施包括基础护理、康复训练、心理护理等</a:t>
                </a:r>
                <a:endParaRPr/>
              </a:p>
            </p:txBody>
          </p:sp>
          <p:sp>
            <p:nvSpPr>
              <p:cNvPr id="2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基础护理：包括保持患者舒适的体位、预防压疮、保持呼吸道通畅等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康复训练：根据患者的肌力等级和需求，制定个性化的康复训练计划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心理护理：关注患者的心理状态，提供心理支持和心理疏导</a:t>
                </a:r>
                <a:endParaRPr/>
              </a:p>
            </p:txBody>
          </p:sp>
        </p:grpSp>
        <p:grpSp>
          <p:nvGrpSpPr>
            <p:cNvPr id="24" name="Group 635"/>
            <p:cNvGrpSpPr/>
            <p:nvPr/>
          </p:nvGrpSpPr>
          <p:grpSpPr>
            <a:xfrm>
              <a:off x="3499345" y="1423099"/>
              <a:ext cx="11008530" cy="2005901"/>
              <a:chOff x="3499345" y="1423099"/>
              <a:chExt cx="11008530" cy="2005901"/>
            </a:xfrm>
          </p:grpSpPr>
          <p:sp>
            <p:nvSpPr>
              <p:cNvPr id="2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不同肌力级别的护理措施应随着患者的病情变化和康复进程调整</a:t>
                </a:r>
                <a:endParaRPr/>
              </a:p>
            </p:txBody>
          </p:sp>
          <p:sp>
            <p:nvSpPr>
              <p:cNvPr id="2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肌力提高时，可适当增加康复训练的难度和强度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肌力降低时，应调整康复训练的计划，确保安全</a:t>
                </a:r>
                <a:endParaRPr/>
              </a:p>
            </p:txBody>
          </p:sp>
          <p:sp>
            <p:nvSpPr>
              <p:cNvPr id="2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不同肌力级别的护理措施</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 name="" descr="{&quot;isTemplate&quot;:true,&quot;type&quot;:3}"/>
        <p:cNvGrpSpPr/>
        <p:nvPr/>
      </p:nvGrpSpPr>
      <p:grpSpPr>
        <a:xfrm>
          <a:off x="0" y="0"/>
          <a:ext cx="0" cy="0"/>
        </a:xfrm>
      </p:grpSpPr>
      <p:sp>
        <p:nvSpPr>
          <p:cNvPr id="33"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肌力分级护理的案例分析</a:t>
            </a:r>
            <a:endParaRPr lang="en-US" sz="3600" b="1">
              <a:latin typeface="微软雅黑"/>
              <a:ea typeface="微软雅黑"/>
            </a:endParaRPr>
          </a:p>
        </p:txBody>
      </p:sp>
      <p:sp>
        <p:nvSpPr>
          <p:cNvPr id="34"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肌力分级护理的案例分析可以帮助护理人员更好地理解肌力分级护理的实际应用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分析患者的肌力等级、病情和需求，制定个性化的护理计划</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分析护理过程中的问题和挑战，及时调整护理方案</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分析护理效果，总结经验教训，提高护理质量</a:t>
            </a:r>
            <a:endParaRPr/>
          </a:p>
        </p:txBody>
      </p:sp>
      <p:cxnSp>
        <p:nvCxnSpPr>
          <p:cNvPr id="35"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6"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https://d.book118.com/525211230010011110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肌力分级护理PPT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2024-09-15T02:23:57.320</cp:lastPrinted>
  <dcterms:created xsi:type="dcterms:W3CDTF">2024-09-14T18:23:57Z</dcterms:created>
  <dcterms:modified xsi:type="dcterms:W3CDTF">2024-09-14T18:23:59Z</dcterms:modified>
</cp:coreProperties>
</file>