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430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2082E-2BC2-42EE-A45A-BAD40FC86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9AFEA-04AB-4AAF-A270-477D6409F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8B578-0302-46C5-90A2-15F2B87EE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01592-30FD-4EED-BB66-7A7DEC5ED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4E5069-D946-4E3A-B8DD-B15169BCE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9292E4-4D40-4FA5-8DBB-C310A19A1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7E7095-04CF-4A81-A47E-F37FE0A40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A3A5A-D9B8-4473-BE1F-8D0BA3806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74156-0A3E-4CDA-8532-5FBB0CC35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D12AA-1353-4981-A232-6FF9E6E34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1A61D-594B-4557-91EF-340B4A8DE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17" Type="http://schemas.openxmlformats.org/officeDocument/2006/relationships/tags" Target="../tags/tag292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12" Type="http://schemas.openxmlformats.org/officeDocument/2006/relationships/tags" Target="../tags/tag315.xml" /><Relationship Id="rId13" Type="http://schemas.openxmlformats.org/officeDocument/2006/relationships/tags" Target="../tags/tag316.xml" /><Relationship Id="rId14" Type="http://schemas.openxmlformats.org/officeDocument/2006/relationships/tags" Target="../tags/tag317.xml" /><Relationship Id="rId15" Type="http://schemas.openxmlformats.org/officeDocument/2006/relationships/tags" Target="../tags/tag318.xml" /><Relationship Id="rId16" Type="http://schemas.openxmlformats.org/officeDocument/2006/relationships/tags" Target="../tags/tag319.xml" /><Relationship Id="rId17" Type="http://schemas.openxmlformats.org/officeDocument/2006/relationships/tags" Target="../tags/tag320.xml" /><Relationship Id="rId18" Type="http://schemas.openxmlformats.org/officeDocument/2006/relationships/tags" Target="../tags/tag321.xml" /><Relationship Id="rId19" Type="http://schemas.openxmlformats.org/officeDocument/2006/relationships/tags" Target="../tags/tag322.xml" /><Relationship Id="rId2" Type="http://schemas.openxmlformats.org/officeDocument/2006/relationships/tags" Target="../tags/tag305.xml" /><Relationship Id="rId20" Type="http://schemas.openxmlformats.org/officeDocument/2006/relationships/tags" Target="../tags/tag323.xml" /><Relationship Id="rId21" Type="http://schemas.openxmlformats.org/officeDocument/2006/relationships/tags" Target="../tags/tag324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tags" Target="../tags/tag309.xml" /><Relationship Id="rId7" Type="http://schemas.openxmlformats.org/officeDocument/2006/relationships/tags" Target="../tags/tag310.xml" /><Relationship Id="rId8" Type="http://schemas.openxmlformats.org/officeDocument/2006/relationships/tags" Target="../tags/tag311.xml" /><Relationship Id="rId9" Type="http://schemas.openxmlformats.org/officeDocument/2006/relationships/tags" Target="../tags/tag3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5.xml" /><Relationship Id="rId3" Type="http://schemas.openxmlformats.org/officeDocument/2006/relationships/tags" Target="../tags/tag326.xml" /><Relationship Id="rId4" Type="http://schemas.openxmlformats.org/officeDocument/2006/relationships/tags" Target="../tags/tag3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12" Type="http://schemas.openxmlformats.org/officeDocument/2006/relationships/tags" Target="../tags/tag338.xml" /><Relationship Id="rId13" Type="http://schemas.openxmlformats.org/officeDocument/2006/relationships/tags" Target="../tags/tag339.xml" /><Relationship Id="rId14" Type="http://schemas.openxmlformats.org/officeDocument/2006/relationships/tags" Target="../tags/tag340.xml" /><Relationship Id="rId15" Type="http://schemas.openxmlformats.org/officeDocument/2006/relationships/tags" Target="../tags/tag341.xml" /><Relationship Id="rId16" Type="http://schemas.openxmlformats.org/officeDocument/2006/relationships/tags" Target="../tags/tag342.xml" /><Relationship Id="rId17" Type="http://schemas.openxmlformats.org/officeDocument/2006/relationships/tags" Target="../tags/tag343.xml" /><Relationship Id="rId18" Type="http://schemas.openxmlformats.org/officeDocument/2006/relationships/tags" Target="../tags/tag344.xml" /><Relationship Id="rId19" Type="http://schemas.openxmlformats.org/officeDocument/2006/relationships/tags" Target="../tags/tag345.xml" /><Relationship Id="rId2" Type="http://schemas.openxmlformats.org/officeDocument/2006/relationships/tags" Target="../tags/tag328.xml" /><Relationship Id="rId20" Type="http://schemas.openxmlformats.org/officeDocument/2006/relationships/tags" Target="../tags/tag346.xml" /><Relationship Id="rId21" Type="http://schemas.openxmlformats.org/officeDocument/2006/relationships/tags" Target="../tags/tag347.xml" /><Relationship Id="rId22" Type="http://schemas.openxmlformats.org/officeDocument/2006/relationships/tags" Target="../tags/tag348.xml" /><Relationship Id="rId23" Type="http://schemas.openxmlformats.org/officeDocument/2006/relationships/tags" Target="../tags/tag349.xml" /><Relationship Id="rId24" Type="http://schemas.openxmlformats.org/officeDocument/2006/relationships/tags" Target="../tags/tag350.xml" /><Relationship Id="rId25" Type="http://schemas.openxmlformats.org/officeDocument/2006/relationships/tags" Target="../tags/tag351.xml" /><Relationship Id="rId26" Type="http://schemas.openxmlformats.org/officeDocument/2006/relationships/tags" Target="../tags/tag352.xml" /><Relationship Id="rId27" Type="http://schemas.openxmlformats.org/officeDocument/2006/relationships/tags" Target="../tags/tag353.xml" /><Relationship Id="rId28" Type="http://schemas.openxmlformats.org/officeDocument/2006/relationships/tags" Target="../tags/tag354.xml" /><Relationship Id="rId29" Type="http://schemas.openxmlformats.org/officeDocument/2006/relationships/tags" Target="../tags/tag355.xml" /><Relationship Id="rId3" Type="http://schemas.openxmlformats.org/officeDocument/2006/relationships/tags" Target="../tags/tag329.xml" /><Relationship Id="rId30" Type="http://schemas.openxmlformats.org/officeDocument/2006/relationships/tags" Target="../tags/tag356.xml" /><Relationship Id="rId31" Type="http://schemas.openxmlformats.org/officeDocument/2006/relationships/tags" Target="../tags/tag357.xml" /><Relationship Id="rId32" Type="http://schemas.openxmlformats.org/officeDocument/2006/relationships/tags" Target="../tags/tag358.xml" /><Relationship Id="rId33" Type="http://schemas.openxmlformats.org/officeDocument/2006/relationships/tags" Target="../tags/tag359.xml" /><Relationship Id="rId34" Type="http://schemas.openxmlformats.org/officeDocument/2006/relationships/tags" Target="../tags/tag360.xml" /><Relationship Id="rId35" Type="http://schemas.openxmlformats.org/officeDocument/2006/relationships/tags" Target="../tags/tag361.xml" /><Relationship Id="rId36" Type="http://schemas.openxmlformats.org/officeDocument/2006/relationships/tags" Target="../tags/tag362.xml" /><Relationship Id="rId37" Type="http://schemas.openxmlformats.org/officeDocument/2006/relationships/tags" Target="../tags/tag363.xml" /><Relationship Id="rId38" Type="http://schemas.openxmlformats.org/officeDocument/2006/relationships/tags" Target="../tags/tag364.xml" /><Relationship Id="rId39" Type="http://schemas.openxmlformats.org/officeDocument/2006/relationships/tags" Target="../tags/tag365.xml" /><Relationship Id="rId4" Type="http://schemas.openxmlformats.org/officeDocument/2006/relationships/tags" Target="../tags/tag330.xml" /><Relationship Id="rId40" Type="http://schemas.openxmlformats.org/officeDocument/2006/relationships/tags" Target="../tags/tag366.xml" /><Relationship Id="rId41" Type="http://schemas.openxmlformats.org/officeDocument/2006/relationships/tags" Target="../tags/tag367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tags" Target="../tags/tag333.xml" /><Relationship Id="rId8" Type="http://schemas.openxmlformats.org/officeDocument/2006/relationships/tags" Target="../tags/tag334.xml" /><Relationship Id="rId9" Type="http://schemas.openxmlformats.org/officeDocument/2006/relationships/tags" Target="../tags/tag3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68.xml" /><Relationship Id="rId3" Type="http://schemas.openxmlformats.org/officeDocument/2006/relationships/tags" Target="../tags/tag369.xml" /><Relationship Id="rId4" Type="http://schemas.openxmlformats.org/officeDocument/2006/relationships/tags" Target="../tags/tag370.xml" /><Relationship Id="rId5" Type="http://schemas.openxmlformats.org/officeDocument/2006/relationships/tags" Target="../tags/tag3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72.xml" /><Relationship Id="rId3" Type="http://schemas.openxmlformats.org/officeDocument/2006/relationships/tags" Target="../tags/tag373.xml" /><Relationship Id="rId4" Type="http://schemas.openxmlformats.org/officeDocument/2006/relationships/tags" Target="../tags/tag374.xml" /><Relationship Id="rId5" Type="http://schemas.openxmlformats.org/officeDocument/2006/relationships/tags" Target="../tags/tag375.xml" /><Relationship Id="rId6" Type="http://schemas.openxmlformats.org/officeDocument/2006/relationships/tags" Target="../tags/tag376.xml" /><Relationship Id="rId7" Type="http://schemas.openxmlformats.org/officeDocument/2006/relationships/tags" Target="../tags/tag377.xml" /><Relationship Id="rId8" Type="http://schemas.openxmlformats.org/officeDocument/2006/relationships/tags" Target="../tags/tag378.xml" /><Relationship Id="rId9" Type="http://schemas.openxmlformats.org/officeDocument/2006/relationships/tags" Target="../tags/tag37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80.xml" /><Relationship Id="rId3" Type="http://schemas.openxmlformats.org/officeDocument/2006/relationships/tags" Target="../tags/tag381.xml" /><Relationship Id="rId4" Type="http://schemas.openxmlformats.org/officeDocument/2006/relationships/tags" Target="../tags/tag38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91.xml" /><Relationship Id="rId11" Type="http://schemas.openxmlformats.org/officeDocument/2006/relationships/tags" Target="../tags/tag392.xml" /><Relationship Id="rId12" Type="http://schemas.openxmlformats.org/officeDocument/2006/relationships/tags" Target="../tags/tag393.xml" /><Relationship Id="rId13" Type="http://schemas.openxmlformats.org/officeDocument/2006/relationships/tags" Target="../tags/tag394.xml" /><Relationship Id="rId14" Type="http://schemas.openxmlformats.org/officeDocument/2006/relationships/tags" Target="../tags/tag395.xml" /><Relationship Id="rId15" Type="http://schemas.openxmlformats.org/officeDocument/2006/relationships/tags" Target="../tags/tag396.xml" /><Relationship Id="rId16" Type="http://schemas.openxmlformats.org/officeDocument/2006/relationships/tags" Target="../tags/tag397.xml" /><Relationship Id="rId17" Type="http://schemas.openxmlformats.org/officeDocument/2006/relationships/tags" Target="../tags/tag398.xml" /><Relationship Id="rId2" Type="http://schemas.openxmlformats.org/officeDocument/2006/relationships/tags" Target="../tags/tag383.xml" /><Relationship Id="rId3" Type="http://schemas.openxmlformats.org/officeDocument/2006/relationships/tags" Target="../tags/tag384.xml" /><Relationship Id="rId4" Type="http://schemas.openxmlformats.org/officeDocument/2006/relationships/tags" Target="../tags/tag385.xml" /><Relationship Id="rId5" Type="http://schemas.openxmlformats.org/officeDocument/2006/relationships/tags" Target="../tags/tag386.xml" /><Relationship Id="rId6" Type="http://schemas.openxmlformats.org/officeDocument/2006/relationships/tags" Target="../tags/tag387.xml" /><Relationship Id="rId7" Type="http://schemas.openxmlformats.org/officeDocument/2006/relationships/tags" Target="../tags/tag388.xml" /><Relationship Id="rId8" Type="http://schemas.openxmlformats.org/officeDocument/2006/relationships/tags" Target="../tags/tag389.xml" /><Relationship Id="rId9" Type="http://schemas.openxmlformats.org/officeDocument/2006/relationships/tags" Target="../tags/tag39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99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tags" Target="../tags/tag40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1.xml" /><Relationship Id="rId11" Type="http://schemas.openxmlformats.org/officeDocument/2006/relationships/tags" Target="../tags/tag412.xml" /><Relationship Id="rId12" Type="http://schemas.openxmlformats.org/officeDocument/2006/relationships/tags" Target="../tags/tag413.xml" /><Relationship Id="rId13" Type="http://schemas.openxmlformats.org/officeDocument/2006/relationships/tags" Target="../tags/tag414.xml" /><Relationship Id="rId2" Type="http://schemas.openxmlformats.org/officeDocument/2006/relationships/tags" Target="../tags/tag403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Relationship Id="rId7" Type="http://schemas.openxmlformats.org/officeDocument/2006/relationships/tags" Target="../tags/tag408.xml" /><Relationship Id="rId8" Type="http://schemas.openxmlformats.org/officeDocument/2006/relationships/tags" Target="../tags/tag409.xml" /><Relationship Id="rId9" Type="http://schemas.openxmlformats.org/officeDocument/2006/relationships/tags" Target="../tags/tag41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15.xml" /><Relationship Id="rId3" Type="http://schemas.openxmlformats.org/officeDocument/2006/relationships/tags" Target="../tags/tag416.xml" /><Relationship Id="rId4" Type="http://schemas.openxmlformats.org/officeDocument/2006/relationships/tags" Target="../tags/tag41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6.xml" /><Relationship Id="rId11" Type="http://schemas.openxmlformats.org/officeDocument/2006/relationships/tags" Target="../tags/tag427.xml" /><Relationship Id="rId12" Type="http://schemas.openxmlformats.org/officeDocument/2006/relationships/tags" Target="../tags/tag428.xml" /><Relationship Id="rId13" Type="http://schemas.openxmlformats.org/officeDocument/2006/relationships/tags" Target="../tags/tag429.xml" /><Relationship Id="rId2" Type="http://schemas.openxmlformats.org/officeDocument/2006/relationships/tags" Target="../tags/tag418.xml" /><Relationship Id="rId3" Type="http://schemas.openxmlformats.org/officeDocument/2006/relationships/tags" Target="../tags/tag419.xml" /><Relationship Id="rId4" Type="http://schemas.openxmlformats.org/officeDocument/2006/relationships/tags" Target="../tags/tag420.xml" /><Relationship Id="rId5" Type="http://schemas.openxmlformats.org/officeDocument/2006/relationships/tags" Target="../tags/tag421.xml" /><Relationship Id="rId6" Type="http://schemas.openxmlformats.org/officeDocument/2006/relationships/tags" Target="../tags/tag422.xml" /><Relationship Id="rId7" Type="http://schemas.openxmlformats.org/officeDocument/2006/relationships/tags" Target="../tags/tag423.xml" /><Relationship Id="rId8" Type="http://schemas.openxmlformats.org/officeDocument/2006/relationships/tags" Target="../tags/tag424.xml" /><Relationship Id="rId9" Type="http://schemas.openxmlformats.org/officeDocument/2006/relationships/tags" Target="../tags/tag42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2113421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温里剂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温里剂的定义和分类</a:t>
            </a: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温里剂的组成和用法</a:t>
            </a: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温里剂的适应症和禁忌症</a:t>
            </a: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温里剂的经典方剂介绍</a:t>
            </a: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温里剂的现代研究进展</a:t>
            </a: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温里剂的定义和分类</a:t>
            </a:r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温里剂的定义</a:t>
            </a:r>
          </a:p>
        </p:txBody>
      </p:sp>
      <p:sp>
        <p:nvSpPr>
          <p:cNvPr id="104970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温里剂是指以温热药味为主组成，具有温里助阳、散寒通脉等作用，治疗里寒证候的方剂。</a:t>
            </a:r>
          </a:p>
        </p:txBody>
      </p:sp>
      <p:sp>
        <p:nvSpPr>
          <p:cNvPr id="104970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温里剂主要用于治疗脾胃虚寒、寒气凝滞所致的脘腹冷痛、呕吐泄泻、食欲不振等症。</a:t>
            </a:r>
          </a:p>
        </p:txBody>
      </p:sp>
      <p:sp>
        <p:nvSpPr>
          <p:cNvPr id="104970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温里剂的分类主要包括温中散寒剂、回阳救逆剂等。</a:t>
            </a:r>
          </a:p>
        </p:txBody>
      </p:sp>
      <p:sp>
        <p:nvSpPr>
          <p:cNvPr id="104971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温里剂的组成多以辛温药物为主，配以甘味药物，以温补阳气、散寒止痛。</a:t>
            </a:r>
          </a:p>
        </p:txBody>
      </p:sp>
      <p:sp>
        <p:nvSpPr>
          <p:cNvPr id="104972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温里剂的分类</a:t>
            </a:r>
          </a:p>
        </p:txBody>
      </p:sp>
      <p:sp>
        <p:nvSpPr>
          <p:cNvPr id="1049764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温中散寒剂：主要用于脾胃虚寒引起的胃脘痛、呕吐、腹泻等症状</a:t>
            </a:r>
          </a:p>
        </p:txBody>
      </p:sp>
      <p:sp>
        <p:nvSpPr>
          <p:cNvPr id="1049766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回阳救逆剂：主要用于阳气虚脱引起的亡阳证、厥逆证等症状</a:t>
            </a:r>
          </a:p>
        </p:txBody>
      </p:sp>
      <p:sp>
        <p:nvSpPr>
          <p:cNvPr id="1049768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温经散寒剂：主要用于寒凝血瘀引起的月经不调、痛经等症状</a:t>
            </a:r>
          </a:p>
        </p:txBody>
      </p:sp>
      <p:sp>
        <p:nvSpPr>
          <p:cNvPr id="1049770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温阳利水剂：主要用于肾阳虚引起的水肿、腰膝酸软等症状</a:t>
            </a:r>
          </a:p>
        </p:txBody>
      </p:sp>
      <p:sp>
        <p:nvSpPr>
          <p:cNvPr id="1049772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温阳通脉剂：主要用于阳气不足引起的脉象弱、脉象迟缓等症状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温里剂的作用</a:t>
            </a:r>
          </a:p>
        </p:txBody>
      </p:sp>
      <p:sp>
        <p:nvSpPr>
          <p:cNvPr id="10498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温里散寒：温里剂具有温里散寒的作用，能够治疗寒邪内侵或阳气不足引起的各种症状。</a:t>
            </a:r>
          </a:p>
        </p:txBody>
      </p:sp>
      <p:sp>
        <p:nvSpPr>
          <p:cNvPr id="10498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温中止痛：温里剂能够温中止痛，对于脾胃虚寒引起的胃痛、腹痛、腹泻等症状有很好的缓解作用。</a:t>
            </a:r>
          </a:p>
        </p:txBody>
      </p:sp>
      <p:sp>
        <p:nvSpPr>
          <p:cNvPr id="10498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温阳补虚：温里剂能够温阳补虚，对于阳气不足引起的各种虚证有很好的治疗作用。</a:t>
            </a:r>
          </a:p>
        </p:txBody>
      </p:sp>
      <p:sp>
        <p:nvSpPr>
          <p:cNvPr id="10498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促进血液循环：温里剂能够促进血液循环，改善局部血液循环不畅的情况。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温里剂的组成和用法</a:t>
            </a:r>
          </a:p>
        </p:txBody>
      </p:sp>
      <p:sp>
        <p:nvSpPr>
          <p:cNvPr id="1049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组成</a:t>
            </a:r>
          </a:p>
        </p:txBody>
      </p:sp>
      <p:sp>
        <p:nvSpPr>
          <p:cNvPr id="10500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剂型：温里剂的剂型多样，包括汤剂、丸剂、散剂等</a:t>
            </a:r>
          </a:p>
        </p:txBody>
      </p:sp>
      <p:sp>
        <p:nvSpPr>
          <p:cNvPr id="10500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主要成分：由多种中药组成，如干姜、附子等</a:t>
            </a:r>
          </a:p>
        </p:txBody>
      </p:sp>
      <p:sp>
        <p:nvSpPr>
          <p:cNvPr id="10500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辅助成分：根据不同的配方可能含有其他中药或化学物质</a:t>
            </a:r>
          </a:p>
        </p:txBody>
      </p:sp>
      <p:sp>
        <p:nvSpPr>
          <p:cNvPr id="10500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用法用量：温里剂的用法用量因具体配方和病情而异，需遵医嘱使用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用法</a:t>
            </a:r>
          </a:p>
        </p:txBody>
      </p:sp>
      <p:sp>
        <p:nvSpPr>
          <p:cNvPr id="105013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3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3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煎服：将温里剂与其他中药一起煎煮后服用</a:t>
            </a:r>
          </a:p>
        </p:txBody>
      </p:sp>
      <p:sp>
        <p:nvSpPr>
          <p:cNvPr id="105014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4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4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丸剂：将温里剂制成丸剂，口服</a:t>
            </a:r>
          </a:p>
        </p:txBody>
      </p:sp>
      <p:sp>
        <p:nvSpPr>
          <p:cNvPr id="105014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4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5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散剂：将温里剂研成粉末，口服或外用</a:t>
            </a:r>
          </a:p>
        </p:txBody>
      </p:sp>
      <p:sp>
        <p:nvSpPr>
          <p:cNvPr id="105015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5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5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膏剂：将温里剂制成膏剂，口服或外用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注意事项</a:t>
            </a:r>
          </a:p>
        </p:txBody>
      </p:sp>
      <p:sp>
        <p:nvSpPr>
          <p:cNvPr id="10501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1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孕妇慎用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不宜在服药期间同时服用滋补性中药</a:t>
            </a:r>
          </a:p>
        </p:txBody>
      </p:sp>
      <p:sp>
        <p:nvSpPr>
          <p:cNvPr id="10502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2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2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3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3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温里剂不宜用于发热病人</a:t>
            </a:r>
          </a:p>
        </p:txBody>
      </p:sp>
      <p:sp>
        <p:nvSpPr>
          <p:cNvPr id="10502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忌烟、酒及辛辣、生冷、油腻食物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温里剂的适应症和禁忌症</a:t>
            </a:r>
          </a:p>
        </p:txBody>
      </p:sp>
      <p:sp>
        <p:nvSpPr>
          <p:cNvPr id="10502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适应症</a:t>
            </a:r>
          </a:p>
        </p:txBody>
      </p:sp>
      <p:sp>
        <p:nvSpPr>
          <p:cNvPr id="1050462" name="任意多边形: 形状 16"/>
          <p:cNvSpPr/>
          <p:nvPr>
            <p:custDataLst>
              <p:tags r:id="rId2"/>
            </p:custDataLst>
          </p:nvPr>
        </p:nvSpPr>
        <p:spPr>
          <a:xfrm>
            <a:off x="838200" y="1505405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64" name="Freeform 488"/>
          <p:cNvSpPr/>
          <p:nvPr>
            <p:custDataLst>
              <p:tags r:id="rId3"/>
            </p:custDataLst>
          </p:nvPr>
        </p:nvSpPr>
        <p:spPr>
          <a:xfrm rot="5400000">
            <a:off x="5252564" y="1491224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66" name="序号"/>
          <p:cNvSpPr txBox="1"/>
          <p:nvPr>
            <p:custDataLst>
              <p:tags r:id="rId4"/>
            </p:custDataLst>
          </p:nvPr>
        </p:nvSpPr>
        <p:spPr>
          <a:xfrm>
            <a:off x="5374116" y="171204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0468" name="标题"/>
          <p:cNvSpPr txBox="1"/>
          <p:nvPr>
            <p:custDataLst>
              <p:tags r:id="rId5"/>
            </p:custDataLst>
          </p:nvPr>
        </p:nvSpPr>
        <p:spPr>
          <a:xfrm>
            <a:off x="1210284" y="155605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脾胃虚寒证：温里剂适用于脾胃虚寒所致的胃脘隐痛、喜温喜按、食少便溏、呕吐清水、腹胀肠鸣、消化不良等症。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0470" name="正文"/>
          <p:cNvSpPr txBox="1"/>
          <p:nvPr>
            <p:custDataLst>
              <p:tags r:id="rId6"/>
            </p:custDataLst>
          </p:nvPr>
        </p:nvSpPr>
        <p:spPr>
          <a:xfrm>
            <a:off x="1210284" y="1997016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0472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7925" y="2029430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74" name="Freeform 488"/>
          <p:cNvSpPr/>
          <p:nvPr>
            <p:custDataLst>
              <p:tags r:id="rId8"/>
            </p:custDataLst>
          </p:nvPr>
        </p:nvSpPr>
        <p:spPr>
          <a:xfrm rot="5400000">
            <a:off x="6147997" y="2015249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76" name="序号"/>
          <p:cNvSpPr txBox="1"/>
          <p:nvPr>
            <p:custDataLst>
              <p:tags r:id="rId9"/>
            </p:custDataLst>
          </p:nvPr>
        </p:nvSpPr>
        <p:spPr>
          <a:xfrm>
            <a:off x="6251992" y="223066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1050478" name="任意多边形: 形状 2"/>
          <p:cNvSpPr/>
          <p:nvPr>
            <p:custDataLst>
              <p:tags r:id="rId10"/>
            </p:custDataLst>
          </p:nvPr>
        </p:nvSpPr>
        <p:spPr>
          <a:xfrm>
            <a:off x="838200" y="2553454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50480" name="Freeform 488"/>
          <p:cNvSpPr/>
          <p:nvPr>
            <p:custDataLst>
              <p:tags r:id="rId11"/>
            </p:custDataLst>
          </p:nvPr>
        </p:nvSpPr>
        <p:spPr>
          <a:xfrm rot="5400000">
            <a:off x="5252564" y="2539273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82" name="序号"/>
          <p:cNvSpPr txBox="1"/>
          <p:nvPr>
            <p:custDataLst>
              <p:tags r:id="rId12"/>
            </p:custDataLst>
          </p:nvPr>
        </p:nvSpPr>
        <p:spPr>
          <a:xfrm>
            <a:off x="5374116" y="2759417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</a:p>
        </p:txBody>
      </p:sp>
      <p:sp>
        <p:nvSpPr>
          <p:cNvPr id="1050484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7925" y="3072751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50486" name="Freeform 488"/>
          <p:cNvSpPr/>
          <p:nvPr>
            <p:custDataLst>
              <p:tags r:id="rId14"/>
            </p:custDataLst>
          </p:nvPr>
        </p:nvSpPr>
        <p:spPr>
          <a:xfrm rot="5400000">
            <a:off x="6147997" y="3059245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88" name="序号"/>
          <p:cNvSpPr txBox="1"/>
          <p:nvPr>
            <p:custDataLst>
              <p:tags r:id="rId15"/>
            </p:custDataLst>
          </p:nvPr>
        </p:nvSpPr>
        <p:spPr>
          <a:xfrm>
            <a:off x="6251992" y="327128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90" name="任意多边形: 形状 12"/>
          <p:cNvSpPr/>
          <p:nvPr>
            <p:custDataLst>
              <p:tags r:id="rId16"/>
            </p:custDataLst>
          </p:nvPr>
        </p:nvSpPr>
        <p:spPr>
          <a:xfrm>
            <a:off x="838200" y="3600827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50492" name="Freeform 488"/>
          <p:cNvSpPr/>
          <p:nvPr>
            <p:custDataLst>
              <p:tags r:id="rId17"/>
            </p:custDataLst>
          </p:nvPr>
        </p:nvSpPr>
        <p:spPr>
          <a:xfrm rot="5400000">
            <a:off x="5252564" y="3587321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94" name="序号"/>
          <p:cNvSpPr txBox="1"/>
          <p:nvPr>
            <p:custDataLst>
              <p:tags r:id="rId18"/>
            </p:custDataLst>
          </p:nvPr>
        </p:nvSpPr>
        <p:spPr>
          <a:xfrm>
            <a:off x="5374116" y="380746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</a:p>
        </p:txBody>
      </p:sp>
      <p:sp>
        <p:nvSpPr>
          <p:cNvPr id="1050496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7925" y="4116748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50498" name="Freeform 488"/>
          <p:cNvSpPr/>
          <p:nvPr>
            <p:custDataLst>
              <p:tags r:id="rId20"/>
            </p:custDataLst>
          </p:nvPr>
        </p:nvSpPr>
        <p:spPr>
          <a:xfrm rot="5400000">
            <a:off x="6147997" y="4102567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00" name="序号"/>
          <p:cNvSpPr txBox="1"/>
          <p:nvPr>
            <p:custDataLst>
              <p:tags r:id="rId21"/>
            </p:custDataLst>
          </p:nvPr>
        </p:nvSpPr>
        <p:spPr>
          <a:xfrm>
            <a:off x="6251992" y="4314608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02" name="任意多边形: 形状 27"/>
          <p:cNvSpPr/>
          <p:nvPr>
            <p:custDataLst>
              <p:tags r:id="rId22"/>
            </p:custDataLst>
          </p:nvPr>
        </p:nvSpPr>
        <p:spPr>
          <a:xfrm>
            <a:off x="838200" y="4648876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50504" name="Freeform 488"/>
          <p:cNvSpPr/>
          <p:nvPr>
            <p:custDataLst>
              <p:tags r:id="rId23"/>
            </p:custDataLst>
          </p:nvPr>
        </p:nvSpPr>
        <p:spPr>
          <a:xfrm rot="5400000">
            <a:off x="5252564" y="4634695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06" name="序号"/>
          <p:cNvSpPr txBox="1"/>
          <p:nvPr>
            <p:custDataLst>
              <p:tags r:id="rId24"/>
            </p:custDataLst>
          </p:nvPr>
        </p:nvSpPr>
        <p:spPr>
          <a:xfrm>
            <a:off x="5374116" y="485551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</a:p>
        </p:txBody>
      </p:sp>
      <p:sp>
        <p:nvSpPr>
          <p:cNvPr id="1050508" name="任意多边形: 形状 37"/>
          <p:cNvSpPr/>
          <p:nvPr>
            <p:custDataLst>
              <p:tags r:id="rId25"/>
            </p:custDataLst>
          </p:nvPr>
        </p:nvSpPr>
        <p:spPr>
          <a:xfrm flipH="1">
            <a:off x="6037925" y="5160069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50510" name="Freeform 488"/>
          <p:cNvSpPr/>
          <p:nvPr>
            <p:custDataLst>
              <p:tags r:id="rId26"/>
            </p:custDataLst>
          </p:nvPr>
        </p:nvSpPr>
        <p:spPr>
          <a:xfrm rot="5400000">
            <a:off x="6147997" y="5146564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12" name="序号"/>
          <p:cNvSpPr txBox="1"/>
          <p:nvPr>
            <p:custDataLst>
              <p:tags r:id="rId27"/>
            </p:custDataLst>
          </p:nvPr>
        </p:nvSpPr>
        <p:spPr>
          <a:xfrm>
            <a:off x="6251992" y="535860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08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14" name="标题"/>
          <p:cNvSpPr txBox="1"/>
          <p:nvPr>
            <p:custDataLst>
              <p:tags r:id="rId28"/>
            </p:custDataLst>
          </p:nvPr>
        </p:nvSpPr>
        <p:spPr>
          <a:xfrm>
            <a:off x="7392555" y="206927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阳虚证：温里剂还可用于阳虚所致的畏寒肢冷、腰膝酸软、小便清长、夜尿频多、大便溏薄等症。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0516" name="正文"/>
          <p:cNvSpPr txBox="1"/>
          <p:nvPr>
            <p:custDataLst>
              <p:tags r:id="rId29"/>
            </p:custDataLst>
          </p:nvPr>
        </p:nvSpPr>
        <p:spPr>
          <a:xfrm>
            <a:off x="7392555" y="250956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0518" name="标题"/>
          <p:cNvSpPr txBox="1"/>
          <p:nvPr>
            <p:custDataLst>
              <p:tags r:id="rId30"/>
            </p:custDataLst>
          </p:nvPr>
        </p:nvSpPr>
        <p:spPr>
          <a:xfrm>
            <a:off x="1210284" y="2605451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里寒证：温里剂还可用于里寒所致的脘腹冷痛、呕吐清水、腹泻清稀等症。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0520" name="正文"/>
          <p:cNvSpPr txBox="1"/>
          <p:nvPr>
            <p:custDataLst>
              <p:tags r:id="rId31"/>
            </p:custDataLst>
          </p:nvPr>
        </p:nvSpPr>
        <p:spPr>
          <a:xfrm>
            <a:off x="1210284" y="304574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0522" name="标题"/>
          <p:cNvSpPr txBox="1"/>
          <p:nvPr>
            <p:custDataLst>
              <p:tags r:id="rId32"/>
            </p:custDataLst>
          </p:nvPr>
        </p:nvSpPr>
        <p:spPr>
          <a:xfrm>
            <a:off x="7392555" y="3117996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阴寒内盛证：温里剂还可用于阴寒内盛所致的四肢厥冷、脉微欲绝等危重病症。  禁忌症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0524" name="正文"/>
          <p:cNvSpPr txBox="1"/>
          <p:nvPr>
            <p:custDataLst>
              <p:tags r:id="rId33"/>
            </p:custDataLst>
          </p:nvPr>
        </p:nvSpPr>
        <p:spPr>
          <a:xfrm>
            <a:off x="7392555" y="3558284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禁忌症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0526" name="标题"/>
          <p:cNvSpPr txBox="1"/>
          <p:nvPr>
            <p:custDataLst>
              <p:tags r:id="rId34"/>
            </p:custDataLst>
          </p:nvPr>
        </p:nvSpPr>
        <p:spPr>
          <a:xfrm>
            <a:off x="1210284" y="364742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阴虚内热证：温里剂不宜用于阴虚内热所致的咽干口燥、舌红少苔、脉象细数等症。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0528" name="正文"/>
          <p:cNvSpPr txBox="1"/>
          <p:nvPr>
            <p:custDataLst>
              <p:tags r:id="rId35"/>
            </p:custDataLst>
          </p:nvPr>
        </p:nvSpPr>
        <p:spPr>
          <a:xfrm>
            <a:off x="1210284" y="408771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0530" name="标题"/>
          <p:cNvSpPr txBox="1"/>
          <p:nvPr>
            <p:custDataLst>
              <p:tags r:id="rId36"/>
            </p:custDataLst>
          </p:nvPr>
        </p:nvSpPr>
        <p:spPr>
          <a:xfrm>
            <a:off x="7392555" y="4170096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湿热证：温里剂不宜用于湿热所致的脘腹胀满、口苦口臭、大便不爽等症。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0532" name="正文"/>
          <p:cNvSpPr txBox="1"/>
          <p:nvPr>
            <p:custDataLst>
              <p:tags r:id="rId37"/>
            </p:custDataLst>
          </p:nvPr>
        </p:nvSpPr>
        <p:spPr>
          <a:xfrm>
            <a:off x="7392555" y="4610384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0534" name="标题"/>
          <p:cNvSpPr txBox="1"/>
          <p:nvPr>
            <p:custDataLst>
              <p:tags r:id="rId38"/>
            </p:custDataLst>
          </p:nvPr>
        </p:nvSpPr>
        <p:spPr>
          <a:xfrm>
            <a:off x="1210284" y="4681965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孕妇：孕妇慎用温里剂，以免对胎儿造成不良影响。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0536" name="正文"/>
          <p:cNvSpPr txBox="1"/>
          <p:nvPr>
            <p:custDataLst>
              <p:tags r:id="rId39"/>
            </p:custDataLst>
          </p:nvPr>
        </p:nvSpPr>
        <p:spPr>
          <a:xfrm>
            <a:off x="1210284" y="5122928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0538" name="标题"/>
          <p:cNvSpPr txBox="1"/>
          <p:nvPr>
            <p:custDataLst>
              <p:tags r:id="rId40"/>
            </p:custDataLst>
          </p:nvPr>
        </p:nvSpPr>
        <p:spPr>
          <a:xfrm>
            <a:off x="7392555" y="5206664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过敏体质者：对温里剂成分过敏者禁用。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0540" name="正文"/>
          <p:cNvSpPr txBox="1"/>
          <p:nvPr>
            <p:custDataLst>
              <p:tags r:id="rId41"/>
            </p:custDataLst>
          </p:nvPr>
        </p:nvSpPr>
        <p:spPr>
          <a:xfrm>
            <a:off x="7392555" y="5647628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禁忌症</a:t>
            </a:r>
          </a:p>
        </p:txBody>
      </p:sp>
      <p:sp>
        <p:nvSpPr>
          <p:cNvPr id="105058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孕妇禁用</a:t>
            </a:r>
          </a:p>
        </p:txBody>
      </p:sp>
      <p:sp>
        <p:nvSpPr>
          <p:cNvPr id="105058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阴虚火旺者禁用</a:t>
            </a:r>
          </a:p>
        </p:txBody>
      </p:sp>
      <p:sp>
        <p:nvSpPr>
          <p:cNvPr id="105058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湿热内盛者禁用</a:t>
            </a:r>
          </a:p>
        </p:txBody>
      </p:sp>
      <p:sp>
        <p:nvSpPr>
          <p:cNvPr id="105058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过敏体质者禁用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6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注意事项</a:t>
            </a:r>
          </a:p>
        </p:txBody>
      </p:sp>
      <p:sp>
        <p:nvSpPr>
          <p:cNvPr id="105063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63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63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63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63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禁忌症：温里剂不适用于热证，如阴虚内热、湿热证等</a:t>
            </a:r>
          </a:p>
        </p:txBody>
      </p:sp>
      <p:sp>
        <p:nvSpPr>
          <p:cNvPr id="105064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适应症：温里剂适用于寒证，如脾胃虚寒、胸痹心痛等</a:t>
            </a:r>
          </a:p>
        </p:txBody>
      </p:sp>
      <p:sp>
        <p:nvSpPr>
          <p:cNvPr id="105064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注意事项：使用温里剂时需注意用药剂量和时间，避免过量或长期使用</a:t>
            </a:r>
          </a:p>
        </p:txBody>
      </p:sp>
      <p:sp>
        <p:nvSpPr>
          <p:cNvPr id="105064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特殊人群：孕妇、哺乳期妇女、儿童等特殊人群需在医生指导下使用温里剂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6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温里剂的现代研究进展</a:t>
            </a:r>
          </a:p>
        </p:txBody>
      </p:sp>
      <p:sp>
        <p:nvSpPr>
          <p:cNvPr id="10506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05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50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药理作用研究</a:t>
            </a:r>
          </a:p>
        </p:txBody>
      </p:sp>
      <p:sp>
        <p:nvSpPr>
          <p:cNvPr id="105087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7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7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7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镇痛作用：温里剂可以缓解疼痛，减轻疼痛感</a:t>
            </a:r>
          </a:p>
        </p:txBody>
      </p:sp>
      <p:sp>
        <p:nvSpPr>
          <p:cNvPr id="105087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8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8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8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促进血液循环：温里剂可以扩张血管，增加血流量，促进血液循环</a:t>
            </a:r>
          </a:p>
        </p:txBody>
      </p:sp>
      <p:sp>
        <p:nvSpPr>
          <p:cNvPr id="105088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8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9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9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抗炎作用：温里剂中的某些成分具有抗炎作用，可以减轻炎症反应</a:t>
            </a:r>
          </a:p>
        </p:txBody>
      </p:sp>
      <p:sp>
        <p:nvSpPr>
          <p:cNvPr id="105089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9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9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0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抗肿瘤作用：温里剂中的某些成分可以抑制肿瘤细胞的生长和扩散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/>
        <p:cNvGrpSpPr/>
        <p:nvPr/>
      </p:nvGrpSpPr>
      <p:grpSpPr>
        <a:xfrm>
          <a:off x="0" y="0"/>
          <a:ext cx="0" cy="0"/>
        </a:xfrm>
      </p:grpSpPr>
      <p:sp>
        <p:nvSpPr>
          <p:cNvPr id="10509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临床应用研究</a:t>
            </a:r>
          </a:p>
        </p:txBody>
      </p:sp>
      <p:sp>
        <p:nvSpPr>
          <p:cNvPr id="105094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温里剂在中医临床中的应用</a:t>
            </a:r>
          </a:p>
        </p:txBody>
      </p:sp>
      <p:sp>
        <p:nvSpPr>
          <p:cNvPr id="105094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温里剂的现代药理学研究</a:t>
            </a:r>
          </a:p>
        </p:txBody>
      </p:sp>
      <p:sp>
        <p:nvSpPr>
          <p:cNvPr id="105094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温里剂的现代临床研究进展</a:t>
            </a:r>
          </a:p>
        </p:txBody>
      </p:sp>
      <p:sp>
        <p:nvSpPr>
          <p:cNvPr id="105094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温里剂的现代应用前景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/>
        <p:cNvGrpSpPr/>
        <p:nvPr/>
      </p:nvGrpSpPr>
      <p:grpSpPr>
        <a:xfrm>
          <a:off x="0" y="0"/>
          <a:ext cx="0" cy="0"/>
        </a:xfrm>
      </p:grpSpPr>
      <p:sp>
        <p:nvSpPr>
          <p:cNvPr id="1050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现代研究进展</a:t>
            </a:r>
          </a:p>
        </p:txBody>
      </p:sp>
      <p:sp>
        <p:nvSpPr>
          <p:cNvPr id="10509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99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9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温里剂的现代药理作用研究</a:t>
            </a:r>
          </a:p>
        </p:txBody>
      </p:sp>
      <p:sp>
        <p:nvSpPr>
          <p:cNvPr id="10509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9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0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温里剂的现代制备工艺研究</a:t>
            </a:r>
          </a:p>
        </p:txBody>
      </p:sp>
      <p:sp>
        <p:nvSpPr>
          <p:cNvPr id="10510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0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温里剂的现代应用研究</a:t>
            </a:r>
          </a:p>
        </p:txBody>
      </p:sp>
      <p:sp>
        <p:nvSpPr>
          <p:cNvPr id="105100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温里剂的现代临床研究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/>
        <p:cNvGrpSpPr/>
        <p:nvPr/>
      </p:nvGrpSpPr>
      <p:grpSpPr>
        <a:xfrm>
          <a:off x="0" y="0"/>
          <a:ext cx="0" cy="0"/>
        </a:xfrm>
      </p:grpSpPr>
      <p:sp>
        <p:nvSpPr>
          <p:cNvPr id="10510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温里剂的经典方剂介绍</a:t>
            </a:r>
          </a:p>
        </p:txBody>
      </p:sp>
      <p:sp>
        <p:nvSpPr>
          <p:cNvPr id="10510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06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/>
        <p:cNvGrpSpPr/>
        <p:nvPr/>
      </p:nvGrpSpPr>
      <p:grpSpPr>
        <a:xfrm>
          <a:off x="0" y="0"/>
          <a:ext cx="0" cy="0"/>
        </a:xfrm>
      </p:grpSpPr>
      <p:sp>
        <p:nvSpPr>
          <p:cNvPr id="1051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四逆散</a:t>
            </a:r>
          </a:p>
        </p:txBody>
      </p:sp>
      <p:sp>
        <p:nvSpPr>
          <p:cNvPr id="105123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4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4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组成：生白芍、柴胡、枳壳、炙甘草</a:t>
            </a:r>
          </a:p>
        </p:txBody>
      </p:sp>
      <p:sp>
        <p:nvSpPr>
          <p:cNvPr id="105124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4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4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功效：疏肝理气，调和肝脾</a:t>
            </a:r>
          </a:p>
        </p:txBody>
      </p:sp>
      <p:sp>
        <p:nvSpPr>
          <p:cNvPr id="105125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5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5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主治：肝脾不和证，如胁肋胀闷，脘腹疼痛，脉弦</a:t>
            </a:r>
          </a:p>
        </p:txBody>
      </p:sp>
      <p:sp>
        <p:nvSpPr>
          <p:cNvPr id="105125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5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6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用法用量：口服，一次4～6g，一日2～3次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https://d.book118.com/525221134211011033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76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27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2"/>
  <p:tag name="KSO_WM_UNIT_INDEX" val="1_1_2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1_3"/>
  <p:tag name="KSO_WM_UNIT_INDEX" val="1_1_3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2"/>
  <p:tag name="KSO_WM_UNIT_INDEX" val="1_2_2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2_3"/>
  <p:tag name="KSO_WM_UNIT_INDEX" val="1_2_3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2"/>
  <p:tag name="KSO_WM_UNIT_INDEX" val="1_3_2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3_3"/>
  <p:tag name="KSO_WM_UNIT_INDEX" val="1_3_3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2"/>
  <p:tag name="KSO_WM_UNIT_INDEX" val="1_4_2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4_3"/>
  <p:tag name="KSO_WM_UNIT_INDEX" val="1_4_3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2"/>
  <p:tag name="KSO_WM_UNIT_INDEX" val="1_5_2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5_3"/>
  <p:tag name="KSO_WM_UNIT_INDEX" val="1_5_3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2"/>
  <p:tag name="KSO_WM_UNIT_INDEX" val="1_6_2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6_3"/>
  <p:tag name="KSO_WM_UNIT_INDEX" val="1_6_3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2"/>
  <p:tag name="KSO_WM_UNIT_INDEX" val="1_7_2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7_3"/>
  <p:tag name="KSO_WM_UNIT_INDEX" val="1_7_3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2"/>
  <p:tag name="KSO_WM_UNIT_INDEX" val="1_8_2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8_3"/>
  <p:tag name="KSO_WM_UNIT_INDEX" val="1_8_3"/>
  <p:tag name="KSO_WM_UNIT_LAYERLEVEL" val="1_1_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1"/>
  <p:tag name="KSO_WM_UNIT_INDEX" val="1_8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8_1"/>
  <p:tag name="KSO_WM_UNIT_INDEX" val="1_8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13"/>
</p:tagLst>
</file>

<file path=ppt/tags/tag382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6"/>
  <p:tag name="KSO_WM_UNIT_TYPE" val="e"/>
  <p:tag name="KSO_WM_UNIT_VALUE" val="13"/>
</p:tagLst>
</file>

<file path=ppt/tags/tag417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9">
      <vt:lpstr>Arial</vt:lpstr>
      <vt:lpstr>Calibri</vt:lpstr>
      <vt:lpstr>微软雅黑</vt:lpstr>
      <vt:lpstr>Calibri Light</vt:lpstr>
      <vt:lpstr>Wingdings</vt:lpstr>
      <vt:lpstr>宋体</vt:lpstr>
      <vt:lpstr>Office Theme</vt:lpstr>
      <vt:lpstr>温里剂</vt:lpstr>
      <vt:lpstr>目录</vt:lpstr>
      <vt:lpstr>添加章节标题</vt:lpstr>
      <vt:lpstr>温里剂的定义和分类</vt:lpstr>
      <vt:lpstr>温里剂的定义</vt:lpstr>
      <vt:lpstr>温里剂的分类</vt:lpstr>
      <vt:lpstr>温里剂的作用</vt:lpstr>
      <vt:lpstr>温里剂的组成和用法</vt:lpstr>
      <vt:lpstr>组成</vt:lpstr>
      <vt:lpstr>用法</vt:lpstr>
      <vt:lpstr>注意事项</vt:lpstr>
      <vt:lpstr>温里剂的适应症和禁忌症</vt:lpstr>
      <vt:lpstr>适应症</vt:lpstr>
      <vt:lpstr>禁忌症</vt:lpstr>
      <vt:lpstr>注意事项</vt:lpstr>
      <vt:lpstr>温里剂的现代研究进展</vt:lpstr>
      <vt:lpstr>药理作用研究</vt:lpstr>
      <vt:lpstr>临床应用研究</vt:lpstr>
      <vt:lpstr>现代研究进展</vt:lpstr>
      <vt:lpstr>温里剂的经典方剂介绍</vt:lpstr>
      <vt:lpstr>四逆散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2024-08-28T17:18:20.995</cp:lastPrinted>
  <dcterms:created xsi:type="dcterms:W3CDTF">2024-08-28T09:18:21Z</dcterms:created>
  <dcterms:modified xsi:type="dcterms:W3CDTF">2024-08-28T09:18:23Z</dcterms:modified>
</cp:coreProperties>
</file>