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JIRMPF+MS-UIGothic"/>
      <p:regular r:id="rId18"/>
    </p:embeddedFont>
    <p:embeddedFont>
      <p:font typeface="OJNVUG+CAOIGN+ArialMT"/>
      <p:regular r:id="rId19"/>
    </p:embeddedFont>
    <p:embeddedFont>
      <p:font typeface="GABFID+RWGNCE+MicrosoftYaHei"/>
      <p:regular r:id="rId20"/>
    </p:embeddedFont>
    <p:embeddedFont>
      <p:font typeface="TFPWLQ+HLWRAW+MicrosoftYaHei-Bold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43875-3139-4449-B01B-F9AA689CF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3E2DB-51E2-4455-A082-4F0046B16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80998-37CB-4B77-85AC-E0B07E08B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A1B7C2-478D-43C1-83F0-299937842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6E160B-57F5-494E-BEF1-E79C738DF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D14299-C8C0-4151-90CE-F3AB9DFE8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FDCB29-B038-47BE-A471-BA8B0DE90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894B2D-CBB7-4C9A-98E6-2516BF2EC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965DDA-64DC-4DCF-B1BB-B18442051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3E65A2-8823-4A9C-9AE4-20A2CD3C5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868C6-9898-4A9D-A627-0EC4F9432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231330211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16635" y="1797204"/>
            <a:ext cx="6893033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27DFF4"/>
                </a:solidFill>
                <a:latin typeface="JIRMPF+MS-UIGothic"/>
                <a:cs typeface="JIRMPF+MS-UIGothic"/>
              </a:rPr>
              <a:t>汽</a:t>
            </a:r>
            <a:r>
              <a:rPr sz="5150" spc="25">
                <a:solidFill>
                  <a:srgbClr val="27DFF4"/>
                </a:solidFill>
                <a:latin typeface="SimSun"/>
                <a:cs typeface="SimSun"/>
              </a:rPr>
              <a:t>轮</a:t>
            </a:r>
            <a:r>
              <a:rPr sz="5150" spc="25">
                <a:solidFill>
                  <a:srgbClr val="27DFF4"/>
                </a:solidFill>
                <a:latin typeface="JIRMPF+MS-UIGothic"/>
                <a:cs typeface="JIRMPF+MS-UIGothic"/>
              </a:rPr>
              <a:t>机</a:t>
            </a:r>
            <a:r>
              <a:rPr sz="5150" spc="20">
                <a:solidFill>
                  <a:srgbClr val="27DFF4"/>
                </a:solidFill>
                <a:latin typeface="SimSun"/>
                <a:cs typeface="SimSun"/>
              </a:rPr>
              <a:t>级</a:t>
            </a:r>
            <a:r>
              <a:rPr sz="5150" spc="25">
                <a:solidFill>
                  <a:srgbClr val="27DFF4"/>
                </a:solidFill>
                <a:latin typeface="JIRMPF+MS-UIGothic"/>
                <a:cs typeface="JIRMPF+MS-UIGothic"/>
              </a:rPr>
              <a:t>的工作原理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27DFF4"/>
                </a:solidFill>
                <a:latin typeface="JIRMPF+MS-UIGothic"/>
                <a:cs typeface="JIRMPF+MS-UIGothic"/>
              </a:rPr>
              <a:t>及</a:t>
            </a:r>
            <a:r>
              <a:rPr sz="5150" spc="25">
                <a:solidFill>
                  <a:srgbClr val="27DFF4"/>
                </a:solidFill>
                <a:latin typeface="SimSun"/>
                <a:cs typeface="SimSun"/>
              </a:rPr>
              <a:t>过</a:t>
            </a:r>
            <a:r>
              <a:rPr sz="5150" spc="25">
                <a:solidFill>
                  <a:srgbClr val="27DFF4"/>
                </a:solidFill>
                <a:latin typeface="JIRMPF+MS-UIGothic"/>
                <a:cs typeface="JIRMPF+MS-UIGothic"/>
              </a:rPr>
              <a:t>程</a:t>
            </a:r>
            <a:r>
              <a:rPr sz="5150" spc="20">
                <a:solidFill>
                  <a:srgbClr val="27DFF4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27DFF4"/>
                </a:solidFill>
                <a:latin typeface="JIRMPF+MS-UIGothic"/>
                <a:cs typeface="JIRMPF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2217610"/>
            <a:ext cx="4439861" cy="2978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JNVUG+CAOIGN+ArialMT"/>
                <a:cs typeface="OJNVUG+CAOIG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汽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机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的基本概述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JNVUG+CAOIGN+ArialMT"/>
                <a:cs typeface="OJNVUG+CAOIG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汽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机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的工作原理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JNVUG+CAOIGN+ArialMT"/>
                <a:cs typeface="OJNVUG+CAOIG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汽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机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的工作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过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JNVUG+CAOIGN+ArialMT"/>
                <a:cs typeface="OJNVUG+CAOIG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汽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机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的性能分析与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优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化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JNVUG+CAOIGN+ArialMT"/>
                <a:cs typeface="OJNVUG+CAOIG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汽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机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用与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B6FF"/>
                </a:solidFill>
                <a:latin typeface="JIRMPF+MS-UIGothic"/>
                <a:cs typeface="JIRMPF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GABFID+RWGNCE+MicrosoftYaHei"/>
                <a:cs typeface="GABFID+RWGNCE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JIRMPF+MS-UIGothic"/>
                <a:cs typeface="JIRMPF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27DFF4"/>
                </a:solidFill>
                <a:latin typeface="TFPWLQ+HLWRAW+MicrosoftYaHei-Bold"/>
                <a:cs typeface="TFPWLQ+HLWRAW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27DFF4"/>
                </a:solidFill>
                <a:latin typeface="JIRMPF+MS-UIGothic"/>
                <a:cs typeface="JIRMPF+MS-UIGothic"/>
              </a:rPr>
              <a:t>汽</a:t>
            </a:r>
            <a:r>
              <a:rPr sz="3800" spc="23">
                <a:solidFill>
                  <a:srgbClr val="27DFF4"/>
                </a:solidFill>
                <a:latin typeface="SimSun"/>
                <a:cs typeface="SimSun"/>
              </a:rPr>
              <a:t>轮</a:t>
            </a:r>
            <a:r>
              <a:rPr sz="3800" spc="27">
                <a:solidFill>
                  <a:srgbClr val="27DFF4"/>
                </a:solidFill>
                <a:latin typeface="JIRMPF+MS-UIGothic"/>
                <a:cs typeface="JIRMPF+MS-UIGothic"/>
              </a:rPr>
              <a:t>机</a:t>
            </a:r>
            <a:r>
              <a:rPr sz="3800" spc="23">
                <a:solidFill>
                  <a:srgbClr val="27DFF4"/>
                </a:solidFill>
                <a:latin typeface="SimSun"/>
                <a:cs typeface="SimSun"/>
              </a:rPr>
              <a:t>级</a:t>
            </a:r>
            <a:r>
              <a:rPr sz="3800" spc="25">
                <a:solidFill>
                  <a:srgbClr val="27DFF4"/>
                </a:solidFill>
                <a:latin typeface="JIRMPF+MS-UIGothic"/>
                <a:cs typeface="JIRMPF+MS-UIGothic"/>
              </a:rPr>
              <a:t>的基本概述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汽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机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的定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和构成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B6FF"/>
                </a:solidFill>
                <a:latin typeface="JIRMPF+MS-UIGothic"/>
                <a:cs typeface="JIRMPF+MS-UIGothic"/>
              </a:rPr>
              <a:t>定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B6FF"/>
                </a:solidFill>
                <a:latin typeface="JIRMPF+MS-UIGothic"/>
                <a:cs typeface="JIRMPF+MS-UIGothic"/>
              </a:rPr>
              <a:t>构成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汽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机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的分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按工作原理分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按蒸汽流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动</a:t>
            </a: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方向分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5722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汽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机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在汽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机中的地位和作用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JIRMPF+MS-UIGothic"/>
                <a:cs typeface="JIRMPF+MS-UIGothic"/>
              </a:rPr>
              <a:t>地位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834626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轮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级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是汽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轮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机的基本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元，汽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轮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机的整体性能取决于各个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级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的性能和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2826237"/>
            <a:ext cx="5424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04030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JIRMPF+MS-UIGothic"/>
                <a:cs typeface="JIRMPF+MS-UIGothic"/>
              </a:rPr>
              <a:t>作用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8704" y="4650592"/>
            <a:ext cx="676839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轮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级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的主要作用是将蒸汽的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机械能，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驱动转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子旋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，从而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带动发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机或其他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负载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工作。各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级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的配合和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化可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轮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机的高效、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定运行，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力、化工、冶金等行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JIRMPF+MS-UIGothic"/>
                <a:cs typeface="JIRMPF+MS-UIGothic"/>
              </a:rPr>
              <a:t>力需求。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27DFF4"/>
                </a:solidFill>
                <a:latin typeface="TFPWLQ+HLWRAW+MicrosoftYaHei-Bold"/>
                <a:cs typeface="TFPWLQ+HLWRAW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27DFF4"/>
                </a:solidFill>
                <a:latin typeface="JIRMPF+MS-UIGothic"/>
                <a:cs typeface="JIRMPF+MS-UIGothic"/>
              </a:rPr>
              <a:t>汽</a:t>
            </a:r>
            <a:r>
              <a:rPr sz="3800" spc="23">
                <a:solidFill>
                  <a:srgbClr val="27DFF4"/>
                </a:solidFill>
                <a:latin typeface="SimSun"/>
                <a:cs typeface="SimSun"/>
              </a:rPr>
              <a:t>轮</a:t>
            </a:r>
            <a:r>
              <a:rPr sz="3800" spc="27">
                <a:solidFill>
                  <a:srgbClr val="27DFF4"/>
                </a:solidFill>
                <a:latin typeface="JIRMPF+MS-UIGothic"/>
                <a:cs typeface="JIRMPF+MS-UIGothic"/>
              </a:rPr>
              <a:t>机</a:t>
            </a:r>
            <a:r>
              <a:rPr sz="3800" spc="23">
                <a:solidFill>
                  <a:srgbClr val="27DFF4"/>
                </a:solidFill>
                <a:latin typeface="SimSun"/>
                <a:cs typeface="SimSun"/>
              </a:rPr>
              <a:t>级</a:t>
            </a:r>
            <a:r>
              <a:rPr sz="3800" spc="25">
                <a:solidFill>
                  <a:srgbClr val="27DFF4"/>
                </a:solidFill>
                <a:latin typeface="JIRMPF+MS-UIGothic"/>
                <a:cs typeface="JIRMPF+MS-UIGothic"/>
              </a:rPr>
              <a:t>的工作原理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蒸汽在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内的流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情况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65862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2000" spc="15">
                <a:solidFill>
                  <a:srgbClr val="FFFFFF"/>
                </a:solidFill>
                <a:latin typeface="JIRMPF+MS-UIGothic"/>
                <a:cs typeface="JIRMPF+MS-UIGothic"/>
              </a:rPr>
              <a:t>入与流出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10293101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蒸汽从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喷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嘴（或静叶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栅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）流入，以高速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喷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向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栅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，推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轮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转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。在流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经动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栅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后，蒸汽速度降低，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力升高，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23669" y="2742938"/>
            <a:ext cx="15552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JIRMPF+MS-UIGothic"/>
                <a:cs typeface="JIRMPF+MS-UIGothic"/>
              </a:rPr>
              <a:t>从排汽口排出。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B6FF"/>
                </a:solidFill>
                <a:latin typeface="JIRMPF+MS-UIGothic"/>
                <a:cs typeface="JIRMPF+MS-UIGothic"/>
              </a:rPr>
              <a:t>流</a:t>
            </a:r>
            <a:r>
              <a:rPr sz="2000" spc="15">
                <a:solidFill>
                  <a:srgbClr val="00B6FF"/>
                </a:solidFill>
                <a:latin typeface="SimSun"/>
                <a:cs typeface="SimSun"/>
              </a:rPr>
              <a:t>动</a:t>
            </a:r>
            <a:r>
              <a:rPr sz="2000" spc="15">
                <a:solidFill>
                  <a:srgbClr val="00B6FF"/>
                </a:solidFill>
                <a:latin typeface="JIRMPF+MS-UIGothic"/>
                <a:cs typeface="JIRMPF+MS-UIGothic"/>
              </a:rPr>
              <a:t>特性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11605" y="5094343"/>
            <a:ext cx="10366697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在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内，蒸汽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经历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膨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胀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加速、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能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转换为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机械能、减速升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等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程，流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情况复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，需要考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虑热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力学和流体力学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的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综</a:t>
            </a:r>
            <a:r>
              <a:rPr sz="1500">
                <a:solidFill>
                  <a:srgbClr val="005B80"/>
                </a:solidFill>
                <a:latin typeface="JIRMPF+MS-UIGothic"/>
                <a:cs typeface="JIRMPF+MS-UIGothic"/>
              </a:rPr>
              <a:t>合影响。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周效率与最佳速比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周效率定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20800" y="42282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最佳速比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热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力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过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程及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热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力参数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计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算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27DFF4"/>
                </a:solidFill>
                <a:latin typeface="TFPWLQ+HLWRAW+MicrosoftYaHei-Bold"/>
                <a:cs typeface="TFPWLQ+HLWRAW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27DFF4"/>
                </a:solidFill>
                <a:latin typeface="JIRMPF+MS-UIGothic"/>
                <a:cs typeface="JIRMPF+MS-UIGothic"/>
              </a:rPr>
              <a:t>汽</a:t>
            </a:r>
            <a:r>
              <a:rPr sz="3800" spc="23">
                <a:solidFill>
                  <a:srgbClr val="27DFF4"/>
                </a:solidFill>
                <a:latin typeface="SimSun"/>
                <a:cs typeface="SimSun"/>
              </a:rPr>
              <a:t>轮</a:t>
            </a:r>
            <a:r>
              <a:rPr sz="3800" spc="27">
                <a:solidFill>
                  <a:srgbClr val="27DFF4"/>
                </a:solidFill>
                <a:latin typeface="JIRMPF+MS-UIGothic"/>
                <a:cs typeface="JIRMPF+MS-UIGothic"/>
              </a:rPr>
              <a:t>机</a:t>
            </a:r>
            <a:r>
              <a:rPr sz="3800" spc="23">
                <a:solidFill>
                  <a:srgbClr val="27DFF4"/>
                </a:solidFill>
                <a:latin typeface="SimSun"/>
                <a:cs typeface="SimSun"/>
              </a:rPr>
              <a:t>级</a:t>
            </a:r>
            <a:r>
              <a:rPr sz="3800" spc="25">
                <a:solidFill>
                  <a:srgbClr val="27DFF4"/>
                </a:solidFill>
                <a:latin typeface="JIRMPF+MS-UIGothic"/>
                <a:cs typeface="JIRMPF+MS-UIGothic"/>
              </a:rPr>
              <a:t>的工作</a:t>
            </a:r>
            <a:r>
              <a:rPr sz="3800" spc="27">
                <a:solidFill>
                  <a:srgbClr val="27DFF4"/>
                </a:solidFill>
                <a:latin typeface="SimSun"/>
                <a:cs typeface="SimSun"/>
              </a:rPr>
              <a:t>过</a:t>
            </a:r>
            <a:r>
              <a:rPr sz="3800">
                <a:solidFill>
                  <a:srgbClr val="27DFF4"/>
                </a:solidFill>
                <a:latin typeface="JIRMPF+MS-UIGothic"/>
                <a:cs typeface="JIRMPF+MS-UIGothic"/>
              </a:rPr>
              <a:t>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的启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动过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2389" y="154475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蒸汽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进</a:t>
            </a:r>
            <a:r>
              <a:rPr sz="2300">
                <a:solidFill>
                  <a:srgbClr val="00B6FF"/>
                </a:solidFill>
                <a:latin typeface="JIRMPF+MS-UIGothic"/>
                <a:cs typeface="JIRMPF+MS-UIGothic"/>
              </a:rPr>
              <a:t>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79590" y="153205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叶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轮</a:t>
            </a: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旋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转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209" y="4416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初始状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 态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09159" y="4416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喷</a:t>
            </a: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嘴膨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胀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008109" y="441622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排出蒸汽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级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稳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定工作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过</a:t>
            </a:r>
            <a:r>
              <a:rPr sz="3000">
                <a:solidFill>
                  <a:srgbClr val="00B6FF"/>
                </a:solidFill>
                <a:latin typeface="JIRMPF+MS-UIGothic"/>
                <a:cs typeface="JIRMPF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19860" y="164000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蒸汽持</a:t>
            </a:r>
            <a:r>
              <a:rPr sz="2300" spc="23">
                <a:solidFill>
                  <a:srgbClr val="00B6FF"/>
                </a:solidFill>
                <a:latin typeface="SimSun"/>
                <a:cs typeface="SimSun"/>
              </a:rPr>
              <a:t>续</a:t>
            </a: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供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应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81440" y="164000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叶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轮稳</a:t>
            </a:r>
            <a:r>
              <a:rPr sz="2300" spc="23">
                <a:solidFill>
                  <a:srgbClr val="00B6FF"/>
                </a:solidFill>
                <a:latin typeface="JIRMPF+MS-UIGothic"/>
                <a:cs typeface="JIRMPF+MS-UIGothic"/>
              </a:rPr>
              <a:t>定旋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转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94179" y="44117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能量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转</a:t>
            </a:r>
            <a:r>
              <a:rPr sz="2300">
                <a:solidFill>
                  <a:srgbClr val="00B6FF"/>
                </a:solidFill>
                <a:latin typeface="JIRMPF+MS-UIGothic"/>
                <a:cs typeface="JIRMPF+MS-UIGothic"/>
              </a:rPr>
              <a:t>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33484" y="441178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JIRMPF+MS-UIGothic"/>
                <a:cs typeface="JIRMPF+MS-UIGothic"/>
              </a:rPr>
              <a:t>排出蒸汽的回收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https://d.book118.com/525231330211011114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JIRMPF+MS-UIGothic</vt:lpstr>
      <vt:lpstr>SimSun</vt:lpstr>
      <vt:lpstr>OJNVUG+CAOIGN+ArialMT</vt:lpstr>
      <vt:lpstr>Times New Roman</vt:lpstr>
      <vt:lpstr>GABFID+RWGNCE+MicrosoftYaHei</vt:lpstr>
      <vt:lpstr>TFPWLQ+HLWRAW+MicrosoftYaHei-Bold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2024-09-21T16:37:37.548</cp:lastPrinted>
  <dcterms:created xsi:type="dcterms:W3CDTF">2024-09-21T08:37:37Z</dcterms:created>
  <dcterms:modified xsi:type="dcterms:W3CDTF">2024-09-21T08:37:38Z</dcterms:modified>
</cp:coreProperties>
</file>