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6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6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AA590-A10B-438A-AEAA-48A3D9B1A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9D956-3F45-4411-A2F5-F11B8812D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18F2F-D579-494F-BBB5-A9E5C94B6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D6FAB-3852-4473-AF84-9A44CB642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1049CD-1548-4E0C-BEE3-F2209BECC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50AD34-04FD-45E2-A961-61B9BCE03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8F1E49-6772-4AE8-A1DA-3356F3DFE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D45F6-D313-49C3-9B20-288CDBA70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0E010-4A6B-4A15-8173-CE1B87977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819A1-B5E3-4CDC-B399-E46C3A570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AF054-D382-4008-AC5F-4E5B12DAC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2" name="图形 6"/>
          <p:cNvSpPr/>
          <p:nvPr userDrawn="1">
            <p:custDataLst>
              <p:tags r:id="rId9"/>
            </p:custDataLst>
          </p:nvPr>
        </p:nvSpPr>
        <p:spPr>
          <a:xfrm>
            <a:off x="1654175" y="1771015"/>
            <a:ext cx="1182370" cy="17780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4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6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tags" Target="../tags/tag77.xml" /><Relationship Id="rId18" Type="http://schemas.openxmlformats.org/officeDocument/2006/relationships/tags" Target="../tags/tag78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150" r:id="rId2"/>
    <p:sldLayoutId id="2147484151" r:id="rId3"/>
    <p:sldLayoutId id="2147484152" r:id="rId4"/>
    <p:sldLayoutId id="2147484153" r:id="rId5"/>
    <p:sldLayoutId id="2147484154" r:id="rId6"/>
    <p:sldLayoutId id="2147484155" r:id="rId7"/>
    <p:sldLayoutId id="2147484156" r:id="rId8"/>
    <p:sldLayoutId id="2147484157" r:id="rId9"/>
    <p:sldLayoutId id="2147484158" r:id="rId10"/>
    <p:sldLayoutId id="214748415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tags" Target="../tags/tag116.xml" /><Relationship Id="rId17" Type="http://schemas.openxmlformats.org/officeDocument/2006/relationships/tags" Target="../tags/tag117.xml" /><Relationship Id="rId18" Type="http://schemas.openxmlformats.org/officeDocument/2006/relationships/tags" Target="../tags/tag118.xml" /><Relationship Id="rId19" Type="http://schemas.openxmlformats.org/officeDocument/2006/relationships/tags" Target="../tags/tag119.xml" /><Relationship Id="rId2" Type="http://schemas.openxmlformats.org/officeDocument/2006/relationships/tags" Target="../tags/tag102.xml" /><Relationship Id="rId20" Type="http://schemas.openxmlformats.org/officeDocument/2006/relationships/tags" Target="../tags/tag120.xml" /><Relationship Id="rId21" Type="http://schemas.openxmlformats.org/officeDocument/2006/relationships/tags" Target="../tags/tag121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22" Type="http://schemas.openxmlformats.org/officeDocument/2006/relationships/tags" Target="../tags/tag197.xml" /><Relationship Id="rId23" Type="http://schemas.openxmlformats.org/officeDocument/2006/relationships/tags" Target="../tags/tag198.xml" /><Relationship Id="rId24" Type="http://schemas.openxmlformats.org/officeDocument/2006/relationships/tags" Target="../tags/tag199.xml" /><Relationship Id="rId25" Type="http://schemas.openxmlformats.org/officeDocument/2006/relationships/tags" Target="../tags/tag200.xml" /><Relationship Id="rId26" Type="http://schemas.openxmlformats.org/officeDocument/2006/relationships/tags" Target="../tags/tag201.xml" /><Relationship Id="rId27" Type="http://schemas.openxmlformats.org/officeDocument/2006/relationships/tags" Target="../tags/tag202.xml" /><Relationship Id="rId28" Type="http://schemas.openxmlformats.org/officeDocument/2006/relationships/tags" Target="../tags/tag203.xml" /><Relationship Id="rId29" Type="http://schemas.openxmlformats.org/officeDocument/2006/relationships/tags" Target="../tags/tag204.xml" /><Relationship Id="rId3" Type="http://schemas.openxmlformats.org/officeDocument/2006/relationships/tags" Target="../tags/tag178.xml" /><Relationship Id="rId30" Type="http://schemas.openxmlformats.org/officeDocument/2006/relationships/tags" Target="../tags/tag205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0014331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大学生职业生涯规划与择业能力培养研究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序号"/>
          <p:cNvSpPr txBox="1"/>
          <p:nvPr>
            <p:custDataLst>
              <p:tags r:id="rId2"/>
            </p:custDataLst>
          </p:nvPr>
        </p:nvSpPr>
        <p:spPr>
          <a:xfrm>
            <a:off x="4732870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3"/>
            </p:custDataLst>
          </p:nvPr>
        </p:nvSpPr>
        <p:spPr>
          <a:xfrm>
            <a:off x="4807482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4"/>
            </p:custDataLst>
          </p:nvPr>
        </p:nvSpPr>
        <p:spPr>
          <a:xfrm>
            <a:off x="835762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5"/>
            </p:custDataLst>
          </p:nvPr>
        </p:nvSpPr>
        <p:spPr>
          <a:xfrm>
            <a:off x="843224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大学生职业生涯规划的方法与步骤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6"/>
            </p:custDataLst>
          </p:nvPr>
        </p:nvSpPr>
        <p:spPr>
          <a:xfrm>
            <a:off x="594112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7"/>
            </p:custDataLst>
          </p:nvPr>
        </p:nvSpPr>
        <p:spPr>
          <a:xfrm>
            <a:off x="601573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大学生职业生涯规划的重要性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714937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9"/>
            </p:custDataLst>
          </p:nvPr>
        </p:nvSpPr>
        <p:spPr>
          <a:xfrm>
            <a:off x="722398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大学生择业能力的培养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1077413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06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1"/>
            </p:custDataLst>
          </p:nvPr>
        </p:nvSpPr>
        <p:spPr>
          <a:xfrm>
            <a:off x="1084874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大学生职业生涯规划与择业能力培养的实践案例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/>
          <p:nvPr>
            <p:custDataLst>
              <p:tags r:id="rId12"/>
            </p:custDataLst>
          </p:nvPr>
        </p:nvSpPr>
        <p:spPr>
          <a:xfrm>
            <a:off x="9565882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05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3"/>
            </p:custDataLst>
          </p:nvPr>
        </p:nvSpPr>
        <p:spPr>
          <a:xfrm>
            <a:off x="9640494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大学生择业能力的培养途径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单击此处添加章节</a:t>
            </a:r>
            <a:endParaRPr lang="zh-CN" altLang="en-US"/>
          </a:p>
          <a:p>
            <a:r>
              <a:rPr lang="zh-CN" altLang="en-US"/>
              <a:t>标题内容</a:t>
            </a:r>
            <a:endParaRPr lang="zh-CN" altLang="en-US"/>
          </a:p>
        </p:txBody>
      </p:sp>
      <p:sp>
        <p:nvSpPr>
          <p:cNvPr id="10489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大学生职业生涯规划的重要性</a:t>
            </a:r>
            <a:endParaRPr lang="zh-CN" altLang="en-US"/>
          </a:p>
        </p:txBody>
      </p:sp>
      <p:sp>
        <p:nvSpPr>
          <p:cNvPr id="10489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规划职业生涯，明确职业目标</a:t>
            </a:r>
            <a:endParaRPr lang="zh-CN" altLang="en-US"/>
          </a:p>
        </p:txBody>
      </p:sp>
      <p:sp>
        <p:nvSpPr>
          <p:cNvPr id="1049028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0" name="矩形: 圆角 32"/>
          <p:cNvSpPr/>
          <p:nvPr>
            <p:custDataLst>
              <p:tags r:id="rId3"/>
            </p:custDataLst>
          </p:nvPr>
        </p:nvSpPr>
        <p:spPr>
          <a:xfrm flipH="1">
            <a:off x="962839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838200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34" name="正文"/>
          <p:cNvSpPr txBox="1"/>
          <p:nvPr>
            <p:custDataLst>
              <p:tags r:id="rId5"/>
            </p:custDataLst>
          </p:nvPr>
        </p:nvSpPr>
        <p:spPr>
          <a:xfrm>
            <a:off x="1092440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提升职业竞争力：通过规划职业生涯，大学生可以更好地了解市场需求和职业发展趋势，从而有针对性地提升自己的职业竞争力。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36" name="标题"/>
          <p:cNvSpPr txBox="1"/>
          <p:nvPr>
            <p:custDataLst>
              <p:tags r:id="rId6"/>
            </p:custDataLst>
          </p:nvPr>
        </p:nvSpPr>
        <p:spPr>
          <a:xfrm>
            <a:off x="905170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8" name="Freeform 27"/>
          <p:cNvSpPr/>
          <p:nvPr>
            <p:custDataLst>
              <p:tags r:id="rId7"/>
            </p:custDataLst>
          </p:nvPr>
        </p:nvSpPr>
        <p:spPr bwMode="auto">
          <a:xfrm>
            <a:off x="3585228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矩形: 圆角 38"/>
          <p:cNvSpPr/>
          <p:nvPr>
            <p:custDataLst>
              <p:tags r:id="rId8"/>
            </p:custDataLst>
          </p:nvPr>
        </p:nvSpPr>
        <p:spPr>
          <a:xfrm flipH="1">
            <a:off x="3709868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85228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44" name="正文"/>
          <p:cNvSpPr txBox="1"/>
          <p:nvPr>
            <p:custDataLst>
              <p:tags r:id="rId10"/>
            </p:custDataLst>
          </p:nvPr>
        </p:nvSpPr>
        <p:spPr>
          <a:xfrm>
            <a:off x="3839468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减少盲目性：明确的职业目标可以帮助大学生避免盲目地选择职业，减少走弯路的可能性，提高职业发展的效率和成功率。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46" name="标题"/>
          <p:cNvSpPr txBox="1"/>
          <p:nvPr>
            <p:custDataLst>
              <p:tags r:id="rId11"/>
            </p:custDataLst>
          </p:nvPr>
        </p:nvSpPr>
        <p:spPr>
          <a:xfrm>
            <a:off x="3652199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8" name="Freeform 27"/>
          <p:cNvSpPr/>
          <p:nvPr>
            <p:custDataLst>
              <p:tags r:id="rId12"/>
            </p:custDataLst>
          </p:nvPr>
        </p:nvSpPr>
        <p:spPr bwMode="auto">
          <a:xfrm>
            <a:off x="6332257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矩形: 圆角 68"/>
          <p:cNvSpPr/>
          <p:nvPr>
            <p:custDataLst>
              <p:tags r:id="rId13"/>
            </p:custDataLst>
          </p:nvPr>
        </p:nvSpPr>
        <p:spPr>
          <a:xfrm flipH="1">
            <a:off x="6456896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2257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54" name="正文"/>
          <p:cNvSpPr txBox="1"/>
          <p:nvPr>
            <p:custDataLst>
              <p:tags r:id="rId15"/>
            </p:custDataLst>
          </p:nvPr>
        </p:nvSpPr>
        <p:spPr>
          <a:xfrm>
            <a:off x="6586496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增强自我认知：规划职业生涯的过程也是自我认知的过程，可以帮助大学生更好地了解自己的兴趣、优势和劣势，从而更好地选择适合自己的职业方向。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56" name="标题"/>
          <p:cNvSpPr txBox="1"/>
          <p:nvPr>
            <p:custDataLst>
              <p:tags r:id="rId16"/>
            </p:custDataLst>
          </p:nvPr>
        </p:nvSpPr>
        <p:spPr>
          <a:xfrm>
            <a:off x="6399227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58" name="Freeform 27"/>
          <p:cNvSpPr/>
          <p:nvPr>
            <p:custDataLst>
              <p:tags r:id="rId17"/>
            </p:custDataLst>
          </p:nvPr>
        </p:nvSpPr>
        <p:spPr bwMode="auto">
          <a:xfrm>
            <a:off x="9079285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矩形: 圆角 74"/>
          <p:cNvSpPr/>
          <p:nvPr>
            <p:custDataLst>
              <p:tags r:id="rId18"/>
            </p:custDataLst>
          </p:nvPr>
        </p:nvSpPr>
        <p:spPr>
          <a:xfrm flipH="1">
            <a:off x="9204545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079285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64" name="正文"/>
          <p:cNvSpPr txBox="1"/>
          <p:nvPr>
            <p:custDataLst>
              <p:tags r:id="rId20"/>
            </p:custDataLst>
          </p:nvPr>
        </p:nvSpPr>
        <p:spPr>
          <a:xfrm>
            <a:off x="9333525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促进个人发展：明确的职业目标可以帮助大学生更有针对性地学习和实践，促进个人能力的提升和发展，为未来的职业发展打下坚实的基础。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66" name="标题"/>
          <p:cNvSpPr txBox="1"/>
          <p:nvPr>
            <p:custDataLst>
              <p:tags r:id="rId21"/>
            </p:custDataLst>
          </p:nvPr>
        </p:nvSpPr>
        <p:spPr>
          <a:xfrm>
            <a:off x="9146876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提升个人竞争力，实现职业发展</a:t>
            </a:r>
            <a:endParaRPr lang="zh-CN" altLang="en-US"/>
          </a:p>
        </p:txBody>
      </p:sp>
      <p:sp>
        <p:nvSpPr>
          <p:cNvPr id="104910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大学生职业生涯规划能够帮助学生明确职业目标，提高职业选择的有效性。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规划职业生涯可以增强大学生的自我认知，发掘自身潜力和优势，提升个人核心竞争力。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通过职业生涯规划，大学生可以更好地了解市场需求和就业趋势，为未来的职业发展做好充分准备。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职业生涯规划有助于大学生培养积极的心态和良好的心理素质，面对就业压力和挑战更加从容自信。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避免盲目就业，减少职业风险</a:t>
            </a:r>
            <a:endParaRPr lang="zh-CN" altLang="en-US"/>
          </a:p>
        </p:txBody>
      </p:sp>
      <p:sp>
        <p:nvSpPr>
          <p:cNvPr id="10491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大学生职业生涯规划能够帮助学生明确职业目标，避免盲目就业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职业生涯规划有助于学生更好地了解自己，发掘自身潜力和优势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规划职业生涯可以帮助学生更好地适应社会变化，提高职业竞争力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规划职业生涯可以减少职业风险，提高职业发展的稳定性和持续性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大学生择业能力的培养</a:t>
            </a:r>
            <a:endParaRPr lang="zh-CN" altLang="en-US"/>
          </a:p>
        </p:txBody>
      </p:sp>
      <p:sp>
        <p:nvSpPr>
          <p:cNvPr id="10492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自我认知与定位</a:t>
            </a:r>
            <a:endParaRPr lang="zh-CN" altLang="en-US"/>
          </a:p>
        </p:txBody>
      </p:sp>
      <p:sp>
        <p:nvSpPr>
          <p:cNvPr id="10493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了解自己的兴趣、价值观和优势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制定实现职业目标的计划和行动方案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不断调整和完善自我认知与定位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明确职业发展方向和目标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求职技巧与能力</a:t>
            </a:r>
            <a:endParaRPr lang="zh-CN" altLang="en-US"/>
          </a:p>
        </p:txBody>
      </p:sp>
      <p:sp>
        <p:nvSpPr>
          <p:cNvPr id="104939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简历制作：突出个人优势，符合招聘要求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自我推销：展示个人价值和能力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信息收集：了解行业动态和职业需求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面试技巧：自信、表达清晰，注意礼仪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综合素质与拓展</a:t>
            </a:r>
            <a:endParaRPr lang="zh-CN" altLang="en-US"/>
          </a:p>
        </p:txBody>
      </p:sp>
      <p:sp>
        <p:nvSpPr>
          <p:cNvPr id="104947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7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专业知识与技能：大学生应具备扎实的专业知识和技能，这是择业的基础。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沟通能力：良好的沟通能力是职场中不可或缺的能力，有助于大学生与同事、领导建立良好的关系。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团队协作能力：在团队中发挥自己的优势，与团队成员协作完成任务，是职场中重要的能力。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创新能力：在竞争激烈的职场中，具备创新能力的大学生更容易脱颖而出。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实践经验与积累</a:t>
            </a:r>
            <a:endParaRPr lang="zh-CN" altLang="en-US"/>
          </a:p>
        </p:txBody>
      </p:sp>
      <p:sp>
        <p:nvSpPr>
          <p:cNvPr id="10495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实习经历：通过实习了解行业和职业，积累工作经验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兼职工作：通过兼职工作培养职业技能和职业素养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社会实践：通过社会实践了解社会需求和职业发展趋势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志愿服务：通过志愿服务培养团队合作和沟通能力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大学生职业生涯规划的方法与步骤</a:t>
            </a:r>
            <a:endParaRPr lang="zh-CN" altLang="en-US"/>
          </a:p>
        </p:txBody>
      </p:sp>
      <p:sp>
        <p:nvSpPr>
          <p:cNvPr id="10495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自我评估与职业定位</a:t>
            </a:r>
            <a:endParaRPr lang="zh-CN" altLang="en-US"/>
          </a:p>
        </p:txBody>
      </p:sp>
      <p:sp>
        <p:nvSpPr>
          <p:cNvPr id="104965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自我评估：了解自己的兴趣、价值观、技能和个性特点，确定职业发展方向。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5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职业定位：根据自我评估结果，明确职业目标，选择适合自己的职业领域。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6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职业规划：制定实现职业目标的计划和步骤，包括教育、培训和实践等方面。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7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调整与更新：根据个人发展情况和职业市场需求，适时调整职业规划，保持其时效性和针对性。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目标设定与路径规划</a:t>
            </a:r>
            <a:endParaRPr lang="zh-CN" altLang="en-US"/>
          </a:p>
        </p:txBody>
      </p:sp>
      <p:sp>
        <p:nvSpPr>
          <p:cNvPr id="104971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1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2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2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2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调整计划：根据个人发展情况和市场变化，适时调整计划，保持灵活性。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3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持续评估与反馈：定期评估个人职业生涯规划的进展情况，及时发现问题并调整。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3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确定职业目标：根据个人兴趣、能力和市场需求，明确职业发展方向。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3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制定实现目标的计划：制定具体的行动计划，包括学习、实践、培训等方面。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7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计划执行与调整优化</a:t>
            </a:r>
            <a:endParaRPr lang="zh-CN" altLang="en-US"/>
          </a:p>
        </p:txBody>
      </p:sp>
      <p:sp>
        <p:nvSpPr>
          <p:cNvPr id="104977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制定具体计划：将职业生涯规划细化为可执行的步骤和任务，包括学习、实践、培训等方面。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定期评估与反馈：定期对自己的职业生涯规划进行评估和反馈，了解自己的进展情况，及时调整计划。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不断学习与提升：在执行计划过程中，要不断学习新知识、新技能，提升自己的综合素质和能力。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寻求导师和职业规划机构的帮助：在职业生涯规划过程中，可以寻求导师和职业规划机构的帮助，获得更加专业的指导和建议。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https://d.book118.com/525300143313011102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1_1"/>
  <p:tag name="KSO_WM_UNIT_INDEX" val="1_1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5_1"/>
  <p:tag name="KSO_WM_UNIT_INDEX" val="1_5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6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2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4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</vt:lpstr>
      <vt:lpstr>Calibri Light</vt:lpstr>
      <vt:lpstr>宋体</vt:lpstr>
      <vt:lpstr>微软雅黑</vt:lpstr>
      <vt:lpstr>Wingdings</vt:lpstr>
      <vt:lpstr>Office Theme</vt:lpstr>
      <vt:lpstr>大学生职业生涯规划与择业能力培养研究</vt:lpstr>
      <vt:lpstr>目录</vt:lpstr>
      <vt:lpstr>单击此处添加章节
标题内容</vt:lpstr>
      <vt:lpstr>大学生职业生涯规划的重要性</vt:lpstr>
      <vt:lpstr>规划职业生涯，明确职业目标</vt:lpstr>
      <vt:lpstr>提升个人竞争力，实现职业发展</vt:lpstr>
      <vt:lpstr>避免盲目就业，减少职业风险</vt:lpstr>
      <vt:lpstr>大学生择业能力的培养</vt:lpstr>
      <vt:lpstr>自我认知与定位</vt:lpstr>
      <vt:lpstr>求职技巧与能力</vt:lpstr>
      <vt:lpstr>综合素质与拓展</vt:lpstr>
      <vt:lpstr>实践经验与积累</vt:lpstr>
      <vt:lpstr>大学生职业生涯规划的方法与步骤</vt:lpstr>
      <vt:lpstr>自我评估与职业定位</vt:lpstr>
      <vt:lpstr>目标设定与路径规划</vt:lpstr>
      <vt:lpstr>计划执行与调整优化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2024-09-11T21:25:57.004</cp:lastPrinted>
  <dcterms:created xsi:type="dcterms:W3CDTF">2024-09-11T13:25:57Z</dcterms:created>
  <dcterms:modified xsi:type="dcterms:W3CDTF">2024-09-11T13:25:59Z</dcterms:modified>
</cp:coreProperties>
</file>