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62A4685-352F-4FF1-BB2E-B0302E15D5F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1CAE320-BC09-4663-991A-4C42A03D951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A67FD80-E0EE-4465-94A4-439B80C0382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BCFA016-F3C8-4EBB-9993-A4517504393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827B025-DC64-4A41-A888-35887568D9D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AA3ECD8-F3C0-402F-A205-78F3CEF0FC9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88CB5A9-D4DA-4465-982F-AD08536BE88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0341546-D851-4375-BA63-F29897EA0C1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76A7F92-B8A4-4423-90A2-B463B443882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6E6ED52-67A2-4147-B7E5-8207615BB25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4B017C8-1592-4D8C-B142-705344BBF4A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18.jpeg" /><Relationship Id="rId5"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20.jpeg" /><Relationship Id="rId4" Type="http://schemas.openxmlformats.org/officeDocument/2006/relationships/image" Target="../media/image21.jpeg" /><Relationship Id="rId5"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2531102313101104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424273" y="2083443"/>
            <a:ext cx="9343454"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175" b="1">
                <a:solidFill>
                  <a:srgbClr val="000000">
                    <a:alpha val="100000"/>
                  </a:srgbClr>
                </a:solidFill>
                <a:latin typeface="Microsoft Yahei"/>
                <a:ea typeface="Microsoft Yahei"/>
                <a:cs typeface="Microsoft Yahei"/>
              </a:rPr>
              <a:t>颈椎病疼痛科护理查房</a:t>
            </a:r>
          </a:p>
        </p:txBody>
      </p:sp>
      <p:sp>
        <p:nvSpPr>
          <p:cNvPr id="3" name="AutoShape 3"/>
          <p:cNvSpPr/>
          <p:nvPr/>
        </p:nvSpPr>
        <p:spPr>
          <a:xfrm>
            <a:off x="4341788" y="3875459"/>
            <a:ext cx="3508424" cy="721527"/>
          </a:xfrm>
          <a:prstGeom prst="roundRect">
            <a:avLst>
              <a:gd name="adj" fmla="val 12500"/>
            </a:avLst>
          </a:prstGeom>
          <a:solidFill>
            <a:srgbClr val="FFC12A">
              <a:alpha val="100000"/>
            </a:srgbClr>
          </a:solidFill>
          <a:ln w="28575">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341788" y="4791058"/>
            <a:ext cx="3508424" cy="721527"/>
          </a:xfrm>
          <a:prstGeom prst="roundRect">
            <a:avLst>
              <a:gd name="adj" fmla="val 12500"/>
            </a:avLst>
          </a:prstGeom>
          <a:solidFill>
            <a:srgbClr val="FFC12A">
              <a:alpha val="100000"/>
            </a:srgbClr>
          </a:solidFill>
          <a:ln w="28575">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颈椎病基础知识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疼痛科护理常规</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颈椎病疼痛科护理实践</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颈椎病疼痛科护理查房流程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颈椎病疼痛科护理研究进展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典型案例分享</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315455" y="1885076"/>
            <a:ext cx="556109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775" b="1">
                <a:solidFill>
                  <a:srgbClr val="72349D">
                    <a:alpha val="100000"/>
                  </a:srgbClr>
                </a:solidFill>
                <a:latin typeface="Microsoft Yahei"/>
                <a:ea typeface="Microsoft Yahei"/>
                <a:cs typeface="Microsoft Yahei"/>
              </a:rPr>
              <a:t>01</a:t>
            </a:r>
          </a:p>
        </p:txBody>
      </p:sp>
      <p:sp>
        <p:nvSpPr>
          <p:cNvPr id="3" name="TextBox 3"/>
          <p:cNvSpPr txBox="1"/>
          <p:nvPr/>
        </p:nvSpPr>
        <p:spPr>
          <a:xfrm>
            <a:off x="2874534" y="3154336"/>
            <a:ext cx="643890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200" b="1">
                <a:solidFill>
                  <a:srgbClr val="000000">
                    <a:alpha val="100000"/>
                  </a:srgbClr>
                </a:solidFill>
                <a:latin typeface="Microsoft Yahei"/>
                <a:ea typeface="Microsoft Yahei"/>
                <a:cs typeface="Microsoft Yahei"/>
              </a:rPr>
              <a:t>颈椎病基础知识</a:t>
            </a:r>
          </a:p>
        </p:txBody>
      </p:sp>
      <p:cxnSp>
        <p:nvCxnSpPr>
          <p:cNvPr id="4" name="Connector 4"/>
          <p:cNvCxnSpPr/>
          <p:nvPr/>
        </p:nvCxnSpPr>
        <p:spPr>
          <a:xfrm>
            <a:off x="3315455" y="3043316"/>
            <a:ext cx="5663417" cy="0"/>
          </a:xfrm>
          <a:prstGeom prst="line">
            <a:avLst/>
          </a:prstGeom>
          <a:ln w="19050">
            <a:solidFill>
              <a:srgbClr val="72349D">
                <a:alpha val="100000"/>
              </a:srgbClr>
            </a:solidFill>
            <a:prstDash val="solid"/>
          </a:ln>
        </p:spPr>
      </p:cxn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9994" r="29994"/>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0365" r="30365"/>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颈椎病是由于颈椎间盘退行性变及其继发性椎间关节退行性变所致脊髓、神经、血管损害而表现的相应症状和体征。</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根据病因和临床表现，颈椎病可分为神经根型、脊髓型、交感神经型和椎动脉型等类型。</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分类</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定义与分类</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7044" b="7044"/>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颈椎间盘退行性变是颈椎病发生的主要原因，长期颈部劳损、颈部外伤、不良姿势等也是诱因。</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颈椎间盘退行性变导致椎间隙变窄，关节突关节紊乱，黄韧带肥厚，颈神经根或脊髓受压等一系列病理改变，引发相应的症状和体征。</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病因与病理</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病理</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病因</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临床表现</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颈椎病主要表现为颈部疼痛、僵硬，上肢放射痛、麻木，下肢乏力、行走不稳等。</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诊断</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根据患者的病史、临床表现和影像学检查（X线、CT、MRI等），结合医生的体格检查，可对颈椎病进行诊断。</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4774" r="4774"/>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临床表现与诊断</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315455" y="1885076"/>
            <a:ext cx="556109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775" b="1">
                <a:solidFill>
                  <a:srgbClr val="72349D">
                    <a:alpha val="100000"/>
                  </a:srgbClr>
                </a:solidFill>
                <a:latin typeface="Microsoft Yahei"/>
                <a:ea typeface="Microsoft Yahei"/>
                <a:cs typeface="Microsoft Yahei"/>
              </a:rPr>
              <a:t>02</a:t>
            </a:r>
          </a:p>
        </p:txBody>
      </p:sp>
      <p:sp>
        <p:nvSpPr>
          <p:cNvPr id="3" name="TextBox 3"/>
          <p:cNvSpPr txBox="1"/>
          <p:nvPr/>
        </p:nvSpPr>
        <p:spPr>
          <a:xfrm>
            <a:off x="2874534" y="3154336"/>
            <a:ext cx="643890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200" b="1">
                <a:solidFill>
                  <a:srgbClr val="000000">
                    <a:alpha val="100000"/>
                  </a:srgbClr>
                </a:solidFill>
                <a:latin typeface="Microsoft Yahei"/>
                <a:ea typeface="Microsoft Yahei"/>
                <a:cs typeface="Microsoft Yahei"/>
              </a:rPr>
              <a:t>疼痛科护理常规</a:t>
            </a:r>
          </a:p>
        </p:txBody>
      </p:sp>
      <p:cxnSp>
        <p:nvCxnSpPr>
          <p:cNvPr id="4" name="Connector 4"/>
          <p:cNvCxnSpPr/>
          <p:nvPr/>
        </p:nvCxnSpPr>
        <p:spPr>
          <a:xfrm>
            <a:off x="3315455" y="3043316"/>
            <a:ext cx="5663417" cy="0"/>
          </a:xfrm>
          <a:prstGeom prst="line">
            <a:avLst/>
          </a:prstGeom>
          <a:ln w="19050">
            <a:solidFill>
              <a:srgbClr val="72349D">
                <a:alpha val="100000"/>
              </a:srgbClr>
            </a:solidFill>
            <a:prstDash val="solid"/>
          </a:ln>
        </p:spPr>
      </p:cxn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对患者的疼痛程度、性质、部位进行评估，了解疼痛的原因和影响因素。</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疼痛评估</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详细记录患者的疼痛情况，包括疼痛发作时间、持续时间、疼痛程度变化等，为后续护理和治疗提供依据。</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疼痛记录</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疼痛评估与记录</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遵医嘱给予患者适当的止痛药、消炎药等药物治疗，并观察药物疗效和不良反应。</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药物治疗</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667" r="1666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非药物治疗</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康复训练</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75" r="16675"/>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采取物理治疗、按摩、热敷等非药物治疗手段，缓解患者疼痛。</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指导患者进行适当的康复训练，改善颈椎功能，预防疼痛复发。</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疼痛护理措施</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关注患者的心理状态，给予必要的心理疏导和支持，帮助患者缓解焦虑、抑郁等情绪问题。</a:t>
            </a:r>
          </a:p>
        </p:txBody>
      </p:sp>
      <p:pic>
        <p:nvPicPr>
          <p:cNvPr id="5" name="Picture 5"/>
          <p:cNvPicPr>
            <a:picLocks noChangeAspect="1"/>
          </p:cNvPicPr>
          <p:nvPr/>
        </p:nvPicPr>
        <p:blipFill>
          <a:blip r:embed="rId2"/>
          <a:srcRect l="16675" r="16675"/>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rcRect l="16667" r="16667"/>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rcRect l="16667" r="16667"/>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心理疏导</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向患者介绍疼痛相关知识，提高患者对疼痛的认识和理解，增强患者自我管理和控制疼痛的能力。</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疼痛认知教育</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鼓励家属给予患者关爱和支持，减轻患者的心理负担，提高疼痛护理效果。</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家属支持</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疼痛患者心理护理</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315455" y="1885076"/>
            <a:ext cx="556109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775" b="1">
                <a:solidFill>
                  <a:srgbClr val="72349D">
                    <a:alpha val="100000"/>
                  </a:srgbClr>
                </a:solidFill>
                <a:latin typeface="Microsoft Yahei"/>
                <a:ea typeface="Microsoft Yahei"/>
                <a:cs typeface="Microsoft Yahei"/>
              </a:rPr>
              <a:t>03</a:t>
            </a:r>
          </a:p>
        </p:txBody>
      </p:sp>
      <p:sp>
        <p:nvSpPr>
          <p:cNvPr id="3" name="TextBox 3"/>
          <p:cNvSpPr txBox="1"/>
          <p:nvPr/>
        </p:nvSpPr>
        <p:spPr>
          <a:xfrm>
            <a:off x="2874534" y="3154336"/>
            <a:ext cx="643890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200" b="1">
                <a:solidFill>
                  <a:srgbClr val="000000">
                    <a:alpha val="100000"/>
                  </a:srgbClr>
                </a:solidFill>
                <a:latin typeface="Microsoft Yahei"/>
                <a:ea typeface="Microsoft Yahei"/>
                <a:cs typeface="Microsoft Yahei"/>
              </a:rPr>
              <a:t>颈椎病疼痛科护理实践</a:t>
            </a:r>
          </a:p>
        </p:txBody>
      </p:sp>
      <p:cxnSp>
        <p:nvCxnSpPr>
          <p:cNvPr id="4" name="Connector 4"/>
          <p:cNvCxnSpPr/>
          <p:nvPr/>
        </p:nvCxnSpPr>
        <p:spPr>
          <a:xfrm>
            <a:off x="3315455" y="3043316"/>
            <a:ext cx="5663417" cy="0"/>
          </a:xfrm>
          <a:prstGeom prst="line">
            <a:avLst/>
          </a:prstGeom>
          <a:ln w="19050">
            <a:solidFill>
              <a:srgbClr val="72349D">
                <a:alpha val="100000"/>
              </a:srgbClr>
            </a:solidFill>
            <a:prstDash val="solid"/>
          </a:ln>
        </p:spPr>
      </p:cxn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对患者的疼痛程度进行评估，记录疼痛的性质、部位、持续时间等，以便制定个性化的护理计划。</a:t>
            </a:r>
          </a:p>
        </p:txBody>
      </p:sp>
      <p:pic>
        <p:nvPicPr>
          <p:cNvPr id="6" name="Picture 6"/>
          <p:cNvPicPr>
            <a:picLocks noChangeAspect="1"/>
          </p:cNvPicPr>
          <p:nvPr/>
        </p:nvPicPr>
        <p:blipFill>
          <a:blip r:embed="rId2"/>
          <a:srcRect l="16667" r="16667"/>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疼痛程度评估</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了解患者的病情状况，包括颈椎病的类型、病程、治疗情况等，以便更好地制定护理措施。</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病情状况评估</a:t>
            </a:r>
          </a:p>
        </p:txBody>
      </p:sp>
      <p:pic>
        <p:nvPicPr>
          <p:cNvPr id="10" name="Picture 10"/>
          <p:cNvPicPr>
            <a:picLocks noChangeAspect="1"/>
          </p:cNvPicPr>
          <p:nvPr/>
        </p:nvPicPr>
        <p:blipFill>
          <a:blip r:embed="rId3"/>
          <a:srcRect l="16667" r="16667"/>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6667" r="16667"/>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评估患者的心理状况，了解患者是否有焦虑、抑郁等情绪问题，以便给予相应的心理护理。</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心理状况评估</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颈椎病患者入院评估</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康复训练指导</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指导患者进行适当的康复训练，如颈部肌肉锻炼、颈椎活动度训练等，以促进颈椎的康复。</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疼痛缓解护理</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根据患者的疼痛程度，采取适当的护理措施，如冷敷、热敷、按摩等，以缓解患者的疼痛。</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生活习惯调整</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指导患者调整生活习惯，如保持正确的睡姿、坐姿、避免长时间低头等，以预防颈椎病的复发。</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9619" r="9619"/>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10864" r="10864"/>
          <a:stretch>
            <a:fillRect/>
          </a:stretch>
        </p:blipFill>
        <p:spPr>
          <a:xfrm>
            <a:off x="5358287" y="1416742"/>
            <a:ext cx="1475427" cy="1475427"/>
          </a:xfrm>
          <a:prstGeom prst="ellipse">
            <a:avLst/>
          </a:prstGeom>
        </p:spPr>
      </p:pic>
      <p:pic>
        <p:nvPicPr>
          <p:cNvPr id="19" name="Picture 19"/>
          <p:cNvPicPr>
            <a:picLocks noChangeAspect="1"/>
          </p:cNvPicPr>
          <p:nvPr/>
        </p:nvPicPr>
        <p:blipFill>
          <a:blip r:embed="rId4">
            <a:alphaModFix/>
          </a:blip>
          <a:srcRect t="16667" b="16667"/>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颈椎病患者日常护理</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https://d.book118.com/525311023131011041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AF5FF"/>
      </a:lt1>
      <a:dk2>
        <a:srgbClr val="062F00"/>
      </a:dk2>
      <a:lt2>
        <a:srgbClr val="FFFFFF"/>
      </a:lt2>
      <a:accent1>
        <a:srgbClr val="AF79DE"/>
      </a:accent1>
      <a:accent2>
        <a:srgbClr val="BC95E8"/>
      </a:accent2>
      <a:accent3>
        <a:srgbClr val="816BB7"/>
      </a:accent3>
      <a:accent4>
        <a:srgbClr val="618CD0"/>
      </a:accent4>
      <a:accent5>
        <a:srgbClr val="76A1E5"/>
      </a:accent5>
      <a:accent6>
        <a:srgbClr val="FEE088"/>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68</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2024-09-02T00:13:04.776</cp:lastPrinted>
  <dcterms:created xsi:type="dcterms:W3CDTF">2024-09-01T16:13:04Z</dcterms:created>
  <dcterms:modified xsi:type="dcterms:W3CDTF">2024-09-01T16:13:06Z</dcterms:modified>
</cp:coreProperties>
</file>