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100">
                <a:solidFill>
                  <a:srgbClr val="000000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教师</a:t>
            </a:r>
            <a:r>
              <a:rPr lang="zh-CN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引导：同学们，欢迎来到心理课堂，今天有一位叫冰冰的同学来到我们的课堂，他最近因为学习的问题，感到很苦恼，我们一起来看看他究竟发生了什么事。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100">
                <a:solidFill>
                  <a:srgbClr val="000000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教师</a:t>
            </a:r>
            <a:r>
              <a:rPr lang="zh-CN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引导：同学们，我们从小学一年级开始就有老师和我们讲过很多好的学习方法，接下来请同学们以小组为单位，探讨你们知道的科学的学习方法，一位同学负责在</a:t>
            </a:r>
            <a:r>
              <a:rPr lang="zh-CN" altLang="zh-CN" sz="1800" kern="100">
                <a:solidFill>
                  <a:srgbClr val="000000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学习单</a:t>
            </a:r>
            <a:r>
              <a:rPr lang="zh-CN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上做记录，</a:t>
            </a:r>
            <a:r>
              <a:rPr lang="en-US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3</a:t>
            </a:r>
            <a:r>
              <a:rPr lang="zh-CN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分钟后请小组代表发言。同学在分享时，其他同学专心听，后面发言的同学补充不同的观点。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200" kern="100">
                <a:solidFill>
                  <a:srgbClr val="000000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教师</a:t>
            </a:r>
            <a:r>
              <a:rPr lang="zh-CN" altLang="en-US" sz="12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引导</a:t>
            </a:r>
            <a:r>
              <a:rPr lang="zh-CN" altLang="zh-CN" sz="12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：经过我们的头脑风暴及习题练习，我们已经掌握了一些科学的学习方法，并能判断什么是好的学习方法，接下来请同学们来到心理剧场，为我们的主人公萧萧同学解决她在复习中遇到的困惑。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E4461-8A9A-438F-9F1A-44CA7BFA3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010A1-BAC3-4F83-B64B-C7A5B723B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E947A-D594-473C-84DF-4CEB8AAEC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002FB9-47AC-4B11-A53B-4E4811EB2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A8CF62-C356-4547-AE13-983B16402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9A1C73-9E1A-4CDF-9D1D-09B106DE8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1F7206-5701-4541-88BC-344E999CB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7534E0-E012-4DCE-9105-DFB96DBF9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0B2B99-DC22-473F-AE3A-B4129CCF8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EE93F-02B2-4EF6-8FE5-8E7B357CF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1AAC5-22B8-453B-89F4-4AF2ECE92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/>
        </p:nvGrpSpPr>
        <p:grpSpPr>
          <a:xfrm>
            <a:off x="3176" y="523875"/>
            <a:ext cx="12188825" cy="6335713"/>
            <a:chOff x="3176" y="523875"/>
            <a:chExt cx="12188825" cy="6335713"/>
          </a:xfrm>
        </p:grpSpPr>
        <p:sp>
          <p:nvSpPr>
            <p:cNvPr id="7" name="Freeform 7"/>
            <p:cNvSpPr/>
            <p:nvPr userDrawn="1"/>
          </p:nvSpPr>
          <p:spPr bwMode="auto">
            <a:xfrm>
              <a:off x="3176" y="3371850"/>
              <a:ext cx="1020763" cy="3487738"/>
            </a:xfrm>
            <a:custGeom>
              <a:gdLst>
                <a:gd name="T0" fmla="*/ 0 w 643"/>
                <a:gd name="T1" fmla="*/ 0 h 2197"/>
                <a:gd name="T2" fmla="*/ 0 w 643"/>
                <a:gd name="T3" fmla="*/ 2197 h 2197"/>
                <a:gd name="T4" fmla="*/ 643 w 643"/>
                <a:gd name="T5" fmla="*/ 2197 h 2197"/>
                <a:gd name="T6" fmla="*/ 0 w 643"/>
                <a:gd name="T7" fmla="*/ 0 h 2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3" h="2197">
                  <a:moveTo>
                    <a:pt x="0" y="0"/>
                  </a:moveTo>
                  <a:lnTo>
                    <a:pt x="0" y="2197"/>
                  </a:lnTo>
                  <a:lnTo>
                    <a:pt x="643" y="2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8"/>
            <p:cNvSpPr/>
            <p:nvPr userDrawn="1"/>
          </p:nvSpPr>
          <p:spPr bwMode="auto">
            <a:xfrm>
              <a:off x="3176" y="3371850"/>
              <a:ext cx="1020763" cy="3487738"/>
            </a:xfrm>
            <a:custGeom>
              <a:gdLst>
                <a:gd name="T0" fmla="*/ 0 w 643"/>
                <a:gd name="T1" fmla="*/ 0 h 2197"/>
                <a:gd name="T2" fmla="*/ 0 w 643"/>
                <a:gd name="T3" fmla="*/ 2197 h 2197"/>
                <a:gd name="T4" fmla="*/ 643 w 643"/>
                <a:gd name="T5" fmla="*/ 2197 h 2197"/>
                <a:gd name="T6" fmla="*/ 0 w 643"/>
                <a:gd name="T7" fmla="*/ 0 h 2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3" h="2197">
                  <a:moveTo>
                    <a:pt x="0" y="0"/>
                  </a:moveTo>
                  <a:lnTo>
                    <a:pt x="0" y="2197"/>
                  </a:lnTo>
                  <a:lnTo>
                    <a:pt x="643" y="219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9"/>
            <p:cNvSpPr/>
            <p:nvPr userDrawn="1"/>
          </p:nvSpPr>
          <p:spPr bwMode="auto">
            <a:xfrm>
              <a:off x="9642476" y="523875"/>
              <a:ext cx="2549525" cy="6335713"/>
            </a:xfrm>
            <a:custGeom>
              <a:gdLst>
                <a:gd name="T0" fmla="*/ 1049 w 1606"/>
                <a:gd name="T1" fmla="*/ 0 h 3991"/>
                <a:gd name="T2" fmla="*/ 0 w 1606"/>
                <a:gd name="T3" fmla="*/ 0 h 3991"/>
                <a:gd name="T4" fmla="*/ 1167 w 1606"/>
                <a:gd name="T5" fmla="*/ 3991 h 3991"/>
                <a:gd name="T6" fmla="*/ 1606 w 1606"/>
                <a:gd name="T7" fmla="*/ 3991 h 3991"/>
                <a:gd name="T8" fmla="*/ 1606 w 1606"/>
                <a:gd name="T9" fmla="*/ 1903 h 3991"/>
                <a:gd name="T10" fmla="*/ 1049 w 1606"/>
                <a:gd name="T11" fmla="*/ 0 h 39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6" h="3991">
                  <a:moveTo>
                    <a:pt x="1049" y="0"/>
                  </a:moveTo>
                  <a:lnTo>
                    <a:pt x="0" y="0"/>
                  </a:lnTo>
                  <a:lnTo>
                    <a:pt x="1167" y="3991"/>
                  </a:lnTo>
                  <a:lnTo>
                    <a:pt x="1606" y="3991"/>
                  </a:lnTo>
                  <a:lnTo>
                    <a:pt x="1606" y="1903"/>
                  </a:lnTo>
                  <a:lnTo>
                    <a:pt x="10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0"/>
            <p:cNvSpPr/>
            <p:nvPr userDrawn="1"/>
          </p:nvSpPr>
          <p:spPr bwMode="auto">
            <a:xfrm>
              <a:off x="9642476" y="523875"/>
              <a:ext cx="2549525" cy="6335713"/>
            </a:xfrm>
            <a:custGeom>
              <a:gdLst>
                <a:gd name="T0" fmla="*/ 1049 w 1606"/>
                <a:gd name="T1" fmla="*/ 0 h 3991"/>
                <a:gd name="T2" fmla="*/ 0 w 1606"/>
                <a:gd name="T3" fmla="*/ 0 h 3991"/>
                <a:gd name="T4" fmla="*/ 1167 w 1606"/>
                <a:gd name="T5" fmla="*/ 3991 h 3991"/>
                <a:gd name="T6" fmla="*/ 1606 w 1606"/>
                <a:gd name="T7" fmla="*/ 3991 h 3991"/>
                <a:gd name="T8" fmla="*/ 1606 w 1606"/>
                <a:gd name="T9" fmla="*/ 1903 h 3991"/>
                <a:gd name="T10" fmla="*/ 1049 w 1606"/>
                <a:gd name="T11" fmla="*/ 0 h 39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6" h="3991">
                  <a:moveTo>
                    <a:pt x="1049" y="0"/>
                  </a:moveTo>
                  <a:lnTo>
                    <a:pt x="0" y="0"/>
                  </a:lnTo>
                  <a:lnTo>
                    <a:pt x="1167" y="3991"/>
                  </a:lnTo>
                  <a:lnTo>
                    <a:pt x="1606" y="3991"/>
                  </a:lnTo>
                  <a:lnTo>
                    <a:pt x="1606" y="1903"/>
                  </a:lnTo>
                  <a:lnTo>
                    <a:pt x="10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Rectangle 11"/>
            <p:cNvSpPr>
              <a:spLocks noChangeArrowheads="1"/>
            </p:cNvSpPr>
            <p:nvPr userDrawn="1"/>
          </p:nvSpPr>
          <p:spPr bwMode="auto">
            <a:xfrm>
              <a:off x="1187451" y="3943350"/>
              <a:ext cx="908050" cy="69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任意多边形 19"/>
            <p:cNvSpPr/>
            <p:nvPr userDrawn="1"/>
          </p:nvSpPr>
          <p:spPr bwMode="auto">
            <a:xfrm>
              <a:off x="5922962" y="1654175"/>
              <a:ext cx="6078538" cy="3549650"/>
            </a:xfrm>
            <a:custGeom>
              <a:gdLst>
                <a:gd name="connsiteX0" fmla="*/ 3492500 w 6078538"/>
                <a:gd name="connsiteY0" fmla="*/ 0 h 3549650"/>
                <a:gd name="connsiteX1" fmla="*/ 5040313 w 6078538"/>
                <a:gd name="connsiteY1" fmla="*/ 0 h 3549650"/>
                <a:gd name="connsiteX2" fmla="*/ 6078538 w 6078538"/>
                <a:gd name="connsiteY2" fmla="*/ 3549650 h 3549650"/>
                <a:gd name="connsiteX3" fmla="*/ 4530725 w 6078538"/>
                <a:gd name="connsiteY3" fmla="*/ 3549650 h 3549650"/>
                <a:gd name="connsiteX4" fmla="*/ 1746250 w 6078538"/>
                <a:gd name="connsiteY4" fmla="*/ 0 h 3549650"/>
                <a:gd name="connsiteX5" fmla="*/ 3294063 w 6078538"/>
                <a:gd name="connsiteY5" fmla="*/ 0 h 3549650"/>
                <a:gd name="connsiteX6" fmla="*/ 4332288 w 6078538"/>
                <a:gd name="connsiteY6" fmla="*/ 3549650 h 3549650"/>
                <a:gd name="connsiteX7" fmla="*/ 2786063 w 6078538"/>
                <a:gd name="connsiteY7" fmla="*/ 3549650 h 3549650"/>
                <a:gd name="connsiteX8" fmla="*/ 0 w 6078538"/>
                <a:gd name="connsiteY8" fmla="*/ 0 h 3549650"/>
                <a:gd name="connsiteX9" fmla="*/ 1549400 w 6078538"/>
                <a:gd name="connsiteY9" fmla="*/ 0 h 3549650"/>
                <a:gd name="connsiteX10" fmla="*/ 2587625 w 6078538"/>
                <a:gd name="connsiteY10" fmla="*/ 3549650 h 3549650"/>
                <a:gd name="connsiteX11" fmla="*/ 1038225 w 6078538"/>
                <a:gd name="connsiteY11" fmla="*/ 3549650 h 354965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8538" h="3549650">
                  <a:moveTo>
                    <a:pt x="3492500" y="0"/>
                  </a:moveTo>
                  <a:lnTo>
                    <a:pt x="5040313" y="0"/>
                  </a:lnTo>
                  <a:lnTo>
                    <a:pt x="6078538" y="3549650"/>
                  </a:lnTo>
                  <a:lnTo>
                    <a:pt x="4530725" y="3549650"/>
                  </a:lnTo>
                  <a:close/>
                  <a:moveTo>
                    <a:pt x="1746250" y="0"/>
                  </a:moveTo>
                  <a:lnTo>
                    <a:pt x="3294063" y="0"/>
                  </a:lnTo>
                  <a:lnTo>
                    <a:pt x="4332288" y="3549650"/>
                  </a:lnTo>
                  <a:lnTo>
                    <a:pt x="2786063" y="3549650"/>
                  </a:lnTo>
                  <a:close/>
                  <a:moveTo>
                    <a:pt x="0" y="0"/>
                  </a:moveTo>
                  <a:lnTo>
                    <a:pt x="1549400" y="0"/>
                  </a:lnTo>
                  <a:lnTo>
                    <a:pt x="2587625" y="3549650"/>
                  </a:lnTo>
                  <a:lnTo>
                    <a:pt x="1038225" y="3549650"/>
                  </a:lnTo>
                  <a:close/>
                </a:path>
              </a:pathLst>
            </a:custGeom>
            <a:blipFill>
              <a:blip r:embed="rId1"/>
              <a:stretch>
                <a:fillRect l="-836" t="-4918" r="836" b="-4918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auto">
            <a:xfrm>
              <a:off x="5922963" y="5810250"/>
              <a:ext cx="1806575" cy="1031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1187451" y="2961684"/>
            <a:ext cx="5553076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1187451" y="1829797"/>
            <a:ext cx="5553076" cy="1131888"/>
          </a:xfrm>
        </p:spPr>
        <p:txBody>
          <a:bodyPr anchor="ctr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187451" y="4724992"/>
            <a:ext cx="5553076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87451" y="5021263"/>
            <a:ext cx="5553076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Date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135" y="5957000"/>
            <a:ext cx="2549525" cy="7542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3956574" y="2762793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3957690" y="3658143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8" name="Freeform 10"/>
          <p:cNvSpPr/>
          <p:nvPr userDrawn="1"/>
        </p:nvSpPr>
        <p:spPr bwMode="auto">
          <a:xfrm>
            <a:off x="9642476" y="523875"/>
            <a:ext cx="2549525" cy="6335713"/>
          </a:xfrm>
          <a:custGeom>
            <a:gdLst>
              <a:gd name="T0" fmla="*/ 1049 w 1606"/>
              <a:gd name="T1" fmla="*/ 0 h 3991"/>
              <a:gd name="T2" fmla="*/ 0 w 1606"/>
              <a:gd name="T3" fmla="*/ 0 h 3991"/>
              <a:gd name="T4" fmla="*/ 1167 w 1606"/>
              <a:gd name="T5" fmla="*/ 3991 h 3991"/>
              <a:gd name="T6" fmla="*/ 1606 w 1606"/>
              <a:gd name="T7" fmla="*/ 3991 h 3991"/>
              <a:gd name="T8" fmla="*/ 1606 w 1606"/>
              <a:gd name="T9" fmla="*/ 1903 h 3991"/>
              <a:gd name="T10" fmla="*/ 1049 w 1606"/>
              <a:gd name="T11" fmla="*/ 0 h 39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6" h="3991">
                <a:moveTo>
                  <a:pt x="1049" y="0"/>
                </a:moveTo>
                <a:lnTo>
                  <a:pt x="0" y="0"/>
                </a:lnTo>
                <a:lnTo>
                  <a:pt x="1167" y="3991"/>
                </a:lnTo>
                <a:lnTo>
                  <a:pt x="1606" y="3991"/>
                </a:lnTo>
                <a:lnTo>
                  <a:pt x="1606" y="1903"/>
                </a:lnTo>
                <a:lnTo>
                  <a:pt x="104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6" name="组合 25"/>
          <p:cNvGrpSpPr/>
          <p:nvPr userDrawn="1"/>
        </p:nvGrpSpPr>
        <p:grpSpPr>
          <a:xfrm>
            <a:off x="0" y="-1"/>
            <a:ext cx="2796431" cy="6859589"/>
            <a:chOff x="0" y="523875"/>
            <a:chExt cx="2582864" cy="6335713"/>
          </a:xfrm>
        </p:grpSpPr>
        <p:sp>
          <p:nvSpPr>
            <p:cNvPr id="6" name="Freeform 8"/>
            <p:cNvSpPr/>
            <p:nvPr userDrawn="1"/>
          </p:nvSpPr>
          <p:spPr bwMode="auto">
            <a:xfrm>
              <a:off x="3176" y="3371850"/>
              <a:ext cx="1020763" cy="3487738"/>
            </a:xfrm>
            <a:custGeom>
              <a:gdLst>
                <a:gd name="T0" fmla="*/ 0 w 643"/>
                <a:gd name="T1" fmla="*/ 0 h 2197"/>
                <a:gd name="T2" fmla="*/ 0 w 643"/>
                <a:gd name="T3" fmla="*/ 2197 h 2197"/>
                <a:gd name="T4" fmla="*/ 643 w 643"/>
                <a:gd name="T5" fmla="*/ 2197 h 2197"/>
                <a:gd name="T6" fmla="*/ 0 w 643"/>
                <a:gd name="T7" fmla="*/ 0 h 2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3" h="2197">
                  <a:moveTo>
                    <a:pt x="0" y="0"/>
                  </a:moveTo>
                  <a:lnTo>
                    <a:pt x="0" y="2197"/>
                  </a:lnTo>
                  <a:lnTo>
                    <a:pt x="643" y="219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9"/>
            <p:cNvSpPr/>
            <p:nvPr userDrawn="1"/>
          </p:nvSpPr>
          <p:spPr bwMode="auto">
            <a:xfrm flipH="1">
              <a:off x="0" y="523875"/>
              <a:ext cx="2549525" cy="6335713"/>
            </a:xfrm>
            <a:custGeom>
              <a:gdLst>
                <a:gd name="T0" fmla="*/ 1049 w 1606"/>
                <a:gd name="T1" fmla="*/ 0 h 3991"/>
                <a:gd name="T2" fmla="*/ 0 w 1606"/>
                <a:gd name="T3" fmla="*/ 0 h 3991"/>
                <a:gd name="T4" fmla="*/ 1167 w 1606"/>
                <a:gd name="T5" fmla="*/ 3991 h 3991"/>
                <a:gd name="T6" fmla="*/ 1606 w 1606"/>
                <a:gd name="T7" fmla="*/ 3991 h 3991"/>
                <a:gd name="T8" fmla="*/ 1606 w 1606"/>
                <a:gd name="T9" fmla="*/ 1903 h 3991"/>
                <a:gd name="T10" fmla="*/ 1049 w 1606"/>
                <a:gd name="T11" fmla="*/ 0 h 39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6" h="3991">
                  <a:moveTo>
                    <a:pt x="1049" y="0"/>
                  </a:moveTo>
                  <a:lnTo>
                    <a:pt x="0" y="0"/>
                  </a:lnTo>
                  <a:lnTo>
                    <a:pt x="1167" y="3991"/>
                  </a:lnTo>
                  <a:lnTo>
                    <a:pt x="1606" y="3991"/>
                  </a:lnTo>
                  <a:lnTo>
                    <a:pt x="1606" y="1903"/>
                  </a:lnTo>
                  <a:lnTo>
                    <a:pt x="104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91650" y="523875"/>
              <a:ext cx="2491214" cy="2998487"/>
              <a:chOff x="202419" y="1051379"/>
              <a:chExt cx="2108701" cy="2538085"/>
            </a:xfrm>
          </p:grpSpPr>
          <p:sp>
            <p:nvSpPr>
              <p:cNvPr id="23" name="Freeform 5"/>
              <p:cNvSpPr/>
              <p:nvPr userDrawn="1"/>
            </p:nvSpPr>
            <p:spPr bwMode="auto">
              <a:xfrm flipH="1">
                <a:off x="727517" y="1414589"/>
                <a:ext cx="1583603" cy="2174875"/>
              </a:xfrm>
              <a:custGeom>
                <a:gdLst>
                  <a:gd name="T0" fmla="*/ 3147 w 3147"/>
                  <a:gd name="T1" fmla="*/ 4322 h 4322"/>
                  <a:gd name="T2" fmla="*/ 1263 w 3147"/>
                  <a:gd name="T3" fmla="*/ 4322 h 4322"/>
                  <a:gd name="T4" fmla="*/ 0 w 3147"/>
                  <a:gd name="T5" fmla="*/ 0 h 4322"/>
                  <a:gd name="T6" fmla="*/ 1883 w 3147"/>
                  <a:gd name="T7" fmla="*/ 0 h 4322"/>
                  <a:gd name="T8" fmla="*/ 3147 w 3147"/>
                  <a:gd name="T9" fmla="*/ 4322 h 432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7" h="4322">
                    <a:moveTo>
                      <a:pt x="3147" y="4322"/>
                    </a:moveTo>
                    <a:lnTo>
                      <a:pt x="1263" y="4322"/>
                    </a:lnTo>
                    <a:lnTo>
                      <a:pt x="0" y="0"/>
                    </a:lnTo>
                    <a:lnTo>
                      <a:pt x="1883" y="0"/>
                    </a:lnTo>
                    <a:lnTo>
                      <a:pt x="3147" y="432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6"/>
              <p:cNvSpPr/>
              <p:nvPr userDrawn="1"/>
            </p:nvSpPr>
            <p:spPr bwMode="auto">
              <a:xfrm flipH="1">
                <a:off x="491144" y="1210082"/>
                <a:ext cx="1584106" cy="2174875"/>
              </a:xfrm>
              <a:custGeom>
                <a:gdLst>
                  <a:gd name="T0" fmla="*/ 3148 w 3148"/>
                  <a:gd name="T1" fmla="*/ 4322 h 4322"/>
                  <a:gd name="T2" fmla="*/ 1263 w 3148"/>
                  <a:gd name="T3" fmla="*/ 4322 h 4322"/>
                  <a:gd name="T4" fmla="*/ 0 w 3148"/>
                  <a:gd name="T5" fmla="*/ 0 h 4322"/>
                  <a:gd name="T6" fmla="*/ 1883 w 3148"/>
                  <a:gd name="T7" fmla="*/ 0 h 4322"/>
                  <a:gd name="T8" fmla="*/ 3148 w 3148"/>
                  <a:gd name="T9" fmla="*/ 4322 h 432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8" h="4322">
                    <a:moveTo>
                      <a:pt x="3148" y="4322"/>
                    </a:moveTo>
                    <a:lnTo>
                      <a:pt x="1263" y="4322"/>
                    </a:lnTo>
                    <a:lnTo>
                      <a:pt x="0" y="0"/>
                    </a:lnTo>
                    <a:lnTo>
                      <a:pt x="1883" y="0"/>
                    </a:lnTo>
                    <a:lnTo>
                      <a:pt x="3148" y="4322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7"/>
              <p:cNvSpPr/>
              <p:nvPr userDrawn="1"/>
            </p:nvSpPr>
            <p:spPr bwMode="auto">
              <a:xfrm flipH="1">
                <a:off x="202419" y="1051379"/>
                <a:ext cx="1584106" cy="2174875"/>
              </a:xfrm>
              <a:custGeom>
                <a:gdLst>
                  <a:gd name="T0" fmla="*/ 3148 w 3148"/>
                  <a:gd name="T1" fmla="*/ 4322 h 4322"/>
                  <a:gd name="T2" fmla="*/ 1263 w 3148"/>
                  <a:gd name="T3" fmla="*/ 4322 h 4322"/>
                  <a:gd name="T4" fmla="*/ 0 w 3148"/>
                  <a:gd name="T5" fmla="*/ 0 h 4322"/>
                  <a:gd name="T6" fmla="*/ 1885 w 3148"/>
                  <a:gd name="T7" fmla="*/ 0 h 4322"/>
                  <a:gd name="T8" fmla="*/ 3148 w 3148"/>
                  <a:gd name="T9" fmla="*/ 4322 h 432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8" h="4322">
                    <a:moveTo>
                      <a:pt x="3148" y="4322"/>
                    </a:moveTo>
                    <a:lnTo>
                      <a:pt x="1263" y="4322"/>
                    </a:lnTo>
                    <a:lnTo>
                      <a:pt x="0" y="0"/>
                    </a:lnTo>
                    <a:lnTo>
                      <a:pt x="1885" y="0"/>
                    </a:lnTo>
                    <a:lnTo>
                      <a:pt x="3148" y="4322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484980" y="362740"/>
            <a:ext cx="11220449" cy="6132519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979" y="434631"/>
            <a:ext cx="1912979" cy="56593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 userDrawn="1"/>
        </p:nvGrpSpPr>
        <p:grpSpPr>
          <a:xfrm flipH="1">
            <a:off x="3176" y="523875"/>
            <a:ext cx="12188825" cy="6335713"/>
            <a:chOff x="3176" y="523875"/>
            <a:chExt cx="12188825" cy="6335713"/>
          </a:xfrm>
        </p:grpSpPr>
        <p:sp>
          <p:nvSpPr>
            <p:cNvPr id="7" name="Freeform 7"/>
            <p:cNvSpPr/>
            <p:nvPr userDrawn="1"/>
          </p:nvSpPr>
          <p:spPr bwMode="auto">
            <a:xfrm>
              <a:off x="3176" y="3371850"/>
              <a:ext cx="1020763" cy="3487738"/>
            </a:xfrm>
            <a:custGeom>
              <a:gdLst>
                <a:gd name="T0" fmla="*/ 0 w 643"/>
                <a:gd name="T1" fmla="*/ 0 h 2197"/>
                <a:gd name="T2" fmla="*/ 0 w 643"/>
                <a:gd name="T3" fmla="*/ 2197 h 2197"/>
                <a:gd name="T4" fmla="*/ 643 w 643"/>
                <a:gd name="T5" fmla="*/ 2197 h 2197"/>
                <a:gd name="T6" fmla="*/ 0 w 643"/>
                <a:gd name="T7" fmla="*/ 0 h 2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3" h="2197">
                  <a:moveTo>
                    <a:pt x="0" y="0"/>
                  </a:moveTo>
                  <a:lnTo>
                    <a:pt x="0" y="2197"/>
                  </a:lnTo>
                  <a:lnTo>
                    <a:pt x="643" y="2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8"/>
            <p:cNvSpPr/>
            <p:nvPr userDrawn="1"/>
          </p:nvSpPr>
          <p:spPr bwMode="auto">
            <a:xfrm>
              <a:off x="3176" y="3371850"/>
              <a:ext cx="1020763" cy="3487738"/>
            </a:xfrm>
            <a:custGeom>
              <a:gdLst>
                <a:gd name="T0" fmla="*/ 0 w 643"/>
                <a:gd name="T1" fmla="*/ 0 h 2197"/>
                <a:gd name="T2" fmla="*/ 0 w 643"/>
                <a:gd name="T3" fmla="*/ 2197 h 2197"/>
                <a:gd name="T4" fmla="*/ 643 w 643"/>
                <a:gd name="T5" fmla="*/ 2197 h 2197"/>
                <a:gd name="T6" fmla="*/ 0 w 643"/>
                <a:gd name="T7" fmla="*/ 0 h 2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3" h="2197">
                  <a:moveTo>
                    <a:pt x="0" y="0"/>
                  </a:moveTo>
                  <a:lnTo>
                    <a:pt x="0" y="2197"/>
                  </a:lnTo>
                  <a:lnTo>
                    <a:pt x="643" y="219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9"/>
            <p:cNvSpPr/>
            <p:nvPr userDrawn="1"/>
          </p:nvSpPr>
          <p:spPr bwMode="auto">
            <a:xfrm>
              <a:off x="9642476" y="523875"/>
              <a:ext cx="2549525" cy="6335713"/>
            </a:xfrm>
            <a:custGeom>
              <a:gdLst>
                <a:gd name="T0" fmla="*/ 1049 w 1606"/>
                <a:gd name="T1" fmla="*/ 0 h 3991"/>
                <a:gd name="T2" fmla="*/ 0 w 1606"/>
                <a:gd name="T3" fmla="*/ 0 h 3991"/>
                <a:gd name="T4" fmla="*/ 1167 w 1606"/>
                <a:gd name="T5" fmla="*/ 3991 h 3991"/>
                <a:gd name="T6" fmla="*/ 1606 w 1606"/>
                <a:gd name="T7" fmla="*/ 3991 h 3991"/>
                <a:gd name="T8" fmla="*/ 1606 w 1606"/>
                <a:gd name="T9" fmla="*/ 1903 h 3991"/>
                <a:gd name="T10" fmla="*/ 1049 w 1606"/>
                <a:gd name="T11" fmla="*/ 0 h 39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6" h="3991">
                  <a:moveTo>
                    <a:pt x="1049" y="0"/>
                  </a:moveTo>
                  <a:lnTo>
                    <a:pt x="0" y="0"/>
                  </a:lnTo>
                  <a:lnTo>
                    <a:pt x="1167" y="3991"/>
                  </a:lnTo>
                  <a:lnTo>
                    <a:pt x="1606" y="3991"/>
                  </a:lnTo>
                  <a:lnTo>
                    <a:pt x="1606" y="1903"/>
                  </a:lnTo>
                  <a:lnTo>
                    <a:pt x="10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0"/>
            <p:cNvSpPr/>
            <p:nvPr userDrawn="1"/>
          </p:nvSpPr>
          <p:spPr bwMode="auto">
            <a:xfrm>
              <a:off x="9642476" y="523875"/>
              <a:ext cx="2549525" cy="6335713"/>
            </a:xfrm>
            <a:custGeom>
              <a:gdLst>
                <a:gd name="T0" fmla="*/ 1049 w 1606"/>
                <a:gd name="T1" fmla="*/ 0 h 3991"/>
                <a:gd name="T2" fmla="*/ 0 w 1606"/>
                <a:gd name="T3" fmla="*/ 0 h 3991"/>
                <a:gd name="T4" fmla="*/ 1167 w 1606"/>
                <a:gd name="T5" fmla="*/ 3991 h 3991"/>
                <a:gd name="T6" fmla="*/ 1606 w 1606"/>
                <a:gd name="T7" fmla="*/ 3991 h 3991"/>
                <a:gd name="T8" fmla="*/ 1606 w 1606"/>
                <a:gd name="T9" fmla="*/ 1903 h 3991"/>
                <a:gd name="T10" fmla="*/ 1049 w 1606"/>
                <a:gd name="T11" fmla="*/ 0 h 39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6" h="3991">
                  <a:moveTo>
                    <a:pt x="1049" y="0"/>
                  </a:moveTo>
                  <a:lnTo>
                    <a:pt x="0" y="0"/>
                  </a:lnTo>
                  <a:lnTo>
                    <a:pt x="1167" y="3991"/>
                  </a:lnTo>
                  <a:lnTo>
                    <a:pt x="1606" y="3991"/>
                  </a:lnTo>
                  <a:lnTo>
                    <a:pt x="1606" y="1903"/>
                  </a:lnTo>
                  <a:lnTo>
                    <a:pt x="10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任意多边形 11"/>
            <p:cNvSpPr/>
            <p:nvPr userDrawn="1"/>
          </p:nvSpPr>
          <p:spPr bwMode="auto">
            <a:xfrm>
              <a:off x="5922962" y="1654175"/>
              <a:ext cx="6078538" cy="3549650"/>
            </a:xfrm>
            <a:custGeom>
              <a:gdLst>
                <a:gd name="connsiteX0" fmla="*/ 3492500 w 6078538"/>
                <a:gd name="connsiteY0" fmla="*/ 0 h 3549650"/>
                <a:gd name="connsiteX1" fmla="*/ 5040313 w 6078538"/>
                <a:gd name="connsiteY1" fmla="*/ 0 h 3549650"/>
                <a:gd name="connsiteX2" fmla="*/ 6078538 w 6078538"/>
                <a:gd name="connsiteY2" fmla="*/ 3549650 h 3549650"/>
                <a:gd name="connsiteX3" fmla="*/ 4530725 w 6078538"/>
                <a:gd name="connsiteY3" fmla="*/ 3549650 h 3549650"/>
                <a:gd name="connsiteX4" fmla="*/ 1746250 w 6078538"/>
                <a:gd name="connsiteY4" fmla="*/ 0 h 3549650"/>
                <a:gd name="connsiteX5" fmla="*/ 3294063 w 6078538"/>
                <a:gd name="connsiteY5" fmla="*/ 0 h 3549650"/>
                <a:gd name="connsiteX6" fmla="*/ 4332288 w 6078538"/>
                <a:gd name="connsiteY6" fmla="*/ 3549650 h 3549650"/>
                <a:gd name="connsiteX7" fmla="*/ 2786063 w 6078538"/>
                <a:gd name="connsiteY7" fmla="*/ 3549650 h 3549650"/>
                <a:gd name="connsiteX8" fmla="*/ 0 w 6078538"/>
                <a:gd name="connsiteY8" fmla="*/ 0 h 3549650"/>
                <a:gd name="connsiteX9" fmla="*/ 1549400 w 6078538"/>
                <a:gd name="connsiteY9" fmla="*/ 0 h 3549650"/>
                <a:gd name="connsiteX10" fmla="*/ 2587625 w 6078538"/>
                <a:gd name="connsiteY10" fmla="*/ 3549650 h 3549650"/>
                <a:gd name="connsiteX11" fmla="*/ 1038225 w 6078538"/>
                <a:gd name="connsiteY11" fmla="*/ 3549650 h 354965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8538" h="3549650">
                  <a:moveTo>
                    <a:pt x="3492500" y="0"/>
                  </a:moveTo>
                  <a:lnTo>
                    <a:pt x="5040313" y="0"/>
                  </a:lnTo>
                  <a:lnTo>
                    <a:pt x="6078538" y="3549650"/>
                  </a:lnTo>
                  <a:lnTo>
                    <a:pt x="4530725" y="3549650"/>
                  </a:lnTo>
                  <a:close/>
                  <a:moveTo>
                    <a:pt x="1746250" y="0"/>
                  </a:moveTo>
                  <a:lnTo>
                    <a:pt x="3294063" y="0"/>
                  </a:lnTo>
                  <a:lnTo>
                    <a:pt x="4332288" y="3549650"/>
                  </a:lnTo>
                  <a:lnTo>
                    <a:pt x="2786063" y="3549650"/>
                  </a:lnTo>
                  <a:close/>
                  <a:moveTo>
                    <a:pt x="0" y="0"/>
                  </a:moveTo>
                  <a:lnTo>
                    <a:pt x="1549400" y="0"/>
                  </a:lnTo>
                  <a:lnTo>
                    <a:pt x="2587625" y="3549650"/>
                  </a:lnTo>
                  <a:lnTo>
                    <a:pt x="1038225" y="3549650"/>
                  </a:lnTo>
                  <a:close/>
                </a:path>
              </a:pathLst>
            </a:custGeom>
            <a:blipFill>
              <a:blip r:embed="rId1"/>
              <a:stretch>
                <a:fillRect l="-836" t="-4918" r="836" b="-4918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Rectangle 15"/>
            <p:cNvSpPr>
              <a:spLocks noChangeArrowheads="1"/>
            </p:cNvSpPr>
            <p:nvPr userDrawn="1"/>
          </p:nvSpPr>
          <p:spPr bwMode="auto">
            <a:xfrm>
              <a:off x="5922963" y="5810250"/>
              <a:ext cx="1806575" cy="1031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018215" y="2391691"/>
            <a:ext cx="5426076" cy="1621509"/>
          </a:xfrm>
        </p:spPr>
        <p:txBody>
          <a:bodyPr anchor="b">
            <a:normAutofit/>
          </a:bodyPr>
          <a:lstStyle>
            <a:lvl1pPr marL="0" indent="0" algn="l">
              <a:buFont typeface="Arial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Conclusion</a:t>
            </a:r>
            <a:endParaRPr lang="zh-CN" altLang="en-US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018215" y="4697927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ct val="0"/>
              </a:spcAft>
              <a:buClrTx/>
              <a:buSzTx/>
            </a:pPr>
            <a:r>
              <a:rPr lang="en-US" altLang="zh-CN"/>
              <a:t>Data</a:t>
            </a:r>
            <a:endParaRPr lang="en-US" altLang="zh-CN"/>
          </a:p>
        </p:txBody>
      </p:sp>
      <p:sp>
        <p:nvSpPr>
          <p:cNvPr id="6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18216" y="4401656"/>
            <a:ext cx="5426076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449" y="5957000"/>
            <a:ext cx="2549525" cy="7542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Override" Target="../theme/themeOverride1.xml" /><Relationship Id="rId3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Override" Target="../theme/themeOverride2.xml" /><Relationship Id="rId3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3.xml" /><Relationship Id="rId3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.xml" /><Relationship Id="rId4" Type="http://schemas.openxmlformats.org/officeDocument/2006/relationships/image" Target="../media/image6.jpeg" /><Relationship Id="rId5" Type="http://schemas.openxmlformats.org/officeDocument/2006/relationships/tags" Target="../tags/tag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.xml" /><Relationship Id="rId3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2.xml" /><Relationship Id="rId4" Type="http://schemas.openxmlformats.org/officeDocument/2006/relationships/tags" Target="../tags/tag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4.xml" /><Relationship Id="rId4" Type="http://schemas.openxmlformats.org/officeDocument/2006/relationships/image" Target="../media/image6.jpeg" /><Relationship Id="rId5" Type="http://schemas.openxmlformats.org/officeDocument/2006/relationships/tags" Target="../tags/tag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32203010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如何学习效果好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《</a:t>
            </a:r>
            <a:r>
              <a:rPr lang="zh-CN" altLang="en-US"/>
              <a:t>心理健康</a:t>
            </a:r>
            <a:r>
              <a:rPr lang="en-US" altLang="zh-CN"/>
              <a:t>》 </a:t>
            </a:r>
            <a:r>
              <a:rPr lang="zh-CN" altLang="en-US"/>
              <a:t>六年级上册 第二课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757282" y="1700808"/>
            <a:ext cx="10763205" cy="4083608"/>
            <a:chOff x="757282" y="1700808"/>
            <a:chExt cx="10763205" cy="4083608"/>
          </a:xfrm>
        </p:grpSpPr>
        <p:grpSp>
          <p:nvGrpSpPr>
            <p:cNvPr id="6" name="2b751056-6b97-492c-b763-340acee7e99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/>
          </p:nvGrpSpPr>
          <p:grpSpPr>
            <a:xfrm>
              <a:off x="757282" y="1700808"/>
              <a:ext cx="10763205" cy="4083608"/>
              <a:chOff x="1175743" y="1700808"/>
              <a:chExt cx="10344744" cy="4083608"/>
            </a:xfrm>
          </p:grpSpPr>
          <p:sp>
            <p:nvSpPr>
              <p:cNvPr id="7" name="iṡľïḑè"/>
              <p:cNvSpPr txBox="1"/>
              <p:nvPr/>
            </p:nvSpPr>
            <p:spPr bwMode="auto">
              <a:xfrm>
                <a:off x="3822192" y="1780800"/>
                <a:ext cx="7698295" cy="4003616"/>
              </a:xfrm>
              <a:prstGeom prst="rect">
                <a:avLst/>
              </a:prstGeom>
              <a:noFill/>
            </p:spPr>
            <p:txBody>
              <a:bodyPr wrap="square" tIns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Arial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742950" indent="-285750" algn="l" defTabSz="914400" rtl="0" eaLnBrk="1" latinLnBrk="0" hangingPunct="1"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5pPr>
                <a:lvl6pPr marL="25146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6pPr>
                <a:lvl7pPr marL="29718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7pPr>
                <a:lvl8pPr marL="34290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8pPr>
                <a:lvl9pPr marL="38862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3200" b="1" kern="1200">
                    <a:solidFill>
                      <a:srgbClr val="4D4D4D"/>
                    </a:solidFill>
                    <a:latin typeface="Arial" pitchFamily="34" charset="0"/>
                    <a:ea typeface="黑体" panose="02010609060101010101" pitchFamily="49" charset="-122"/>
                    <a:cs typeface="+mn-cs"/>
                  </a:defRPr>
                </a:lvl9pPr>
              </a:lstStyle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3200" b="0">
                    <a:latin typeface="+mn-lt"/>
                    <a:ea typeface="+mn-ea"/>
                    <a:sym typeface="+mn-lt"/>
                  </a:rPr>
                  <a:t>课堂导入</a:t>
                </a:r>
                <a:endParaRPr lang="en-US" altLang="zh-CN" sz="3200" b="0">
                  <a:latin typeface="+mn-lt"/>
                  <a:ea typeface="+mn-ea"/>
                  <a:sym typeface="+mn-lt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3200" b="0">
                    <a:latin typeface="+mn-lt"/>
                    <a:ea typeface="+mn-ea"/>
                    <a:sym typeface="+mn-lt"/>
                  </a:rPr>
                  <a:t>课程开展</a:t>
                </a:r>
                <a:endParaRPr lang="en-US" altLang="zh-CN" sz="3200" b="0">
                  <a:latin typeface="+mn-lt"/>
                  <a:ea typeface="+mn-ea"/>
                  <a:sym typeface="+mn-lt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3200" b="0">
                    <a:latin typeface="+mn-lt"/>
                    <a:ea typeface="+mn-ea"/>
                    <a:sym typeface="+mn-lt"/>
                  </a:rPr>
                  <a:t>总结拓展</a:t>
                </a:r>
                <a:endParaRPr lang="en-US" altLang="zh-CN" sz="3200" b="0">
                  <a:latin typeface="+mn-lt"/>
                  <a:ea typeface="+mn-ea"/>
                  <a:sym typeface="+mn-lt"/>
                </a:endParaRPr>
              </a:p>
              <a:p>
                <a:pPr indent="0">
                  <a:lnSpc>
                    <a:spcPct val="150000"/>
                  </a:lnSpc>
                  <a:buFont typeface="+mj-lt"/>
                  <a:buNone/>
                </a:pPr>
                <a:endParaRPr lang="en-US" altLang="zh-CN" sz="3200" b="0">
                  <a:latin typeface="+mn-lt"/>
                  <a:ea typeface="+mn-ea"/>
                  <a:sym typeface="+mn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 flipH="1">
                <a:off x="3696888" y="1780800"/>
                <a:ext cx="0" cy="4003616"/>
              </a:xfrm>
              <a:prstGeom prst="line">
                <a:avLst/>
              </a:prstGeom>
              <a:solidFill>
                <a:srgbClr val="FFCC00"/>
              </a:solidFill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" name="išľïḋé"/>
              <p:cNvSpPr txBox="1"/>
              <p:nvPr/>
            </p:nvSpPr>
            <p:spPr>
              <a:xfrm>
                <a:off x="1175743" y="1700808"/>
                <a:ext cx="252110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2800" b="1">
                    <a:solidFill>
                      <a:schemeClr val="accent1"/>
                    </a:solidFill>
                    <a:cs typeface="+mn-ea"/>
                    <a:sym typeface="+mn-lt"/>
                  </a:rPr>
                  <a:t>目录</a:t>
                </a:r>
                <a:endParaRPr lang="tr-TR" sz="28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" name="poetry_91022"/>
            <p:cNvSpPr>
              <a:spLocks noChangeAspect="1"/>
            </p:cNvSpPr>
            <p:nvPr/>
          </p:nvSpPr>
          <p:spPr bwMode="auto">
            <a:xfrm>
              <a:off x="2379533" y="4867348"/>
              <a:ext cx="870506" cy="915667"/>
            </a:xfrm>
            <a:custGeom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117864" y="3116562"/>
            <a:ext cx="5419185" cy="895350"/>
          </a:xfrm>
        </p:spPr>
        <p:txBody>
          <a:bodyPr>
            <a:normAutofit/>
          </a:bodyPr>
          <a:lstStyle/>
          <a:p>
            <a:r>
              <a:rPr lang="zh-CN" altLang="en-US" sz="3200"/>
              <a:t>课堂导入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2783563" y="3258167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/01</a:t>
            </a:r>
            <a:endParaRPr lang="zh-CN" altLang="en-US" spc="100">
              <a:solidFill>
                <a:schemeClr val="accent1"/>
              </a:solidFill>
              <a:latin typeface="Impact" panose="020b0806030902050204" pitchFamily="34" charset="0"/>
              <a:cs typeface="Arial" pitchFamily="34" charset="0"/>
            </a:endParaRP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走进课堂：视频《冰冰的故事》</a:t>
            </a:r>
            <a:endParaRPr lang="zh-CN" altLang="en-US"/>
          </a:p>
        </p:txBody>
      </p:sp>
      <p:sp>
        <p:nvSpPr>
          <p:cNvPr id="3" name="内容占位符 2"/>
          <p:cNvSpPr txBox="1"/>
          <p:nvPr/>
        </p:nvSpPr>
        <p:spPr>
          <a:xfrm>
            <a:off x="3435667" y="3003453"/>
            <a:ext cx="5320665" cy="851094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defPPr>
              <a:defRPr lang="zh-CN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 fontAlgn="ctr">
              <a:lnSpc>
                <a:spcPct val="130000"/>
              </a:lnSpc>
              <a:buSzTx/>
              <a:buNone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播放动画视频“冰冰的故事”</a:t>
            </a:r>
            <a:endParaRPr lang="zh-CN" altLang="en-US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走进课堂：视频《冰冰的故事》</a:t>
            </a:r>
            <a:endParaRPr lang="zh-CN" altLang="en-US"/>
          </a:p>
        </p:txBody>
      </p:sp>
      <p:sp>
        <p:nvSpPr>
          <p:cNvPr id="3" name="内容占位符 2"/>
          <p:cNvSpPr txBox="1"/>
          <p:nvPr/>
        </p:nvSpPr>
        <p:spPr>
          <a:xfrm>
            <a:off x="1493806" y="2635250"/>
            <a:ext cx="5320665" cy="24441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defPPr>
              <a:defRPr lang="zh-CN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913765" fontAlgn="ctr">
              <a:lnSpc>
                <a:spcPct val="130000"/>
              </a:lnSpc>
              <a:buSzTx/>
              <a:buFont typeface="Wingdings" panose="05000000000000000000" pitchFamily="2" charset="2"/>
              <a:buChar char="l"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冰冰的苦恼是什么？</a:t>
            </a:r>
            <a:endParaRPr lang="zh-CN" altLang="en-US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457200" indent="-457200" defTabSz="913765" fontAlgn="ctr">
              <a:lnSpc>
                <a:spcPct val="130000"/>
              </a:lnSpc>
              <a:buSzTx/>
              <a:buFont typeface="Wingdings" panose="05000000000000000000" pitchFamily="2" charset="2"/>
              <a:buChar char="l"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为什么冰冰学习努力，但是成绩一直上不去呢？</a:t>
            </a:r>
            <a:endParaRPr lang="zh-CN" altLang="en-US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27" y="1947544"/>
            <a:ext cx="2003751" cy="3819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小结</a:t>
            </a:r>
            <a:endParaRPr lang="zh-CN" altLang="en-US"/>
          </a:p>
        </p:txBody>
      </p:sp>
      <p:sp>
        <p:nvSpPr>
          <p:cNvPr id="3" name="内容占位符 2"/>
          <p:cNvSpPr txBox="1"/>
          <p:nvPr/>
        </p:nvSpPr>
        <p:spPr>
          <a:xfrm>
            <a:off x="2317907" y="2063750"/>
            <a:ext cx="7554595" cy="24441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defPPr>
              <a:defRPr lang="zh-CN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 fontAlgn="ctr">
              <a:lnSpc>
                <a:spcPct val="130000"/>
              </a:lnSpc>
              <a:buSzTx/>
              <a:buNone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    学习是一项复杂的活动，不仅需要一定的智力水平，付出勤奋努力，我们还需要养成良好的学习习惯，掌握科学的学习方法。</a:t>
            </a:r>
            <a:endParaRPr lang="zh-CN" altLang="en-US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25" y="3429000"/>
            <a:ext cx="3619500" cy="36195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956574" y="2810492"/>
            <a:ext cx="5419185" cy="895350"/>
          </a:xfrm>
        </p:spPr>
        <p:txBody>
          <a:bodyPr>
            <a:normAutofit/>
          </a:bodyPr>
          <a:lstStyle/>
          <a:p>
            <a:r>
              <a:rPr lang="zh-CN" altLang="en-US" sz="3200"/>
              <a:t>课程开展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2783563" y="3258167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/02</a:t>
            </a:r>
            <a:endParaRPr lang="zh-CN" altLang="en-US" spc="100">
              <a:solidFill>
                <a:schemeClr val="accent1"/>
              </a:solidFill>
              <a:latin typeface="Impact" panose="020b0806030902050204" pitchFamily="34" charset="0"/>
              <a:cs typeface="Arial" pitchFamily="3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活动一：破解学习之法</a:t>
            </a:r>
            <a:endParaRPr lang="zh-CN" altLang="en-US"/>
          </a:p>
        </p:txBody>
      </p:sp>
      <p:sp>
        <p:nvSpPr>
          <p:cNvPr id="6" name="Title 6"/>
          <p:cNvSpPr txBox="1"/>
          <p:nvPr>
            <p:custDataLst>
              <p:tags r:id="rId3"/>
            </p:custDataLst>
          </p:nvPr>
        </p:nvSpPr>
        <p:spPr>
          <a:xfrm>
            <a:off x="1044352" y="1880221"/>
            <a:ext cx="6347048" cy="3863359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32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头脑风暴：</a:t>
            </a:r>
            <a:endParaRPr lang="zh-CN" altLang="en-US" sz="32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lvl="0" indent="-45720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Arial" pitchFamily="34" charset="0"/>
              <a:buChar char="•"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以小组为单位，探讨你们知道的科学的学习方法，</a:t>
            </a:r>
            <a:endParaRPr lang="zh-CN" altLang="en-US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lvl="0" indent="-45720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Arial" pitchFamily="34" charset="0"/>
              <a:buChar char="•"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一位同学负责记录。</a:t>
            </a:r>
            <a:endParaRPr lang="en-US" altLang="zh-CN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lvl="0" indent="-45720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Arial" pitchFamily="34" charset="0"/>
              <a:buChar char="•"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3分钟后请小组代表发言。</a:t>
            </a:r>
            <a:endParaRPr lang="zh-CN" altLang="en-US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499" y="3356758"/>
            <a:ext cx="4775835" cy="3101192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活动一：破解学习之法</a:t>
            </a:r>
            <a:endParaRPr lang="zh-CN" altLang="en-US"/>
          </a:p>
        </p:txBody>
      </p:sp>
      <p:sp>
        <p:nvSpPr>
          <p:cNvPr id="6" name="Title 6"/>
          <p:cNvSpPr txBox="1"/>
          <p:nvPr>
            <p:custDataLst>
              <p:tags r:id="rId2"/>
            </p:custDataLst>
          </p:nvPr>
        </p:nvSpPr>
        <p:spPr>
          <a:xfrm>
            <a:off x="2250758" y="1213000"/>
            <a:ext cx="8002196" cy="38633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4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辨一辨：</a:t>
            </a:r>
            <a:endParaRPr lang="zh-CN" altLang="en-US" sz="24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sz="2000" spc="10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请同学们来判断一下</a:t>
            </a: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下面的行为是否属于科学的学习方法。</a:t>
            </a:r>
            <a:endParaRPr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sz="2000" spc="10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A.写作业拖拉。</a:t>
            </a:r>
            <a:endParaRPr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sz="2000" spc="10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B.上课开小差。</a:t>
            </a:r>
            <a:endParaRPr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sz="2000" spc="10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C.及时复习。</a:t>
            </a:r>
            <a:endParaRPr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sz="2000" spc="10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D.上课积极思考。</a:t>
            </a:r>
            <a:endParaRPr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sz="2000" spc="10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E.上课积极举手发言。</a:t>
            </a:r>
            <a:endParaRPr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62716" y="5283138"/>
            <a:ext cx="6096000" cy="9407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科学的学习方法：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E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F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G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I</a:t>
            </a:r>
            <a:endParaRPr lang="en-US" altLang="zh-CN" sz="1800" b="1" spc="100">
              <a:ln w="3175">
                <a:noFill/>
                <a:prstDash val="dash"/>
              </a:ln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不好的学习行为：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800" b="1" spc="100">
                <a:ln w="3175">
                  <a:noFill/>
                  <a:prstDash val="dash"/>
                </a:ln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J</a:t>
            </a:r>
            <a:endParaRPr lang="en-US" altLang="zh-CN" sz="1800" b="1" spc="100">
              <a:ln w="3175">
                <a:noFill/>
                <a:prstDash val="dash"/>
              </a:ln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56150" y="2323383"/>
            <a:ext cx="4501476" cy="26058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en-US" altLang="zh-CN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F.</a:t>
            </a: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认真写作业。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en-US" altLang="zh-CN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G.</a:t>
            </a: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上新课前先预习。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en-US" altLang="zh-CN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H.</a:t>
            </a: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遇到不会的题向老师请教。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en-US" altLang="zh-CN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I.</a:t>
            </a: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每天早起背语文和英语的内容。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en-US" altLang="zh-CN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J.</a:t>
            </a: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边玩边写作业。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活动二：习得科学之法</a:t>
            </a:r>
            <a:endParaRPr lang="zh-CN" altLang="en-US"/>
          </a:p>
        </p:txBody>
      </p:sp>
      <p:sp>
        <p:nvSpPr>
          <p:cNvPr id="4" name="Title 6"/>
          <p:cNvSpPr txBox="1"/>
          <p:nvPr>
            <p:custDataLst>
              <p:tags r:id="rId3"/>
            </p:custDataLst>
          </p:nvPr>
        </p:nvSpPr>
        <p:spPr>
          <a:xfrm>
            <a:off x="1905317" y="3043237"/>
            <a:ext cx="8381365" cy="7715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播放动画视频“萧萧的故事”</a:t>
            </a:r>
            <a:endParaRPr lang="zh-CN" altLang="en-US" sz="28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活动二：习得科学之法</a:t>
            </a:r>
            <a:endParaRPr lang="zh-CN" altLang="en-US"/>
          </a:p>
        </p:txBody>
      </p:sp>
      <p:sp>
        <p:nvSpPr>
          <p:cNvPr id="6" name="Title 6"/>
          <p:cNvSpPr txBox="1"/>
          <p:nvPr>
            <p:custDataLst>
              <p:tags r:id="rId3"/>
            </p:custDataLst>
          </p:nvPr>
        </p:nvSpPr>
        <p:spPr>
          <a:xfrm>
            <a:off x="977900" y="1373505"/>
            <a:ext cx="7823200" cy="38633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8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心理剧场规则:</a:t>
            </a:r>
            <a:endParaRPr lang="zh-CN" altLang="en-US" sz="28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①6-7人一组。</a:t>
            </a:r>
            <a:endParaRPr lang="zh-CN" altLang="en-US" sz="2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②小组内两人根据剧本将“萧萧的故事”演出来，一人饰演萧萧，一人饰演妈妈。</a:t>
            </a:r>
            <a:endParaRPr lang="zh-CN" altLang="en-US" sz="2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③其他同学讨论：萧萧这样复习有什么好处？又有哪些不好的地方？这种复习方法可以一直进行下去吗？</a:t>
            </a:r>
            <a:endParaRPr lang="zh-CN" altLang="en-US" sz="2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④小组内另外一人负责记录学习单1中第2题。</a:t>
            </a:r>
            <a:endParaRPr lang="zh-CN" altLang="en-US" sz="2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24" y="4031054"/>
            <a:ext cx="4775835" cy="3101192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https://d.book118.com/525322030104011124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ISLIDE.THEME" val="https://www.islide.cc;"/>
</p:tagLst>
</file>

<file path=ppt/tags/tag2.xml><?xml version="1.0" encoding="utf-8"?>
<p:tagLst xmlns:p="http://schemas.openxmlformats.org/presentationml/2006/main">
  <p:tag name="ISLIDE.THEME" val="https://www.islide.cc;"/>
</p:tagLst>
</file>

<file path=ppt/tags/tag3.xml><?xml version="1.0" encoding="utf-8"?>
<p:tagLst xmlns:p="http://schemas.openxmlformats.org/presentationml/2006/main">
  <p:tag name="ISLIDE.THEME" val="https://www.islide.cc;"/>
</p:tagLst>
</file>

<file path=ppt/tags/tag4.xml><?xml version="1.0" encoding="utf-8"?>
<p:tagLst xmlns:p="http://schemas.openxmlformats.org/presentationml/2006/main">
  <p:tag name="ISLIDE.PICTURE" val="#VCG41482783107;#705090;"/>
  <p:tag name="ISLIDE.THEME" val="https://www.islide.cc;"/>
  <p:tag name="ISLIDE.VECTOR" val="#895089;"/>
</p:tagLst>
</file>

<file path=ppt/tags/tag5.xml><?xml version="1.0" encoding="utf-8"?>
<p:tagLst xmlns:p="http://schemas.openxmlformats.org/presentationml/2006/main">
  <p:tag name="ISLIDE.PICTURE" val="#VCG41482783107;#705090;"/>
  <p:tag name="ISLIDE.THEME" val="https://www.islide.cc;"/>
  <p:tag name="ISLIDE.VECTOR" val="#895089;"/>
</p:tagLst>
</file>

<file path=ppt/tags/tag6.xml><?xml version="1.0" encoding="utf-8"?>
<p:tagLst xmlns:p="http://schemas.openxmlformats.org/presentationml/2006/main">
  <p:tag name="ISLIDE.PICTURE" val="#VCG41482783107;#705090;"/>
  <p:tag name="ISLIDE.THEME" val="https://www.islide.cc;"/>
  <p:tag name="ISLIDE.VECTOR" val="#895089;"/>
</p:tagLst>
</file>

<file path=ppt/tags/tag7.xml><?xml version="1.0" encoding="utf-8"?>
<p:tagLst xmlns:p="http://schemas.openxmlformats.org/presentationml/2006/main">
  <p:tag name="ISLIDE.THEME" val="https://www.islide.cc;"/>
</p:tagLst>
</file>

<file path=ppt/tags/tag8.xml><?xml version="1.0" encoding="utf-8"?>
<p:tagLst xmlns:p="http://schemas.openxmlformats.org/presentationml/2006/main">
  <p:tag name="KSO_WM_ASSEMBLE_CHIP_INDEX" val="12bf8c8888c94d9d85c495c07aa8776a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70484054ed1e2fb814b4"/>
  <p:tag name="KSO_WM_TEMPLATE_ASSEMBLE_XID" val="606570484054ed1e2fb814b4"/>
  <p:tag name="KSO_WM_TEMPLATE_CATEGORY" val="diagram"/>
  <p:tag name="KSO_WM_TEMPLATE_INDEX" val="20217057"/>
  <p:tag name="KSO_WM_UNIT_BLOCK" val="0"/>
  <p:tag name="KSO_WM_UNIT_COMPATIBLE" val="0"/>
  <p:tag name="KSO_WM_UNIT_DEC_AREA_ID" val="72f2a9365b3849888a9fad9747817c0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057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126"/>
</p:tagLst>
</file>

<file path=ppt/tags/tag9.xml><?xml version="1.0" encoding="utf-8"?>
<p:tagLst xmlns:p="http://schemas.openxmlformats.org/presentationml/2006/main">
  <p:tag name="ISLIDE.PICTURE" val="#VCG41482783107;#705090;"/>
  <p:tag name="ISLIDE.THEME" val="https://www.islide.cc;"/>
  <p:tag name="ISLIDE.VECTOR" val="#895089;"/>
</p:tagLst>
</file>

<file path=ppt/tags/tag10.xml><?xml version="1.0" encoding="utf-8"?>
<p:tagLst xmlns:p="http://schemas.openxmlformats.org/presentationml/2006/main">
  <p:tag name="KSO_WM_ASSEMBLE_CHIP_INDEX" val="12bf8c8888c94d9d85c495c07aa8776a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70484054ed1e2fb814b4"/>
  <p:tag name="KSO_WM_TEMPLATE_ASSEMBLE_XID" val="606570484054ed1e2fb814b4"/>
  <p:tag name="KSO_WM_TEMPLATE_CATEGORY" val="diagram"/>
  <p:tag name="KSO_WM_TEMPLATE_INDEX" val="20217057"/>
  <p:tag name="KSO_WM_UNIT_BLOCK" val="0"/>
  <p:tag name="KSO_WM_UNIT_COMPATIBLE" val="0"/>
  <p:tag name="KSO_WM_UNIT_DEC_AREA_ID" val="72f2a9365b3849888a9fad9747817c0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057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126"/>
</p:tagLst>
</file>

<file path=ppt/tags/tag11.xml><?xml version="1.0" encoding="utf-8"?>
<p:tagLst xmlns:p="http://schemas.openxmlformats.org/presentationml/2006/main">
  <p:tag name="ISLIDE.PICTURE" val="#VCG41482783107;#705090;"/>
  <p:tag name="ISLIDE.THEME" val="https://www.islide.cc;"/>
  <p:tag name="ISLIDE.VECTOR" val="#895089;"/>
</p:tagLst>
</file>

<file path=ppt/tags/tag12.xml><?xml version="1.0" encoding="utf-8"?>
<p:tagLst xmlns:p="http://schemas.openxmlformats.org/presentationml/2006/main">
  <p:tag name="KSO_WM_ASSEMBLE_CHIP_INDEX" val="12bf8c8888c94d9d85c495c07aa8776a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70484054ed1e2fb814b4"/>
  <p:tag name="KSO_WM_TEMPLATE_ASSEMBLE_XID" val="606570484054ed1e2fb814b4"/>
  <p:tag name="KSO_WM_TEMPLATE_CATEGORY" val="diagram"/>
  <p:tag name="KSO_WM_TEMPLATE_INDEX" val="20217057"/>
  <p:tag name="KSO_WM_UNIT_BLOCK" val="0"/>
  <p:tag name="KSO_WM_UNIT_COMPATIBLE" val="0"/>
  <p:tag name="KSO_WM_UNIT_DEC_AREA_ID" val="72f2a9365b3849888a9fad9747817c0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057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126"/>
</p:tagLst>
</file>

<file path=ppt/tags/tag13.xml><?xml version="1.0" encoding="utf-8"?>
<p:tagLst xmlns:p="http://schemas.openxmlformats.org/presentationml/2006/main">
  <p:tag name="ISLIDE.PICTURE" val="#VCG41482783107;#705090;"/>
  <p:tag name="ISLIDE.THEME" val="https://www.islide.cc;"/>
  <p:tag name="ISLIDE.VECTOR" val="#895089;"/>
</p:tagLst>
</file>

<file path=ppt/tags/tag14.xml><?xml version="1.0" encoding="utf-8"?>
<p:tagLst xmlns:p="http://schemas.openxmlformats.org/presentationml/2006/main">
  <p:tag name="KSO_WM_ASSEMBLE_CHIP_INDEX" val="12bf8c8888c94d9d85c495c07aa8776a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70484054ed1e2fb814b4"/>
  <p:tag name="KSO_WM_TEMPLATE_ASSEMBLE_XID" val="606570484054ed1e2fb814b4"/>
  <p:tag name="KSO_WM_TEMPLATE_CATEGORY" val="diagram"/>
  <p:tag name="KSO_WM_TEMPLATE_INDEX" val="20217057"/>
  <p:tag name="KSO_WM_UNIT_BLOCK" val="0"/>
  <p:tag name="KSO_WM_UNIT_COMPATIBLE" val="0"/>
  <p:tag name="KSO_WM_UNIT_DEC_AREA_ID" val="72f2a9365b3849888a9fad9747817c0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057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126"/>
</p:tagLst>
</file>

<file path=ppt/tags/tag15.xml><?xml version="1.0" encoding="utf-8"?>
<p:tagLst xmlns:p="http://schemas.openxmlformats.org/presentationml/2006/main">
  <p:tag name="ISLIDE.PICTURE" val="#VCG41482783107;#705090;"/>
  <p:tag name="ISLIDE.THEME" val="https://www.islide.cc;"/>
  <p:tag name="ISLIDE.VECTOR" val="#895089;"/>
</p:tagLst>
</file>

<file path=ppt/tags/tag1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FF7498"/>
      </a:accent1>
      <a:accent2>
        <a:srgbClr val="FF828D"/>
      </a:accent2>
      <a:accent3>
        <a:srgbClr val="C874A4"/>
      </a:accent3>
      <a:accent4>
        <a:srgbClr val="F6C879"/>
      </a:accent4>
      <a:accent5>
        <a:srgbClr val="ECA8B8"/>
      </a:accent5>
      <a:accent6>
        <a:srgbClr val="463A52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F7498"/>
    </a:accent1>
    <a:accent2>
      <a:srgbClr val="FF828D"/>
    </a:accent2>
    <a:accent3>
      <a:srgbClr val="C874A4"/>
    </a:accent3>
    <a:accent4>
      <a:srgbClr val="F6C879"/>
    </a:accent4>
    <a:accent5>
      <a:srgbClr val="ECA8B8"/>
    </a:accent5>
    <a:accent6>
      <a:srgbClr val="463A52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F7498"/>
    </a:accent1>
    <a:accent2>
      <a:srgbClr val="FF828D"/>
    </a:accent2>
    <a:accent3>
      <a:srgbClr val="C874A4"/>
    </a:accent3>
    <a:accent4>
      <a:srgbClr val="F6C879"/>
    </a:accent4>
    <a:accent5>
      <a:srgbClr val="ECA8B8"/>
    </a:accent5>
    <a:accent6>
      <a:srgbClr val="463A52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r="http://schemas.openxmlformats.org/officeDocument/2006/relationships"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F7498"/>
    </a:accent1>
    <a:accent2>
      <a:srgbClr val="FF828D"/>
    </a:accent2>
    <a:accent3>
      <a:srgbClr val="C874A4"/>
    </a:accent3>
    <a:accent4>
      <a:srgbClr val="F6C879"/>
    </a:accent4>
    <a:accent5>
      <a:srgbClr val="ECA8B8"/>
    </a:accent5>
    <a:accent6>
      <a:srgbClr val="463A52"/>
    </a:accent6>
    <a:hlink>
      <a:srgbClr val="4276AA"/>
    </a:hlink>
    <a:folHlink>
      <a:srgbClr val="BFBFBF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3">
      <vt:lpstr>Arial</vt:lpstr>
      <vt:lpstr>Calibri</vt:lpstr>
      <vt:lpstr>微软雅黑</vt:lpstr>
      <vt:lpstr>黑体</vt:lpstr>
      <vt:lpstr>Impact</vt:lpstr>
      <vt:lpstr>楷体</vt:lpstr>
      <vt:lpstr>Calibri Light</vt:lpstr>
      <vt:lpstr>仿宋</vt:lpstr>
      <vt:lpstr>Wingdings</vt:lpstr>
      <vt:lpstr>Segoe UI</vt:lpstr>
      <vt:lpstr>Office Theme</vt:lpstr>
      <vt:lpstr>如何学习效果好</vt:lpstr>
      <vt:lpstr>PowerPoint Presentation</vt:lpstr>
      <vt:lpstr>课堂导入</vt:lpstr>
      <vt:lpstr>走进课堂：视频《冰冰的故事》</vt:lpstr>
      <vt:lpstr>走进课堂：视频《冰冰的故事》</vt:lpstr>
      <vt:lpstr>小结</vt:lpstr>
      <vt:lpstr>课程开展</vt:lpstr>
      <vt:lpstr>活动一：破解学习之法</vt:lpstr>
      <vt:lpstr>活动一：破解学习之法</vt:lpstr>
      <vt:lpstr>活动二：习得科学之法</vt:lpstr>
      <vt:lpstr>活动二：习得科学之法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2024-09-28T11:54:57.100</cp:lastPrinted>
  <dcterms:created xsi:type="dcterms:W3CDTF">2024-09-28T03:54:57Z</dcterms:created>
  <dcterms:modified xsi:type="dcterms:W3CDTF">2024-09-28T03:54:59Z</dcterms:modified>
</cp:coreProperties>
</file>