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9144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wmf" /><Relationship Id="rId2" Type="http://schemas.openxmlformats.org/officeDocument/2006/relationships/image" Target="../media/image19.wmf" /><Relationship Id="rId3" Type="http://schemas.openxmlformats.org/officeDocument/2006/relationships/image" Target="../media/image20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wmf" /><Relationship Id="rId2" Type="http://schemas.openxmlformats.org/officeDocument/2006/relationships/image" Target="../media/image22.wmf" /><Relationship Id="rId3" Type="http://schemas.openxmlformats.org/officeDocument/2006/relationships/image" Target="../media/image23.emf" /><Relationship Id="rId4" Type="http://schemas.openxmlformats.org/officeDocument/2006/relationships/image" Target="../media/image24.e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5.wmf" /><Relationship Id="rId2" Type="http://schemas.openxmlformats.org/officeDocument/2006/relationships/image" Target="../media/image26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7CDB45-8B5E-4937-8C87-E74C476CC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FB79B-F3AE-47EE-8F96-811A63018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21FE2-9ABF-4EFC-943C-F9C9E6BC6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DE0B5E-BBAB-4D0F-9E2D-963CB46D5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B04B29-760B-4D2B-A0A5-ADB8857A8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D7F166-9D70-458E-B21A-7BC756EEA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BDD294-6507-430E-8E73-A36A0CA47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6A7125-6C8B-46D5-AAD6-E6EBE16B2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B38B9B-223E-458B-A9D8-74B5F12EF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C92C5-602A-43BE-9DBF-8FF9B2795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879560-808C-4205-BA5F-25C176F93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4E43-9FDC-4DD7-9FD8-7FD118643844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00A4B-5924-491B-8416-F290CA0B094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1326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A5BE-C0E0-45AF-90BC-EA1DDE756582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2E366-1E86-4BBB-8328-E7725029F88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88208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7652-7DDB-48D2-BC5A-2AEC4F771BF5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55F1F-E8A0-43BE-92E3-68ABD46B3B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2177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72E23-975E-4A47-9CF7-A713DE32961E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2AD7-14E8-480D-816A-F6206EFF04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037896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98966-DC0C-442D-85CB-9AC05042E458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4E5D3-5A2E-4DE5-8556-3BCB63E365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108358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078C4-22F4-4E9C-B6D9-7BCC0DBAE158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31876-19FD-4930-B64E-C2E05BE4E75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712941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4B806-DA94-4359-A850-2823B60E2F2B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2C562-C633-41E3-9AC8-DDFA39FA52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74087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D9B15-8873-4D07-BBC4-E13080124369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A4EED-C426-4570-8366-46A01E0E63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736696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E5D51-13B8-42FA-AF28-24659E56DDB1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E0537-EEBA-4BAD-BD9B-C98E6040E0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190925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0269F-0823-48FA-905A-9C621C15E3CE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17D37-6239-4EB4-BA2E-2A6D743113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888768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5F918-D31C-4EC9-93A1-AE7F9B09D873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F923A-F1AE-405F-AF03-19E6B025F9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42617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l" defTabSz="457200" rtl="0" fontAlgn="auto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fld id="{25CE5599-AC41-4E22-AB91-608E784EDBC3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ctr" defTabSz="457200" rtl="0" fontAlgn="auto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defTabSz="457200" rtl="0" fontAlgn="auto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fld id="{6234D30C-1D22-4643-AE67-47772D4F54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5.png" /><Relationship Id="rId6" Type="http://schemas.openxmlformats.org/officeDocument/2006/relationships/image" Target="../media/image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4.png" /><Relationship Id="rId4" Type="http://schemas.openxmlformats.org/officeDocument/2006/relationships/image" Target="../media/image9.png" /><Relationship Id="rId5" Type="http://schemas.openxmlformats.org/officeDocument/2006/relationships/oleObject" Target="../embeddings/oleObject1.bin" TargetMode="Internal" /><Relationship Id="rId6" Type="http://schemas.openxmlformats.org/officeDocument/2006/relationships/image" Target="../media/image10.png" /><Relationship Id="rId7" Type="http://schemas.openxmlformats.org/officeDocument/2006/relationships/vmlDrawing" Target="../drawings/vmlDrawing1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9.png" /><Relationship Id="rId4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5.png" /><Relationship Id="rId4" Type="http://schemas.openxmlformats.org/officeDocument/2006/relationships/image" Target="../media/image11.pn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Relationship Id="rId3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Relationship Id="rId3" Type="http://schemas.openxmlformats.org/officeDocument/2006/relationships/image" Target="../media/image5.png" /><Relationship Id="rId4" Type="http://schemas.openxmlformats.org/officeDocument/2006/relationships/image" Target="../media/image11.png" /><Relationship Id="rId5" Type="http://schemas.openxmlformats.org/officeDocument/2006/relationships/image" Target="../media/image7.png" /><Relationship Id="rId6" Type="http://schemas.openxmlformats.org/officeDocument/2006/relationships/image" Target="../media/image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9.png" /><Relationship Id="rId4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9.png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14.wmf" /><Relationship Id="rId6" Type="http://schemas.openxmlformats.org/officeDocument/2006/relationships/image" Target="../media/image4.png" /><Relationship Id="rId7" Type="http://schemas.openxmlformats.org/officeDocument/2006/relationships/vmlDrawing" Target="../drawings/vmlDrawing2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png" /><Relationship Id="rId3" Type="http://schemas.openxmlformats.org/officeDocument/2006/relationships/image" Target="../media/image16.wmf" /><Relationship Id="rId4" Type="http://schemas.openxmlformats.org/officeDocument/2006/relationships/image" Target="../media/image5.png" /><Relationship Id="rId5" Type="http://schemas.openxmlformats.org/officeDocument/2006/relationships/image" Target="../media/image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9.png" /><Relationship Id="rId4" Type="http://schemas.openxmlformats.org/officeDocument/2006/relationships/image" Target="../media/image17.pn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16.wmf" /><Relationship Id="rId4" Type="http://schemas.openxmlformats.org/officeDocument/2006/relationships/image" Target="../media/image5.png" /><Relationship Id="rId5" Type="http://schemas.openxmlformats.org/officeDocument/2006/relationships/image" Target="../media/image7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9.png" /><Relationship Id="rId4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4.png" /><Relationship Id="rId11" Type="http://schemas.openxmlformats.org/officeDocument/2006/relationships/vmlDrawing" Target="../drawings/vmlDrawing3.vml" /><Relationship Id="rId2" Type="http://schemas.openxmlformats.org/officeDocument/2006/relationships/image" Target="../media/image5.png" /><Relationship Id="rId3" Type="http://schemas.openxmlformats.org/officeDocument/2006/relationships/image" Target="../media/image9.png" /><Relationship Id="rId4" Type="http://schemas.openxmlformats.org/officeDocument/2006/relationships/oleObject" Target="../embeddings/oleObject3.bin" TargetMode="Internal" /><Relationship Id="rId5" Type="http://schemas.openxmlformats.org/officeDocument/2006/relationships/image" Target="../media/image18.wmf" /><Relationship Id="rId6" Type="http://schemas.openxmlformats.org/officeDocument/2006/relationships/oleObject" Target="../embeddings/oleObject4.bin" TargetMode="Internal" /><Relationship Id="rId7" Type="http://schemas.openxmlformats.org/officeDocument/2006/relationships/image" Target="../media/image19.wmf" /><Relationship Id="rId8" Type="http://schemas.openxmlformats.org/officeDocument/2006/relationships/oleObject" Target="../embeddings/oleObject5.bin" TargetMode="Internal" /><Relationship Id="rId9" Type="http://schemas.openxmlformats.org/officeDocument/2006/relationships/image" Target="../media/image20.wmf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9.png" /><Relationship Id="rId4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7.png" /><Relationship Id="rId4" Type="http://schemas.openxmlformats.org/officeDocument/2006/relationships/image" Target="../media/image9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oleObject" Target="../embeddings/oleObject9.bin" TargetMode="Internal" /><Relationship Id="rId11" Type="http://schemas.openxmlformats.org/officeDocument/2006/relationships/image" Target="../media/image24.emf" /><Relationship Id="rId12" Type="http://schemas.openxmlformats.org/officeDocument/2006/relationships/image" Target="../media/image4.png" /><Relationship Id="rId13" Type="http://schemas.openxmlformats.org/officeDocument/2006/relationships/vmlDrawing" Target="../drawings/vmlDrawing4.vml" /><Relationship Id="rId2" Type="http://schemas.openxmlformats.org/officeDocument/2006/relationships/image" Target="../media/image5.png" /><Relationship Id="rId3" Type="http://schemas.openxmlformats.org/officeDocument/2006/relationships/image" Target="../media/image9.png" /><Relationship Id="rId4" Type="http://schemas.openxmlformats.org/officeDocument/2006/relationships/oleObject" Target="../embeddings/oleObject6.bin" TargetMode="Internal" /><Relationship Id="rId5" Type="http://schemas.openxmlformats.org/officeDocument/2006/relationships/image" Target="../media/image21.wmf" /><Relationship Id="rId6" Type="http://schemas.openxmlformats.org/officeDocument/2006/relationships/oleObject" Target="../embeddings/oleObject7.bin" TargetMode="Internal" /><Relationship Id="rId7" Type="http://schemas.openxmlformats.org/officeDocument/2006/relationships/image" Target="../media/image22.wmf" /><Relationship Id="rId8" Type="http://schemas.openxmlformats.org/officeDocument/2006/relationships/oleObject" Target="../embeddings/oleObject8.bin" TargetMode="Internal" /><Relationship Id="rId9" Type="http://schemas.openxmlformats.org/officeDocument/2006/relationships/image" Target="../media/image23.emf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png" /><Relationship Id="rId3" Type="http://schemas.openxmlformats.org/officeDocument/2006/relationships/image" Target="../media/image16.wmf" /><Relationship Id="rId4" Type="http://schemas.openxmlformats.org/officeDocument/2006/relationships/image" Target="../media/image5.png" /><Relationship Id="rId5" Type="http://schemas.openxmlformats.org/officeDocument/2006/relationships/image" Target="../media/image7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vmlDrawing" Target="../drawings/vmlDrawing5.vml" /><Relationship Id="rId2" Type="http://schemas.openxmlformats.org/officeDocument/2006/relationships/image" Target="../media/image5.png" /><Relationship Id="rId3" Type="http://schemas.openxmlformats.org/officeDocument/2006/relationships/image" Target="../media/image4.png" /><Relationship Id="rId4" Type="http://schemas.openxmlformats.org/officeDocument/2006/relationships/image" Target="../media/image9.png" /><Relationship Id="rId5" Type="http://schemas.openxmlformats.org/officeDocument/2006/relationships/oleObject" Target="../embeddings/oleObject10.bin" TargetMode="Internal" /><Relationship Id="rId6" Type="http://schemas.openxmlformats.org/officeDocument/2006/relationships/image" Target="../media/image25.wmf" /><Relationship Id="rId7" Type="http://schemas.openxmlformats.org/officeDocument/2006/relationships/oleObject" Target="../embeddings/oleObject11.bin" TargetMode="Internal" /><Relationship Id="rId8" Type="http://schemas.openxmlformats.org/officeDocument/2006/relationships/image" Target="../media/image26.wmf" /><Relationship Id="rId9" Type="http://schemas.openxmlformats.org/officeDocument/2006/relationships/image" Target="../media/image27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333230330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文本框 5"/>
          <p:cNvSpPr txBox="1">
            <a:spLocks noChangeArrowheads="1"/>
          </p:cNvSpPr>
          <p:nvPr/>
        </p:nvSpPr>
        <p:spPr bwMode="auto">
          <a:xfrm>
            <a:off x="2760663" y="1338263"/>
            <a:ext cx="32464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3000" b="1">
                <a:latin typeface="宋体" pitchFamily="2" charset="-122"/>
              </a:rPr>
              <a:t>第四章</a:t>
            </a:r>
            <a:r>
              <a:rPr kumimoji="1" lang="en-US" altLang="zh-CN" sz="3000" b="1">
                <a:latin typeface="宋体" pitchFamily="2" charset="-122"/>
              </a:rPr>
              <a:t>  </a:t>
            </a:r>
            <a:r>
              <a:rPr kumimoji="1" lang="zh-CN" altLang="en-US" sz="3000" b="1">
                <a:latin typeface="宋体" pitchFamily="2" charset="-122"/>
              </a:rPr>
              <a:t>一次函数</a:t>
            </a:r>
          </a:p>
        </p:txBody>
      </p:sp>
      <p:sp>
        <p:nvSpPr>
          <p:cNvPr id="2052" name="文本框 6"/>
          <p:cNvSpPr txBox="1">
            <a:spLocks noChangeArrowheads="1"/>
          </p:cNvSpPr>
          <p:nvPr/>
        </p:nvSpPr>
        <p:spPr bwMode="auto">
          <a:xfrm>
            <a:off x="1928111" y="3263826"/>
            <a:ext cx="273504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en-US" altLang="zh-CN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4.1 </a:t>
            </a:r>
            <a:r>
              <a:rPr kumimoji="1" lang="zh-CN" altLang="en-US" sz="44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函 数</a:t>
            </a:r>
            <a:endParaRPr kumimoji="1" lang="zh-CN" altLang="en-US" sz="4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6075094"/>
            <a:ext cx="9139238" cy="420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1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AutoShape 2"/>
          <p:cNvSpPr>
            <a:spLocks noChangeArrowheads="1"/>
          </p:cNvSpPr>
          <p:nvPr/>
        </p:nvSpPr>
        <p:spPr bwMode="gray">
          <a:xfrm>
            <a:off x="1212850" y="2260600"/>
            <a:ext cx="2017713" cy="441325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79" name="AutoShape 11"/>
          <p:cNvSpPr>
            <a:spLocks noChangeArrowheads="1"/>
          </p:cNvSpPr>
          <p:nvPr/>
        </p:nvSpPr>
        <p:spPr bwMode="gray">
          <a:xfrm>
            <a:off x="863600" y="2074863"/>
            <a:ext cx="777875" cy="777875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ko-KR" sz="2800" b="1">
                <a:solidFill>
                  <a:srgbClr val="FFFFFF"/>
                </a:solidFill>
                <a:latin typeface="Calibri" pitchFamily="34" charset="0"/>
                <a:ea typeface="Gulim" pitchFamily="34" charset="-127"/>
              </a:rPr>
              <a:t>1</a:t>
            </a:r>
          </a:p>
        </p:txBody>
      </p:sp>
      <p:sp>
        <p:nvSpPr>
          <p:cNvPr id="3080" name="文本框 27"/>
          <p:cNvSpPr txBox="1">
            <a:spLocks noChangeArrowheads="1"/>
          </p:cNvSpPr>
          <p:nvPr/>
        </p:nvSpPr>
        <p:spPr bwMode="auto">
          <a:xfrm>
            <a:off x="1646238" y="2235200"/>
            <a:ext cx="15176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2600" b="1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课堂讲解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3506788" y="2203450"/>
            <a:ext cx="3851275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zh-CN" sz="2400" b="1">
                <a:latin typeface="宋体" pitchFamily="2" charset="-122"/>
              </a:rPr>
              <a:t>函数</a:t>
            </a:r>
            <a:r>
              <a:rPr lang="zh-CN" altLang="en-US" sz="2400" b="1">
                <a:latin typeface="宋体" pitchFamily="2" charset="-122"/>
              </a:rPr>
              <a:t>   </a:t>
            </a:r>
            <a:endParaRPr lang="en-US" altLang="zh-CN" sz="24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b="1">
                <a:latin typeface="宋体" pitchFamily="2" charset="-122"/>
              </a:rPr>
              <a:t>自变量的取值范围</a:t>
            </a:r>
            <a:endParaRPr lang="en-US" altLang="zh-CN" sz="24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b="1">
                <a:latin typeface="宋体" pitchFamily="2" charset="-122"/>
              </a:rPr>
              <a:t>函数的表示法</a:t>
            </a:r>
            <a:endParaRPr lang="en-US" altLang="zh-CN" sz="2400" b="1">
              <a:latin typeface="宋体" pitchFamily="2" charset="-122"/>
            </a:endParaRPr>
          </a:p>
        </p:txBody>
      </p:sp>
      <p:sp>
        <p:nvSpPr>
          <p:cNvPr id="3082" name="AutoShape 2"/>
          <p:cNvSpPr>
            <a:spLocks noChangeArrowheads="1"/>
          </p:cNvSpPr>
          <p:nvPr/>
        </p:nvSpPr>
        <p:spPr bwMode="gray">
          <a:xfrm>
            <a:off x="1212850" y="3811588"/>
            <a:ext cx="2017713" cy="441325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gray">
          <a:xfrm>
            <a:off x="863600" y="3625850"/>
            <a:ext cx="777875" cy="777875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ko-KR" sz="2800" b="1">
                <a:solidFill>
                  <a:srgbClr val="FFFFFF"/>
                </a:solidFill>
                <a:latin typeface="Calibri" pitchFamily="34" charset="0"/>
                <a:ea typeface="Gulim" pitchFamily="34" charset="-127"/>
              </a:rPr>
              <a:t>2</a:t>
            </a:r>
          </a:p>
        </p:txBody>
      </p:sp>
      <p:sp>
        <p:nvSpPr>
          <p:cNvPr id="3084" name="文本框 36"/>
          <p:cNvSpPr txBox="1">
            <a:spLocks noChangeArrowheads="1"/>
          </p:cNvSpPr>
          <p:nvPr/>
        </p:nvSpPr>
        <p:spPr bwMode="auto">
          <a:xfrm>
            <a:off x="1646238" y="3783013"/>
            <a:ext cx="15176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2600" b="1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课时流程</a:t>
            </a:r>
          </a:p>
        </p:txBody>
      </p:sp>
      <p:pic>
        <p:nvPicPr>
          <p:cNvPr id="3086" name="图片 21" descr="学习目标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84538" y="539750"/>
            <a:ext cx="2574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Oval 4"/>
          <p:cNvSpPr>
            <a:spLocks noChangeArrowheads="1"/>
          </p:cNvSpPr>
          <p:nvPr/>
        </p:nvSpPr>
        <p:spPr bwMode="auto">
          <a:xfrm>
            <a:off x="2187575" y="4576763"/>
            <a:ext cx="1235075" cy="1233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chemeClr val="bg1">
                <a:lumMod val="85000"/>
              </a:schemeClr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9" name="Rectangle 2"/>
          <p:cNvSpPr txBox="1">
            <a:spLocks noChangeArrowheads="1"/>
          </p:cNvSpPr>
          <p:nvPr/>
        </p:nvSpPr>
        <p:spPr bwMode="auto">
          <a:xfrm>
            <a:off x="2273300" y="4806950"/>
            <a:ext cx="1041400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 ker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逐点</a:t>
            </a:r>
            <a:endParaRPr lang="en-US" altLang="zh-CN" sz="2200" b="1" kern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 ker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导讲练</a:t>
            </a:r>
            <a:endParaRPr lang="en-US" altLang="zh-CN" sz="2200" b="1" kern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6" name="Oval 4"/>
          <p:cNvSpPr>
            <a:spLocks noChangeArrowheads="1"/>
          </p:cNvSpPr>
          <p:nvPr/>
        </p:nvSpPr>
        <p:spPr bwMode="auto">
          <a:xfrm>
            <a:off x="4016375" y="4576763"/>
            <a:ext cx="1235075" cy="1233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chemeClr val="bg1">
                <a:lumMod val="85000"/>
              </a:schemeClr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40" name="Rectangle 2"/>
          <p:cNvSpPr txBox="1">
            <a:spLocks noChangeArrowheads="1"/>
          </p:cNvSpPr>
          <p:nvPr/>
        </p:nvSpPr>
        <p:spPr bwMode="auto">
          <a:xfrm>
            <a:off x="4168775" y="4806950"/>
            <a:ext cx="914400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宋体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charset="0"/>
              </a:rPr>
              <a:t>课堂小结</a:t>
            </a:r>
            <a:endParaRPr lang="en-US" altLang="zh-CN" sz="2200" b="1">
              <a:solidFill>
                <a:schemeClr val="tx1">
                  <a:lumMod val="75000"/>
                  <a:lumOff val="25000"/>
                </a:schemeClr>
              </a:solidFill>
              <a:latin typeface="Comic Sans MS" charset="0"/>
            </a:endParaRPr>
          </a:p>
        </p:txBody>
      </p:sp>
      <p:sp>
        <p:nvSpPr>
          <p:cNvPr id="47" name="Oval 4"/>
          <p:cNvSpPr>
            <a:spLocks noChangeArrowheads="1"/>
          </p:cNvSpPr>
          <p:nvPr/>
        </p:nvSpPr>
        <p:spPr bwMode="auto">
          <a:xfrm>
            <a:off x="5845175" y="4576763"/>
            <a:ext cx="1236663" cy="1233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chemeClr val="bg1">
                <a:lumMod val="85000"/>
              </a:schemeClr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41" name="Rectangle 2"/>
          <p:cNvSpPr txBox="1">
            <a:spLocks noChangeArrowheads="1"/>
          </p:cNvSpPr>
          <p:nvPr/>
        </p:nvSpPr>
        <p:spPr bwMode="auto">
          <a:xfrm>
            <a:off x="5956300" y="4806950"/>
            <a:ext cx="990600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宋体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charset="0"/>
              </a:rPr>
              <a:t>作业提升</a:t>
            </a:r>
            <a:endParaRPr lang="en-US" altLang="zh-CN" sz="2200" b="1">
              <a:solidFill>
                <a:schemeClr val="tx1">
                  <a:lumMod val="75000"/>
                  <a:lumOff val="25000"/>
                </a:schemeClr>
              </a:solidFill>
              <a:latin typeface="Comic Sans MS" charset="0"/>
            </a:endParaRPr>
          </a:p>
        </p:txBody>
      </p:sp>
      <p:sp>
        <p:nvSpPr>
          <p:cNvPr id="55" name="上箭头 54"/>
          <p:cNvSpPr/>
          <p:nvPr/>
        </p:nvSpPr>
        <p:spPr bwMode="auto">
          <a:xfrm rot="5400000">
            <a:off x="3598863" y="5041900"/>
            <a:ext cx="249237" cy="303213"/>
          </a:xfrm>
          <a:prstGeom prst="upArrow">
            <a:avLst/>
          </a:prstGeom>
          <a:gradFill>
            <a:gsLst>
              <a:gs pos="0">
                <a:srgbClr val="0000FF"/>
              </a:gs>
              <a:gs pos="100000">
                <a:srgbClr val="00B1F9"/>
              </a:gs>
            </a:gsLst>
          </a:gra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56" name="上箭头 55"/>
          <p:cNvSpPr/>
          <p:nvPr/>
        </p:nvSpPr>
        <p:spPr bwMode="auto">
          <a:xfrm rot="5400000">
            <a:off x="5424488" y="5041900"/>
            <a:ext cx="249237" cy="303213"/>
          </a:xfrm>
          <a:prstGeom prst="upArrow">
            <a:avLst/>
          </a:prstGeom>
          <a:gradFill>
            <a:gsLst>
              <a:gs pos="0">
                <a:srgbClr val="0000FF"/>
              </a:gs>
              <a:gs pos="100000">
                <a:srgbClr val="00B1F9"/>
              </a:gs>
            </a:gsLst>
          </a:gra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dur="3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8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2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26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30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8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4" grpId="0"/>
      <p:bldP spid="39" grpId="0"/>
      <p:bldP spid="46" grpId="0"/>
      <p:bldP spid="40" grpId="0"/>
      <p:bldP spid="47" grpId="0"/>
      <p:bldP spid="41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410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84538" y="539750"/>
            <a:ext cx="2574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4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77888" y="2459038"/>
            <a:ext cx="33909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         你坐过摩天轮吗？想一想，如果你坐在摩天轮上，随着时间的变化，你离开地面的高度是如何变化的？</a:t>
            </a:r>
          </a:p>
        </p:txBody>
      </p:sp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43400" y="2071688"/>
            <a:ext cx="3890963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0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5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图片 2" descr="上条蓝窄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 Box 2"/>
          <p:cNvSpPr txBox="1">
            <a:spLocks noChangeArrowheads="1"/>
          </p:cNvSpPr>
          <p:nvPr/>
        </p:nvSpPr>
        <p:spPr bwMode="auto">
          <a:xfrm>
            <a:off x="4343400" y="5791200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itchFamily="18" charset="0"/>
              </a:rPr>
              <a:t>O  1  2  3  4  5  6  7  8  9  10 11 12</a:t>
            </a:r>
          </a:p>
        </p:txBody>
      </p:sp>
      <p:sp>
        <p:nvSpPr>
          <p:cNvPr id="5130" name="Line 3"/>
          <p:cNvSpPr>
            <a:spLocks noChangeShapeType="1"/>
          </p:cNvSpPr>
          <p:nvPr/>
        </p:nvSpPr>
        <p:spPr bwMode="auto">
          <a:xfrm>
            <a:off x="4572000" y="5791200"/>
            <a:ext cx="426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131" name="Line 4"/>
          <p:cNvSpPr>
            <a:spLocks noChangeShapeType="1"/>
          </p:cNvSpPr>
          <p:nvPr/>
        </p:nvSpPr>
        <p:spPr bwMode="auto">
          <a:xfrm flipH="1" flipV="1">
            <a:off x="4572000" y="381000"/>
            <a:ext cx="0" cy="541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aphicFrame>
        <p:nvGraphicFramePr>
          <p:cNvPr id="5132" name="Object 2"/>
          <p:cNvGraphicFramePr>
            <a:graphicFrameLocks noChangeAspect="1"/>
          </p:cNvGraphicFramePr>
          <p:nvPr/>
        </p:nvGraphicFramePr>
        <p:xfrm>
          <a:off x="30163" y="1143000"/>
          <a:ext cx="4313237" cy="5029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位图图像" r:id="rId5" imgW="2580952" imgH="3010320" progId="Paint.Picture">
                  <p:embed/>
                </p:oleObj>
              </mc:Choice>
              <mc:Fallback>
                <p:oleObj name="位图图像" r:id="rId5" imgW="2580952" imgH="301032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0163" y="1143000"/>
                        <a:ext cx="4313237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2209800" y="5432425"/>
            <a:ext cx="4191000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3" name="Group 13"/>
          <p:cNvGrpSpPr/>
          <p:nvPr/>
        </p:nvGrpSpPr>
        <p:grpSpPr>
          <a:xfrm>
            <a:off x="4572000" y="1676400"/>
            <a:ext cx="3657600" cy="3733800"/>
            <a:chOff x="2880" y="1056"/>
            <a:chExt cx="2304" cy="2352"/>
          </a:xfrm>
        </p:grpSpPr>
        <p:sp>
          <p:nvSpPr>
            <p:cNvPr id="5160" name="Freeform 14"/>
            <p:cNvSpPr/>
            <p:nvPr/>
          </p:nvSpPr>
          <p:spPr bwMode="auto">
            <a:xfrm>
              <a:off x="2880" y="1056"/>
              <a:ext cx="1152" cy="2352"/>
            </a:xfrm>
            <a:custGeom>
              <a:gdLst>
                <a:gd name="T0" fmla="*/ 0 w 1152"/>
                <a:gd name="T1" fmla="*/ 2352 h 2352"/>
                <a:gd name="T2" fmla="*/ 192 w 1152"/>
                <a:gd name="T3" fmla="*/ 1776 h 2352"/>
                <a:gd name="T4" fmla="*/ 384 w 1152"/>
                <a:gd name="T5" fmla="*/ 528 h 2352"/>
                <a:gd name="T6" fmla="*/ 576 w 1152"/>
                <a:gd name="T7" fmla="*/ 0 h 2352"/>
                <a:gd name="T8" fmla="*/ 768 w 1152"/>
                <a:gd name="T9" fmla="*/ 528 h 2352"/>
                <a:gd name="T10" fmla="*/ 912 w 1152"/>
                <a:gd name="T11" fmla="*/ 1776 h 2352"/>
                <a:gd name="T12" fmla="*/ 1152 w 1152"/>
                <a:gd name="T13" fmla="*/ 2352 h 23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52"/>
                <a:gd name="T22" fmla="*/ 0 h 2352"/>
                <a:gd name="T23" fmla="*/ 1152 w 1152"/>
                <a:gd name="T24" fmla="*/ 2352 h 2352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52" h="2352">
                  <a:moveTo>
                    <a:pt x="0" y="2352"/>
                  </a:moveTo>
                  <a:cubicBezTo>
                    <a:pt x="64" y="2216"/>
                    <a:pt x="128" y="2080"/>
                    <a:pt x="192" y="1776"/>
                  </a:cubicBezTo>
                  <a:cubicBezTo>
                    <a:pt x="256" y="1472"/>
                    <a:pt x="320" y="824"/>
                    <a:pt x="384" y="528"/>
                  </a:cubicBezTo>
                  <a:cubicBezTo>
                    <a:pt x="448" y="232"/>
                    <a:pt x="512" y="0"/>
                    <a:pt x="576" y="0"/>
                  </a:cubicBezTo>
                  <a:cubicBezTo>
                    <a:pt x="640" y="0"/>
                    <a:pt x="712" y="232"/>
                    <a:pt x="768" y="528"/>
                  </a:cubicBezTo>
                  <a:cubicBezTo>
                    <a:pt x="824" y="824"/>
                    <a:pt x="848" y="1472"/>
                    <a:pt x="912" y="1776"/>
                  </a:cubicBezTo>
                  <a:cubicBezTo>
                    <a:pt x="976" y="2080"/>
                    <a:pt x="1112" y="2264"/>
                    <a:pt x="1152" y="2352"/>
                  </a:cubicBezTo>
                </a:path>
              </a:pathLst>
            </a:custGeom>
            <a:noFill/>
            <a:ln w="76200" cap="flat" cmpd="sng">
              <a:solidFill>
                <a:srgbClr val="FF66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1" name="Freeform 15"/>
            <p:cNvSpPr/>
            <p:nvPr/>
          </p:nvSpPr>
          <p:spPr bwMode="auto">
            <a:xfrm>
              <a:off x="4032" y="1056"/>
              <a:ext cx="1152" cy="2352"/>
            </a:xfrm>
            <a:custGeom>
              <a:gdLst>
                <a:gd name="T0" fmla="*/ 0 w 1152"/>
                <a:gd name="T1" fmla="*/ 2352 h 2352"/>
                <a:gd name="T2" fmla="*/ 192 w 1152"/>
                <a:gd name="T3" fmla="*/ 1776 h 2352"/>
                <a:gd name="T4" fmla="*/ 384 w 1152"/>
                <a:gd name="T5" fmla="*/ 528 h 2352"/>
                <a:gd name="T6" fmla="*/ 576 w 1152"/>
                <a:gd name="T7" fmla="*/ 0 h 2352"/>
                <a:gd name="T8" fmla="*/ 768 w 1152"/>
                <a:gd name="T9" fmla="*/ 528 h 2352"/>
                <a:gd name="T10" fmla="*/ 912 w 1152"/>
                <a:gd name="T11" fmla="*/ 1776 h 2352"/>
                <a:gd name="T12" fmla="*/ 1152 w 1152"/>
                <a:gd name="T13" fmla="*/ 2352 h 23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52"/>
                <a:gd name="T22" fmla="*/ 0 h 2352"/>
                <a:gd name="T23" fmla="*/ 1152 w 1152"/>
                <a:gd name="T24" fmla="*/ 2352 h 2352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52" h="2352">
                  <a:moveTo>
                    <a:pt x="0" y="2352"/>
                  </a:moveTo>
                  <a:cubicBezTo>
                    <a:pt x="64" y="2216"/>
                    <a:pt x="128" y="2080"/>
                    <a:pt x="192" y="1776"/>
                  </a:cubicBezTo>
                  <a:cubicBezTo>
                    <a:pt x="256" y="1472"/>
                    <a:pt x="320" y="824"/>
                    <a:pt x="384" y="528"/>
                  </a:cubicBezTo>
                  <a:cubicBezTo>
                    <a:pt x="448" y="232"/>
                    <a:pt x="512" y="0"/>
                    <a:pt x="576" y="0"/>
                  </a:cubicBezTo>
                  <a:cubicBezTo>
                    <a:pt x="640" y="0"/>
                    <a:pt x="712" y="232"/>
                    <a:pt x="768" y="528"/>
                  </a:cubicBezTo>
                  <a:cubicBezTo>
                    <a:pt x="824" y="824"/>
                    <a:pt x="848" y="1472"/>
                    <a:pt x="912" y="1776"/>
                  </a:cubicBezTo>
                  <a:cubicBezTo>
                    <a:pt x="976" y="2080"/>
                    <a:pt x="1112" y="2264"/>
                    <a:pt x="1152" y="2352"/>
                  </a:cubicBezTo>
                </a:path>
              </a:pathLst>
            </a:custGeom>
            <a:noFill/>
            <a:ln w="76200" cap="flat" cmpd="sng">
              <a:solidFill>
                <a:srgbClr val="FF66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2" name="Freeform 16"/>
            <p:cNvSpPr/>
            <p:nvPr/>
          </p:nvSpPr>
          <p:spPr bwMode="auto">
            <a:xfrm>
              <a:off x="3792" y="2832"/>
              <a:ext cx="432" cy="576"/>
            </a:xfrm>
            <a:custGeom>
              <a:gdLst>
                <a:gd name="T0" fmla="*/ 0 w 432"/>
                <a:gd name="T1" fmla="*/ 0 h 576"/>
                <a:gd name="T2" fmla="*/ 240 w 432"/>
                <a:gd name="T3" fmla="*/ 576 h 576"/>
                <a:gd name="T4" fmla="*/ 432 w 432"/>
                <a:gd name="T5" fmla="*/ 0 h 576"/>
                <a:gd name="T6" fmla="*/ 0 60000 65536"/>
                <a:gd name="T7" fmla="*/ 0 60000 65536"/>
                <a:gd name="T8" fmla="*/ 0 60000 65536"/>
                <a:gd name="T9" fmla="*/ 0 w 432"/>
                <a:gd name="T10" fmla="*/ 0 h 576"/>
                <a:gd name="T11" fmla="*/ 432 w 432"/>
                <a:gd name="T12" fmla="*/ 576 h 576"/>
              </a:gdLst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576">
                  <a:moveTo>
                    <a:pt x="0" y="0"/>
                  </a:moveTo>
                  <a:cubicBezTo>
                    <a:pt x="84" y="288"/>
                    <a:pt x="168" y="576"/>
                    <a:pt x="240" y="576"/>
                  </a:cubicBezTo>
                  <a:cubicBezTo>
                    <a:pt x="312" y="576"/>
                    <a:pt x="384" y="104"/>
                    <a:pt x="432" y="0"/>
                  </a:cubicBezTo>
                </a:path>
              </a:pathLst>
            </a:custGeom>
            <a:solidFill>
              <a:schemeClr val="bg1"/>
            </a:solidFill>
            <a:ln w="76200" cap="flat" cmpd="sng">
              <a:solidFill>
                <a:srgbClr val="FF66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135" name="Text Box 17"/>
          <p:cNvSpPr txBox="1">
            <a:spLocks noChangeArrowheads="1"/>
          </p:cNvSpPr>
          <p:nvPr/>
        </p:nvSpPr>
        <p:spPr bwMode="auto">
          <a:xfrm>
            <a:off x="4267200" y="5334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5136" name="Text Box 18"/>
          <p:cNvSpPr txBox="1">
            <a:spLocks noChangeArrowheads="1"/>
          </p:cNvSpPr>
          <p:nvPr/>
        </p:nvSpPr>
        <p:spPr bwMode="auto">
          <a:xfrm>
            <a:off x="4157663" y="4419600"/>
            <a:ext cx="581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itchFamily="18" charset="0"/>
              </a:rPr>
              <a:t>11</a:t>
            </a:r>
          </a:p>
        </p:txBody>
      </p:sp>
      <p:sp>
        <p:nvSpPr>
          <p:cNvPr id="5137" name="Text Box 19"/>
          <p:cNvSpPr txBox="1">
            <a:spLocks noChangeArrowheads="1"/>
          </p:cNvSpPr>
          <p:nvPr/>
        </p:nvSpPr>
        <p:spPr bwMode="auto">
          <a:xfrm>
            <a:off x="4133850" y="2457450"/>
            <a:ext cx="561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itchFamily="18" charset="0"/>
              </a:rPr>
              <a:t>37</a:t>
            </a:r>
          </a:p>
        </p:txBody>
      </p:sp>
      <p:sp>
        <p:nvSpPr>
          <p:cNvPr id="5138" name="Text Box 20"/>
          <p:cNvSpPr txBox="1">
            <a:spLocks noChangeArrowheads="1"/>
          </p:cNvSpPr>
          <p:nvPr/>
        </p:nvSpPr>
        <p:spPr bwMode="auto">
          <a:xfrm>
            <a:off x="4114800" y="1524000"/>
            <a:ext cx="581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itchFamily="18" charset="0"/>
              </a:rPr>
              <a:t>45</a:t>
            </a:r>
          </a:p>
        </p:txBody>
      </p:sp>
      <p:sp>
        <p:nvSpPr>
          <p:cNvPr id="33" name="Line 21"/>
          <p:cNvSpPr>
            <a:spLocks noChangeShapeType="1"/>
          </p:cNvSpPr>
          <p:nvPr/>
        </p:nvSpPr>
        <p:spPr bwMode="auto">
          <a:xfrm flipH="1" flipV="1">
            <a:off x="4848225" y="4419600"/>
            <a:ext cx="0" cy="13716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Line 22"/>
          <p:cNvSpPr>
            <a:spLocks noChangeShapeType="1"/>
          </p:cNvSpPr>
          <p:nvPr/>
        </p:nvSpPr>
        <p:spPr bwMode="auto">
          <a:xfrm flipH="1" flipV="1">
            <a:off x="5153025" y="2514600"/>
            <a:ext cx="0" cy="32766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Line 23"/>
          <p:cNvSpPr>
            <a:spLocks noChangeShapeType="1"/>
          </p:cNvSpPr>
          <p:nvPr/>
        </p:nvSpPr>
        <p:spPr bwMode="auto">
          <a:xfrm flipH="1" flipV="1">
            <a:off x="5486400" y="1676400"/>
            <a:ext cx="0" cy="41148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Line 24"/>
          <p:cNvSpPr>
            <a:spLocks noChangeShapeType="1"/>
          </p:cNvSpPr>
          <p:nvPr/>
        </p:nvSpPr>
        <p:spPr bwMode="auto">
          <a:xfrm flipH="1" flipV="1">
            <a:off x="5791200" y="2514600"/>
            <a:ext cx="0" cy="327660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" name="Line 25"/>
          <p:cNvSpPr>
            <a:spLocks noChangeShapeType="1"/>
          </p:cNvSpPr>
          <p:nvPr/>
        </p:nvSpPr>
        <p:spPr bwMode="auto">
          <a:xfrm flipH="1" flipV="1">
            <a:off x="6067425" y="4572000"/>
            <a:ext cx="0" cy="121920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Line 26"/>
          <p:cNvSpPr>
            <a:spLocks noChangeShapeType="1"/>
          </p:cNvSpPr>
          <p:nvPr/>
        </p:nvSpPr>
        <p:spPr bwMode="auto">
          <a:xfrm flipH="1" flipV="1">
            <a:off x="6372225" y="5445125"/>
            <a:ext cx="0" cy="38100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4648200" y="796925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b="1" smtClean="0">
              <a:ea typeface="+mn-ea"/>
              <a:cs typeface="Times New Roman" pitchFamily="18" charset="0"/>
            </a:endParaRPr>
          </a:p>
        </p:txBody>
      </p:sp>
      <p:sp>
        <p:nvSpPr>
          <p:cNvPr id="40" name="Text Box 28"/>
          <p:cNvSpPr txBox="1">
            <a:spLocks noChangeArrowheads="1"/>
          </p:cNvSpPr>
          <p:nvPr/>
        </p:nvSpPr>
        <p:spPr bwMode="auto">
          <a:xfrm>
            <a:off x="7980363" y="5394325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b="1" smtClean="0">
              <a:ea typeface="+mn-ea"/>
              <a:cs typeface="Times New Roman" pitchFamily="18" charset="0"/>
            </a:endParaRPr>
          </a:p>
        </p:txBody>
      </p:sp>
      <p:sp>
        <p:nvSpPr>
          <p:cNvPr id="41" name="Oval 33"/>
          <p:cNvSpPr>
            <a:spLocks noChangeArrowheads="1"/>
          </p:cNvSpPr>
          <p:nvPr/>
        </p:nvSpPr>
        <p:spPr bwMode="auto">
          <a:xfrm>
            <a:off x="4495800" y="53673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itchFamily="18" charset="0"/>
            </a:endParaRPr>
          </a:p>
        </p:txBody>
      </p:sp>
      <p:sp>
        <p:nvSpPr>
          <p:cNvPr id="42" name="Oval 34"/>
          <p:cNvSpPr>
            <a:spLocks noChangeArrowheads="1"/>
          </p:cNvSpPr>
          <p:nvPr/>
        </p:nvSpPr>
        <p:spPr bwMode="auto">
          <a:xfrm>
            <a:off x="4789488" y="44418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itchFamily="18" charset="0"/>
            </a:endParaRPr>
          </a:p>
        </p:txBody>
      </p:sp>
      <p:sp>
        <p:nvSpPr>
          <p:cNvPr id="43" name="Oval 35"/>
          <p:cNvSpPr>
            <a:spLocks noChangeArrowheads="1"/>
          </p:cNvSpPr>
          <p:nvPr/>
        </p:nvSpPr>
        <p:spPr bwMode="auto">
          <a:xfrm>
            <a:off x="5072063" y="2438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itchFamily="18" charset="0"/>
            </a:endParaRPr>
          </a:p>
        </p:txBody>
      </p:sp>
      <p:sp>
        <p:nvSpPr>
          <p:cNvPr id="44" name="Oval 36"/>
          <p:cNvSpPr>
            <a:spLocks noChangeArrowheads="1"/>
          </p:cNvSpPr>
          <p:nvPr/>
        </p:nvSpPr>
        <p:spPr bwMode="auto">
          <a:xfrm>
            <a:off x="5410200" y="1600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itchFamily="18" charset="0"/>
            </a:endParaRPr>
          </a:p>
        </p:txBody>
      </p:sp>
      <p:sp>
        <p:nvSpPr>
          <p:cNvPr id="45" name="Oval 38"/>
          <p:cNvSpPr>
            <a:spLocks noChangeArrowheads="1"/>
          </p:cNvSpPr>
          <p:nvPr/>
        </p:nvSpPr>
        <p:spPr bwMode="auto">
          <a:xfrm>
            <a:off x="5715000" y="2438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itchFamily="18" charset="0"/>
            </a:endParaRPr>
          </a:p>
        </p:txBody>
      </p:sp>
      <p:sp>
        <p:nvSpPr>
          <p:cNvPr id="46" name="Oval 39"/>
          <p:cNvSpPr>
            <a:spLocks noChangeArrowheads="1"/>
          </p:cNvSpPr>
          <p:nvPr/>
        </p:nvSpPr>
        <p:spPr bwMode="auto">
          <a:xfrm>
            <a:off x="6302375" y="534511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itchFamily="18" charset="0"/>
            </a:endParaRPr>
          </a:p>
        </p:txBody>
      </p:sp>
      <p:sp>
        <p:nvSpPr>
          <p:cNvPr id="47" name="Oval 40"/>
          <p:cNvSpPr>
            <a:spLocks noChangeArrowheads="1"/>
          </p:cNvSpPr>
          <p:nvPr/>
        </p:nvSpPr>
        <p:spPr bwMode="auto">
          <a:xfrm>
            <a:off x="5969000" y="445611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itchFamily="18" charset="0"/>
            </a:endParaRPr>
          </a:p>
        </p:txBody>
      </p:sp>
      <p:sp>
        <p:nvSpPr>
          <p:cNvPr id="48" name="Line 12"/>
          <p:cNvSpPr>
            <a:spLocks noChangeShapeType="1"/>
          </p:cNvSpPr>
          <p:nvPr/>
        </p:nvSpPr>
        <p:spPr bwMode="auto">
          <a:xfrm>
            <a:off x="2362200" y="5429250"/>
            <a:ext cx="2187575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>
            <a:off x="3741738" y="4514850"/>
            <a:ext cx="1123950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0" name="Line 12"/>
          <p:cNvSpPr>
            <a:spLocks noChangeShapeType="1"/>
          </p:cNvSpPr>
          <p:nvPr/>
        </p:nvSpPr>
        <p:spPr bwMode="auto">
          <a:xfrm>
            <a:off x="827088" y="4495800"/>
            <a:ext cx="5141912" cy="41275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877888" y="2497138"/>
            <a:ext cx="4913312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>
            <a:off x="4057650" y="2479675"/>
            <a:ext cx="1090613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2062163" y="1676400"/>
            <a:ext cx="3424237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3" grpId="0"/>
      <p:bldP spid="34" grpId="0"/>
      <p:bldP spid="35" grpId="0"/>
      <p:bldP spid="36" grpId="0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0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9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2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Box 17"/>
          <p:cNvSpPr txBox="1">
            <a:spLocks noChangeArrowheads="1"/>
          </p:cNvSpPr>
          <p:nvPr/>
        </p:nvSpPr>
        <p:spPr bwMode="auto">
          <a:xfrm>
            <a:off x="796925" y="1809750"/>
            <a:ext cx="72453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根据图填表：</a:t>
            </a:r>
          </a:p>
          <a:p>
            <a:pPr>
              <a:lnSpc>
                <a:spcPct val="150000"/>
              </a:lnSpc>
            </a:pPr>
            <a:endParaRPr lang="zh-CN" altLang="en-US" sz="24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87" name="Group 47"/>
          <p:cNvGraphicFramePr>
            <a:graphicFrameLocks noGrp="1"/>
          </p:cNvGraphicFramePr>
          <p:nvPr/>
        </p:nvGraphicFramePr>
        <p:xfrm>
          <a:off x="1524000" y="2736850"/>
          <a:ext cx="6096000" cy="1423988"/>
        </p:xfrm>
        <a:graphic>
          <a:graphicData uri="http://schemas.openxmlformats.org/drawingml/2006/table">
            <a:tbl>
              <a:tblPr/>
              <a:tblGrid>
                <a:gridCol w="911225"/>
                <a:gridCol w="612775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49300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17"/>
          <p:cNvSpPr txBox="1">
            <a:spLocks noChangeArrowheads="1"/>
          </p:cNvSpPr>
          <p:nvPr/>
        </p:nvSpPr>
        <p:spPr bwMode="auto">
          <a:xfrm>
            <a:off x="796925" y="4437063"/>
            <a:ext cx="7245350" cy="60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对于给定的时间</a:t>
            </a:r>
            <a:endParaRPr lang="zh-CN" altLang="en-US" sz="24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8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gray">
          <a:xfrm flipH="1">
            <a:off x="2428875" y="1879600"/>
            <a:ext cx="2589213" cy="441325"/>
          </a:xfrm>
          <a:prstGeom prst="roundRect">
            <a:avLst>
              <a:gd name="adj" fmla="val 47681"/>
            </a:avLst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7171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7173" name="AutoShape 2"/>
          <p:cNvSpPr>
            <a:spLocks noChangeArrowheads="1"/>
          </p:cNvSpPr>
          <p:nvPr/>
        </p:nvSpPr>
        <p:spPr bwMode="gray">
          <a:xfrm flipH="1">
            <a:off x="792163" y="1879600"/>
            <a:ext cx="1720850" cy="441325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174" name="AutoShape 11"/>
          <p:cNvSpPr>
            <a:spLocks noChangeArrowheads="1"/>
          </p:cNvSpPr>
          <p:nvPr/>
        </p:nvSpPr>
        <p:spPr bwMode="gray">
          <a:xfrm>
            <a:off x="2097088" y="1693863"/>
            <a:ext cx="777875" cy="777875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ko-KR" sz="2800" b="1">
                <a:solidFill>
                  <a:srgbClr val="FFFFFF"/>
                </a:solidFill>
                <a:latin typeface="Calibri" pitchFamily="34" charset="0"/>
                <a:ea typeface="Gulim" pitchFamily="34" charset="-127"/>
              </a:rPr>
              <a:t>1</a:t>
            </a:r>
          </a:p>
        </p:txBody>
      </p:sp>
      <p:sp>
        <p:nvSpPr>
          <p:cNvPr id="7175" name="文本框 27"/>
          <p:cNvSpPr txBox="1">
            <a:spLocks noChangeArrowheads="1"/>
          </p:cNvSpPr>
          <p:nvPr/>
        </p:nvSpPr>
        <p:spPr bwMode="auto">
          <a:xfrm>
            <a:off x="904875" y="1857375"/>
            <a:ext cx="11842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2600" b="1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知识点</a:t>
            </a:r>
          </a:p>
        </p:txBody>
      </p:sp>
      <p:sp>
        <p:nvSpPr>
          <p:cNvPr id="7176" name="文本框 28"/>
          <p:cNvSpPr txBox="1">
            <a:spLocks noChangeArrowheads="1"/>
          </p:cNvSpPr>
          <p:nvPr/>
        </p:nvSpPr>
        <p:spPr bwMode="auto">
          <a:xfrm>
            <a:off x="3214688" y="1822450"/>
            <a:ext cx="11906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600" b="1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函  数</a:t>
            </a:r>
            <a:endParaRPr lang="en-US" altLang="zh-CN" sz="2600" b="1">
              <a:solidFill>
                <a:srgbClr val="FFFF00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3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80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84538" y="539750"/>
            <a:ext cx="2574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1" name="TextBox 26"/>
          <p:cNvSpPr txBox="1">
            <a:spLocks noChangeArrowheads="1"/>
          </p:cNvSpPr>
          <p:nvPr/>
        </p:nvSpPr>
        <p:spPr bwMode="auto">
          <a:xfrm>
            <a:off x="881063" y="2601913"/>
            <a:ext cx="7496175" cy="17541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做一做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b="1">
                <a:latin typeface="Times New Roman" pitchFamily="18" charset="0"/>
                <a:ea typeface="+mn-ea"/>
                <a:cs typeface="Times New Roman" pitchFamily="18" charset="0"/>
              </a:rPr>
              <a:t>1. </a:t>
            </a:r>
            <a:r>
              <a:rPr lang="zh-CN" altLang="en-US" sz="2400" b="1">
                <a:latin typeface="Times New Roman" pitchFamily="18" charset="0"/>
                <a:ea typeface="+mn-ea"/>
                <a:cs typeface="Times New Roman" pitchFamily="18" charset="0"/>
              </a:rPr>
              <a:t>罐头盒等圆柱形的物体常常如下图那样堆放，随着</a:t>
            </a:r>
            <a:endParaRPr lang="en-US" altLang="zh-CN" sz="2400" b="1"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1"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  <a:r>
              <a:rPr lang="zh-CN" altLang="en-US" sz="2400" b="1">
                <a:latin typeface="Times New Roman" pitchFamily="18" charset="0"/>
                <a:ea typeface="+mn-ea"/>
                <a:cs typeface="Times New Roman" pitchFamily="18" charset="0"/>
              </a:rPr>
              <a:t>层数的增加，物体的总数是如何变化的？</a:t>
            </a:r>
          </a:p>
        </p:txBody>
      </p:sp>
      <p:sp>
        <p:nvSpPr>
          <p:cNvPr id="32" name="矩形 31"/>
          <p:cNvSpPr/>
          <p:nvPr/>
        </p:nvSpPr>
        <p:spPr>
          <a:xfrm>
            <a:off x="7546975" y="1570038"/>
            <a:ext cx="1116013" cy="350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7184" name="文本框 22"/>
          <p:cNvSpPr txBox="1">
            <a:spLocks noChangeArrowheads="1"/>
          </p:cNvSpPr>
          <p:nvPr/>
        </p:nvSpPr>
        <p:spPr bwMode="auto">
          <a:xfrm>
            <a:off x="7669213" y="1570038"/>
            <a:ext cx="9413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－导</a:t>
            </a:r>
          </a:p>
        </p:txBody>
      </p:sp>
      <p:pic>
        <p:nvPicPr>
          <p:cNvPr id="7185" name="图片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Oval 2"/>
          <p:cNvSpPr>
            <a:spLocks noChangeArrowheads="1"/>
          </p:cNvSpPr>
          <p:nvPr/>
        </p:nvSpPr>
        <p:spPr bwMode="auto">
          <a:xfrm>
            <a:off x="323850" y="5435600"/>
            <a:ext cx="533400" cy="482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  <a:round/>
          </a:ln>
          <a:scene3d>
            <a:camera prst="legacyPerspectiveFront">
              <a:rot lat="1500000" lon="1500000" rev="0"/>
            </a:camera>
            <a:lightRig rig="legacyFlat4" dir="b"/>
          </a:scene3d>
          <a:sp3d extrusionH="1801800" prstMaterial="legacyMetal">
            <a:bevelT w="13500" h="13500" prst="angle"/>
            <a:bevelB w="13500" h="13500" prst="angle"/>
            <a:extrusionClr>
              <a:srgbClr val="3399FF"/>
            </a:extrusionClr>
          </a:sp3d>
        </p:spPr>
        <p:txBody>
          <a:bodyPr wrap="none" anchor="ctr">
            <a:flatTx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latin typeface="+mn-ea"/>
            </a:endParaRPr>
          </a:p>
        </p:txBody>
      </p:sp>
      <p:grpSp>
        <p:nvGrpSpPr>
          <p:cNvPr id="30" name="Group 3"/>
          <p:cNvGrpSpPr/>
          <p:nvPr/>
        </p:nvGrpSpPr>
        <p:grpSpPr>
          <a:xfrm>
            <a:off x="1763713" y="4935997"/>
            <a:ext cx="990600" cy="1046176"/>
            <a:chOff x="1152" y="2256"/>
            <a:chExt cx="624" cy="624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1" name="Oval 4"/>
            <p:cNvSpPr>
              <a:spLocks noChangeArrowheads="1"/>
            </p:cNvSpPr>
            <p:nvPr/>
          </p:nvSpPr>
          <p:spPr bwMode="auto">
            <a:xfrm>
              <a:off x="1152" y="2496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1440" y="254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296" y="2256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</p:grpSp>
      <p:grpSp>
        <p:nvGrpSpPr>
          <p:cNvPr id="35" name="Group 8"/>
          <p:cNvGrpSpPr/>
          <p:nvPr/>
        </p:nvGrpSpPr>
        <p:grpSpPr>
          <a:xfrm>
            <a:off x="3708400" y="4859169"/>
            <a:ext cx="1447800" cy="1287477"/>
            <a:chOff x="2400" y="2064"/>
            <a:chExt cx="912" cy="912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6" name="Oval 9"/>
            <p:cNvSpPr>
              <a:spLocks noChangeArrowheads="1"/>
            </p:cNvSpPr>
            <p:nvPr/>
          </p:nvSpPr>
          <p:spPr bwMode="auto">
            <a:xfrm>
              <a:off x="2400" y="254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2688" y="2592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2544" y="230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41" name="Oval 12"/>
            <p:cNvSpPr>
              <a:spLocks noChangeArrowheads="1"/>
            </p:cNvSpPr>
            <p:nvPr/>
          </p:nvSpPr>
          <p:spPr bwMode="auto">
            <a:xfrm>
              <a:off x="2976" y="264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2832" y="2352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43" name="Oval 14"/>
            <p:cNvSpPr>
              <a:spLocks noChangeArrowheads="1"/>
            </p:cNvSpPr>
            <p:nvPr/>
          </p:nvSpPr>
          <p:spPr bwMode="auto">
            <a:xfrm>
              <a:off x="2688" y="206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</p:grpSp>
      <p:grpSp>
        <p:nvGrpSpPr>
          <p:cNvPr id="44" name="Group 41"/>
          <p:cNvGrpSpPr/>
          <p:nvPr/>
        </p:nvGrpSpPr>
        <p:grpSpPr>
          <a:xfrm>
            <a:off x="6167462" y="4553413"/>
            <a:ext cx="2119314" cy="1528779"/>
            <a:chOff x="3888" y="1920"/>
            <a:chExt cx="1200" cy="12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5" name="Oval 42"/>
            <p:cNvSpPr>
              <a:spLocks noChangeArrowheads="1"/>
            </p:cNvSpPr>
            <p:nvPr/>
          </p:nvSpPr>
          <p:spPr bwMode="auto">
            <a:xfrm>
              <a:off x="3888" y="264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6" name="Oval 43"/>
            <p:cNvSpPr>
              <a:spLocks noChangeArrowheads="1"/>
            </p:cNvSpPr>
            <p:nvPr/>
          </p:nvSpPr>
          <p:spPr bwMode="auto">
            <a:xfrm>
              <a:off x="4176" y="2688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7" name="Oval 44"/>
            <p:cNvSpPr>
              <a:spLocks noChangeArrowheads="1"/>
            </p:cNvSpPr>
            <p:nvPr/>
          </p:nvSpPr>
          <p:spPr bwMode="auto">
            <a:xfrm>
              <a:off x="4032" y="240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8" name="Oval 45"/>
            <p:cNvSpPr>
              <a:spLocks noChangeArrowheads="1"/>
            </p:cNvSpPr>
            <p:nvPr/>
          </p:nvSpPr>
          <p:spPr bwMode="auto">
            <a:xfrm>
              <a:off x="4464" y="2736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9" name="Oval 46"/>
            <p:cNvSpPr>
              <a:spLocks noChangeArrowheads="1"/>
            </p:cNvSpPr>
            <p:nvPr/>
          </p:nvSpPr>
          <p:spPr bwMode="auto">
            <a:xfrm>
              <a:off x="4320" y="2448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0" name="Oval 47"/>
            <p:cNvSpPr>
              <a:spLocks noChangeArrowheads="1"/>
            </p:cNvSpPr>
            <p:nvPr/>
          </p:nvSpPr>
          <p:spPr bwMode="auto">
            <a:xfrm>
              <a:off x="4176" y="216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1" name="Oval 48"/>
            <p:cNvSpPr>
              <a:spLocks noChangeArrowheads="1"/>
            </p:cNvSpPr>
            <p:nvPr/>
          </p:nvSpPr>
          <p:spPr bwMode="auto">
            <a:xfrm>
              <a:off x="4752" y="278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2" name="Oval 49"/>
            <p:cNvSpPr>
              <a:spLocks noChangeArrowheads="1"/>
            </p:cNvSpPr>
            <p:nvPr/>
          </p:nvSpPr>
          <p:spPr bwMode="auto">
            <a:xfrm>
              <a:off x="4608" y="2496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3" name="Oval 50"/>
            <p:cNvSpPr>
              <a:spLocks noChangeArrowheads="1"/>
            </p:cNvSpPr>
            <p:nvPr/>
          </p:nvSpPr>
          <p:spPr bwMode="auto">
            <a:xfrm>
              <a:off x="4464" y="2208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4" name="Oval 51"/>
            <p:cNvSpPr>
              <a:spLocks noChangeArrowheads="1"/>
            </p:cNvSpPr>
            <p:nvPr/>
          </p:nvSpPr>
          <p:spPr bwMode="auto">
            <a:xfrm>
              <a:off x="4320" y="192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31"/>
          <p:cNvSpPr/>
          <p:nvPr/>
        </p:nvSpPr>
        <p:spPr>
          <a:xfrm>
            <a:off x="7185025" y="1190625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8201" name="文本框 22"/>
          <p:cNvSpPr txBox="1">
            <a:spLocks noChangeArrowheads="1"/>
          </p:cNvSpPr>
          <p:nvPr/>
        </p:nvSpPr>
        <p:spPr bwMode="auto">
          <a:xfrm>
            <a:off x="7307263" y="1190625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－导</a:t>
            </a:r>
          </a:p>
        </p:txBody>
      </p:sp>
      <p:sp>
        <p:nvSpPr>
          <p:cNvPr id="11287" name="TextBox 26"/>
          <p:cNvSpPr txBox="1">
            <a:spLocks noChangeArrowheads="1"/>
          </p:cNvSpPr>
          <p:nvPr/>
        </p:nvSpPr>
        <p:spPr bwMode="auto">
          <a:xfrm>
            <a:off x="1385888" y="3813175"/>
            <a:ext cx="64293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思考：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层数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和物体总数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之间是什么关系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graphicFrame>
        <p:nvGraphicFramePr>
          <p:cNvPr id="11336" name="Group 72"/>
          <p:cNvGraphicFramePr>
            <a:graphicFrameLocks noGrp="1"/>
          </p:cNvGraphicFramePr>
          <p:nvPr/>
        </p:nvGraphicFramePr>
        <p:xfrm>
          <a:off x="1414463" y="2155825"/>
          <a:ext cx="6327776" cy="1069976"/>
        </p:xfrm>
        <a:graphic>
          <a:graphicData uri="http://schemas.openxmlformats.org/drawingml/2006/table">
            <a:tbl>
              <a:tblPr/>
              <a:tblGrid>
                <a:gridCol w="1873809"/>
                <a:gridCol w="626699"/>
                <a:gridCol w="706347"/>
                <a:gridCol w="689578"/>
                <a:gridCol w="846778"/>
                <a:gridCol w="846778"/>
                <a:gridCol w="737787"/>
              </a:tblGrid>
              <a:tr h="534988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层数</a:t>
                      </a:r>
                      <a:r>
                        <a:rPr kumimoji="0" lang="en-US" altLang="zh-CN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n</a:t>
                      </a:r>
                    </a:p>
                  </a:txBody>
                  <a:tcPr marL="91444" marR="91444"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3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5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…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物体总数</a:t>
                      </a:r>
                      <a:r>
                        <a:rPr kumimoji="0" lang="en-US" altLang="zh-CN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y</a:t>
                      </a:r>
                    </a:p>
                  </a:txBody>
                  <a:tcPr marL="91444" marR="91444"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…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229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52"/>
          <p:cNvSpPr txBox="1">
            <a:spLocks noChangeArrowheads="1"/>
          </p:cNvSpPr>
          <p:nvPr/>
        </p:nvSpPr>
        <p:spPr bwMode="auto">
          <a:xfrm>
            <a:off x="3265488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9" name="Text Box 53"/>
          <p:cNvSpPr txBox="1">
            <a:spLocks noChangeArrowheads="1"/>
          </p:cNvSpPr>
          <p:nvPr/>
        </p:nvSpPr>
        <p:spPr bwMode="auto">
          <a:xfrm>
            <a:off x="3917950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0" name="Text Box 54"/>
          <p:cNvSpPr txBox="1">
            <a:spLocks noChangeArrowheads="1"/>
          </p:cNvSpPr>
          <p:nvPr/>
        </p:nvSpPr>
        <p:spPr bwMode="auto">
          <a:xfrm>
            <a:off x="4640263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31" name="Text Box 55"/>
          <p:cNvSpPr txBox="1">
            <a:spLocks noChangeArrowheads="1"/>
          </p:cNvSpPr>
          <p:nvPr/>
        </p:nvSpPr>
        <p:spPr bwMode="auto">
          <a:xfrm>
            <a:off x="5413375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33" name="Text Box 56"/>
          <p:cNvSpPr txBox="1">
            <a:spLocks noChangeArrowheads="1"/>
          </p:cNvSpPr>
          <p:nvPr/>
        </p:nvSpPr>
        <p:spPr bwMode="auto">
          <a:xfrm>
            <a:off x="6221413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9219" name="图片 36" descr="荣德基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8300" y="187325"/>
            <a:ext cx="15621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直接连接符 12"/>
          <p:cNvCxnSpPr/>
          <p:nvPr/>
        </p:nvCxnSpPr>
        <p:spPr>
          <a:xfrm>
            <a:off x="-26988" y="5813425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19"/>
          <p:cNvCxnSpPr/>
          <p:nvPr/>
        </p:nvCxnSpPr>
        <p:spPr>
          <a:xfrm>
            <a:off x="863600" y="6280150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2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84538" y="539750"/>
            <a:ext cx="2574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图片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TextBox 19"/>
          <p:cNvSpPr txBox="1">
            <a:spLocks noChangeArrowheads="1"/>
          </p:cNvSpPr>
          <p:nvPr/>
        </p:nvSpPr>
        <p:spPr bwMode="auto">
          <a:xfrm>
            <a:off x="1025525" y="1589088"/>
            <a:ext cx="7148513" cy="326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</a:pPr>
            <a:r>
              <a:rPr lang="en-US" altLang="zh-CN" sz="2000" b="1">
                <a:latin typeface="Times New Roman" pitchFamily="18" charset="0"/>
              </a:rPr>
              <a:t>2.</a:t>
            </a:r>
            <a:r>
              <a:rPr lang="zh-CN" altLang="en-US" sz="2000" b="1">
                <a:latin typeface="宋体" pitchFamily="2" charset="-122"/>
              </a:rPr>
              <a:t>一</a:t>
            </a:r>
            <a:r>
              <a:rPr lang="zh-CN" altLang="zh-CN" sz="2000" b="1">
                <a:latin typeface="宋体" pitchFamily="2" charset="-122"/>
              </a:rPr>
              <a:t>定质量的气体在体积不变时，假若温度降低到-</a:t>
            </a:r>
            <a:r>
              <a:rPr lang="zh-CN" altLang="zh-CN" sz="2000" b="1">
                <a:latin typeface="Times New Roman" pitchFamily="18" charset="0"/>
              </a:rPr>
              <a:t>273</a:t>
            </a:r>
            <a:r>
              <a:rPr lang="zh-CN" altLang="en-US" sz="2000" b="1">
                <a:latin typeface="Times New Roman" pitchFamily="18" charset="0"/>
              </a:rPr>
              <a:t>℃</a:t>
            </a:r>
            <a:r>
              <a:rPr lang="zh-CN" altLang="zh-CN" sz="2000" b="1">
                <a:latin typeface="宋体" pitchFamily="2" charset="-122"/>
              </a:rPr>
              <a:t>，则</a:t>
            </a:r>
            <a:endParaRPr lang="zh-CN" altLang="en-US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  </a:t>
            </a:r>
            <a:r>
              <a:rPr lang="zh-CN" altLang="zh-CN" sz="2000" b="1">
                <a:latin typeface="宋体" pitchFamily="2" charset="-122"/>
              </a:rPr>
              <a:t>气体的压强为零.因此，物理学中把-</a:t>
            </a:r>
            <a:r>
              <a:rPr lang="zh-CN" altLang="zh-CN" sz="2000" b="1">
                <a:latin typeface="Times New Roman" pitchFamily="18" charset="0"/>
              </a:rPr>
              <a:t>273</a:t>
            </a:r>
            <a:r>
              <a:rPr lang="zh-CN" altLang="zh-CN" sz="2000" b="1">
                <a:latin typeface="宋体" pitchFamily="2" charset="-122"/>
              </a:rPr>
              <a:t> </a:t>
            </a:r>
            <a:r>
              <a:rPr lang="zh-CN" altLang="en-US" sz="2000" b="1">
                <a:latin typeface="Times New Roman" pitchFamily="18" charset="0"/>
              </a:rPr>
              <a:t>℃</a:t>
            </a:r>
            <a:r>
              <a:rPr lang="en-US" altLang="zh-CN" sz="2000">
                <a:latin typeface="宋体" pitchFamily="2" charset="-122"/>
              </a:rPr>
              <a:t> </a:t>
            </a:r>
            <a:r>
              <a:rPr lang="zh-CN" altLang="en-US" sz="2000" b="1">
                <a:latin typeface="宋体" pitchFamily="2" charset="-122"/>
              </a:rPr>
              <a:t>作为热力学温</a:t>
            </a:r>
          </a:p>
          <a:p>
            <a:pPr marL="342900" indent="-3429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  度的零度</a:t>
            </a:r>
            <a:r>
              <a:rPr lang="en-US" altLang="zh-CN" sz="2000" b="1">
                <a:latin typeface="宋体" pitchFamily="2" charset="-122"/>
              </a:rPr>
              <a:t>.</a:t>
            </a:r>
            <a:r>
              <a:rPr lang="zh-CN" altLang="en-US" sz="2000" b="1">
                <a:latin typeface="宋体" pitchFamily="2" charset="-122"/>
              </a:rPr>
              <a:t>热力学温度</a:t>
            </a:r>
            <a:endParaRPr lang="zh-CN" altLang="en-US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  量关系：</a:t>
            </a:r>
            <a:endParaRPr lang="en-US" altLang="zh-CN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CN" sz="2000" b="1">
                <a:latin typeface="Times New Roman" pitchFamily="18" charset="0"/>
              </a:rPr>
              <a:t>(1)</a:t>
            </a:r>
            <a:r>
              <a:rPr lang="zh-CN" altLang="en-US" sz="2000" b="1">
                <a:latin typeface="宋体" pitchFamily="2" charset="-122"/>
              </a:rPr>
              <a:t>当</a:t>
            </a:r>
            <a:endParaRPr lang="zh-CN" altLang="en-US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  力学温度</a:t>
            </a:r>
            <a:endParaRPr lang="zh-CN" altLang="en-US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CN" sz="2000" b="1">
                <a:latin typeface="Times New Roman" pitchFamily="18" charset="0"/>
              </a:rPr>
              <a:t>(2)</a:t>
            </a:r>
            <a:r>
              <a:rPr lang="zh-CN" altLang="en-US" sz="2000" b="1">
                <a:latin typeface="宋体" pitchFamily="2" charset="-122"/>
              </a:rPr>
              <a:t>给定一个大于</a:t>
            </a:r>
            <a:r>
              <a:rPr lang="en-US" altLang="zh-CN" sz="2000" b="1">
                <a:latin typeface="宋体" pitchFamily="2" charset="-122"/>
              </a:rPr>
              <a:t>-</a:t>
            </a:r>
            <a:r>
              <a:rPr lang="en-US" altLang="zh-CN" sz="2000" b="1">
                <a:latin typeface="Times New Roman" pitchFamily="18" charset="0"/>
              </a:rPr>
              <a:t>273</a:t>
            </a:r>
            <a:r>
              <a:rPr lang="en-US" altLang="zh-CN" sz="2000" b="1">
                <a:latin typeface="宋体" pitchFamily="2" charset="-122"/>
              </a:rPr>
              <a:t> </a:t>
            </a:r>
            <a:r>
              <a:rPr lang="zh-CN" altLang="en-US" sz="2000" b="1">
                <a:latin typeface="Times New Roman" pitchFamily="18" charset="0"/>
              </a:rPr>
              <a:t>℃</a:t>
            </a:r>
            <a:r>
              <a:rPr lang="zh-CN" altLang="en-US" sz="2000" b="1">
                <a:latin typeface="宋体" pitchFamily="2" charset="-122"/>
              </a:rPr>
              <a:t>的</a:t>
            </a:r>
            <a:endParaRPr lang="zh-CN" altLang="en-US" sz="2000" b="1">
              <a:latin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46975" y="1154113"/>
            <a:ext cx="1116013" cy="350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9227" name="文本框 22"/>
          <p:cNvSpPr txBox="1">
            <a:spLocks noChangeArrowheads="1"/>
          </p:cNvSpPr>
          <p:nvPr/>
        </p:nvSpPr>
        <p:spPr bwMode="auto">
          <a:xfrm>
            <a:off x="7669213" y="1154113"/>
            <a:ext cx="9413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－导</a:t>
            </a:r>
          </a:p>
        </p:txBody>
      </p:sp>
      <p:pic>
        <p:nvPicPr>
          <p:cNvPr id="9228" name="图片 2" descr="上条蓝窄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588" y="-1588"/>
            <a:ext cx="9144001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6"/>
          <p:cNvSpPr txBox="1">
            <a:spLocks noChangeArrowheads="1"/>
          </p:cNvSpPr>
          <p:nvPr/>
        </p:nvSpPr>
        <p:spPr bwMode="auto">
          <a:xfrm>
            <a:off x="1158875" y="4964113"/>
            <a:ext cx="6773863" cy="115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思考：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在关系式</a:t>
            </a:r>
            <a:endParaRPr lang="en-US" altLang="zh-CN" sz="2400" b="1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中一个，是否可以确定另外一个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2" name="内容占位符 7"/>
          <p:cNvSpPr txBox="1">
            <a:spLocks noChangeArrowheads="1"/>
          </p:cNvSpPr>
          <p:nvPr/>
        </p:nvSpPr>
        <p:spPr bwMode="auto">
          <a:xfrm>
            <a:off x="930275" y="2005013"/>
            <a:ext cx="75199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函数：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一般地，如果在一个变化过程中有两个变量</a:t>
            </a:r>
            <a:r>
              <a:rPr lang="en-US" altLang="zh-CN" sz="2400" b="1" i="1" smtClean="0"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i="1" smtClean="0">
                <a:latin typeface="Times New Roman" pitchFamily="18" charset="0"/>
                <a:ea typeface="+mn-ea"/>
                <a:cs typeface="Times New Roman" pitchFamily="18" charset="0"/>
              </a:rPr>
              <a:t>            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和</a:t>
            </a:r>
            <a:r>
              <a:rPr lang="en-US" altLang="zh-CN" sz="2400" b="1" i="1" smtClean="0"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，并且对于变量</a:t>
            </a:r>
            <a:r>
              <a:rPr lang="en-US" altLang="zh-CN" sz="2400" b="1" i="1" smtClean="0"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的每一个值，变量</a:t>
            </a:r>
            <a:r>
              <a:rPr lang="en-US" altLang="zh-CN" sz="2400" b="1" i="1" smtClean="0"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都有</a:t>
            </a:r>
            <a:endParaRPr lang="en-US" altLang="zh-CN" sz="2400" b="1" smtClean="0"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smtClean="0">
                <a:latin typeface="Times New Roman" pitchFamily="18" charset="0"/>
                <a:ea typeface="+mn-ea"/>
                <a:cs typeface="Times New Roman" pitchFamily="18" charset="0"/>
              </a:rPr>
              <a:t>            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唯一的值与它对应，那么我们称</a:t>
            </a:r>
            <a:r>
              <a:rPr lang="en-US" altLang="zh-CN" sz="2400" b="1" i="1" smtClean="0"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是</a:t>
            </a:r>
            <a:r>
              <a:rPr lang="en-US" altLang="zh-CN" sz="2400" b="1" i="1" smtClean="0"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的函数，</a:t>
            </a:r>
            <a:endParaRPr lang="en-US" altLang="zh-CN" sz="2400" b="1" smtClean="0"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smtClean="0">
                <a:latin typeface="Times New Roman" pitchFamily="18" charset="0"/>
                <a:ea typeface="+mn-ea"/>
                <a:cs typeface="Times New Roman" pitchFamily="18" charset="0"/>
              </a:rPr>
              <a:t>            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其中</a:t>
            </a:r>
            <a:r>
              <a:rPr lang="en-US" altLang="zh-CN" sz="2400" b="1" i="1" smtClean="0"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lang="zh-CN" altLang="en-US" sz="2400" b="1" smtClean="0">
                <a:latin typeface="Times New Roman" pitchFamily="18" charset="0"/>
                <a:ea typeface="+mn-ea"/>
                <a:cs typeface="Times New Roman" pitchFamily="18" charset="0"/>
              </a:rPr>
              <a:t>是自变量．</a:t>
            </a:r>
          </a:p>
        </p:txBody>
      </p:sp>
      <p:sp>
        <p:nvSpPr>
          <p:cNvPr id="21" name="矩形 20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0245" name="文本框 23"/>
          <p:cNvSpPr txBox="1">
            <a:spLocks noChangeArrowheads="1"/>
          </p:cNvSpPr>
          <p:nvPr/>
        </p:nvSpPr>
        <p:spPr bwMode="auto">
          <a:xfrm>
            <a:off x="7669213" y="857250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－讲</a:t>
            </a:r>
          </a:p>
        </p:txBody>
      </p:sp>
      <p:cxnSp>
        <p:nvCxnSpPr>
          <p:cNvPr id="2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8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图片 2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2" name="内容占位符 7"/>
          <p:cNvSpPr txBox="1">
            <a:spLocks noChangeArrowheads="1"/>
          </p:cNvSpPr>
          <p:nvPr/>
        </p:nvSpPr>
        <p:spPr bwMode="auto">
          <a:xfrm>
            <a:off x="555625" y="1339850"/>
            <a:ext cx="8107363" cy="457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</a:rPr>
              <a:t>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例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</a:rPr>
              <a:t>1 </a:t>
            </a:r>
            <a:r>
              <a:rPr lang="en-US" altLang="zh-CN" sz="2400" b="1">
                <a:latin typeface="宋体" pitchFamily="2" charset="-122"/>
              </a:rPr>
              <a:t>  </a:t>
            </a:r>
            <a:r>
              <a:rPr lang="zh-CN" altLang="en-US" sz="2400" b="1">
                <a:latin typeface="宋体" pitchFamily="2" charset="-122"/>
              </a:rPr>
              <a:t>已知三角形的一边长为</a:t>
            </a:r>
            <a:r>
              <a:rPr lang="en-US" altLang="zh-CN" sz="2400" b="1">
                <a:latin typeface="Times New Roman" pitchFamily="18" charset="0"/>
              </a:rPr>
              <a:t>12</a:t>
            </a:r>
            <a:r>
              <a:rPr lang="zh-CN" altLang="en-US" sz="2400" b="1">
                <a:latin typeface="宋体" pitchFamily="2" charset="-122"/>
              </a:rPr>
              <a:t>，这边上的高是</a:t>
            </a:r>
            <a:endParaRPr lang="en-US" altLang="zh-CN" sz="2400" b="1"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        </a:t>
            </a:r>
            <a:r>
              <a:rPr lang="zh-CN" altLang="en-US" sz="2400" b="1">
                <a:latin typeface="宋体" pitchFamily="2" charset="-122"/>
              </a:rPr>
              <a:t>则三角形的面积</a:t>
            </a:r>
            <a:endParaRPr lang="en-US" altLang="zh-CN" sz="2400" b="1"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        </a:t>
            </a:r>
            <a:r>
              <a:rPr lang="zh-CN" altLang="en-US" sz="2400" b="1">
                <a:latin typeface="宋体" pitchFamily="2" charset="-122"/>
              </a:rPr>
              <a:t>这个式子中，常量和变量分别是什么？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 </a:t>
            </a:r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</a:rPr>
              <a:t>导引：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根据常量和变量的定义分析．由于三角形的面</a:t>
            </a:r>
            <a:endParaRPr lang="en-US" altLang="zh-CN" sz="2400" b="1">
              <a:solidFill>
                <a:srgbClr val="FF0000"/>
              </a:solidFill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</a:rPr>
              <a:t>     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积是边长与该边上的高的长度的乘积的一半，</a:t>
            </a:r>
            <a:endParaRPr lang="en-US" altLang="zh-CN" sz="2400" b="1">
              <a:solidFill>
                <a:srgbClr val="FF0000"/>
              </a:solidFill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</a:rPr>
              <a:t>     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已知边长，因此可以得出常量是边长的一半，</a:t>
            </a:r>
            <a:endParaRPr lang="en-US" altLang="zh-CN" sz="2400" b="1">
              <a:solidFill>
                <a:srgbClr val="FF0000"/>
              </a:solidFill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</a:rPr>
              <a:t>     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变量是高和面积．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</a:rPr>
              <a:t>  解：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常量是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</a:rPr>
              <a:t>6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，变量是</a:t>
            </a:r>
            <a:endParaRPr lang="en-US" altLang="zh-CN" sz="2400" b="1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1269" name="文本框 23"/>
          <p:cNvSpPr txBox="1">
            <a:spLocks noChangeArrowheads="1"/>
          </p:cNvSpPr>
          <p:nvPr/>
        </p:nvSpPr>
        <p:spPr bwMode="auto">
          <a:xfrm>
            <a:off x="7669213" y="857250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－讲</a:t>
            </a:r>
          </a:p>
        </p:txBody>
      </p:sp>
      <p:sp>
        <p:nvSpPr>
          <p:cNvPr id="11270" name="文本框 25"/>
          <p:cNvSpPr txBox="1">
            <a:spLocks noChangeArrowheads="1"/>
          </p:cNvSpPr>
          <p:nvPr/>
        </p:nvSpPr>
        <p:spPr bwMode="auto">
          <a:xfrm>
            <a:off x="6305550" y="5862638"/>
            <a:ext cx="2082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点拨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cxnSp>
        <p:nvCxnSpPr>
          <p:cNvPr id="2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3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图片 2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76" name="Object 13"/>
          <p:cNvGraphicFramePr>
            <a:graphicFrameLocks noChangeAspect="1"/>
          </p:cNvGraphicFramePr>
          <p:nvPr/>
        </p:nvGraphicFramePr>
        <p:xfrm>
          <a:off x="4481513" y="1768475"/>
          <a:ext cx="404812" cy="8683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公式" r:id="rId4" imgW="152268" imgH="406048" progId="Equation.3">
                  <p:embed/>
                </p:oleObj>
              </mc:Choice>
              <mc:Fallback>
                <p:oleObj name="公式" r:id="rId4" imgW="152268" imgH="406048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481513" y="1768475"/>
                        <a:ext cx="404812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7" name="图片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0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 23"/>
          <p:cNvGrpSpPr/>
          <p:nvPr/>
        </p:nvGrpSpPr>
        <p:grpSpPr>
          <a:xfrm>
            <a:off x="3663950" y="1408113"/>
            <a:ext cx="1709738" cy="554037"/>
            <a:chOff x="3437515" y="1408557"/>
            <a:chExt cx="1709092" cy="553998"/>
          </a:xfrm>
        </p:grpSpPr>
        <p:sp>
          <p:nvSpPr>
            <p:cNvPr id="12305" name="文本框 24"/>
            <p:cNvSpPr txBox="1">
              <a:spLocks noChangeArrowheads="1"/>
            </p:cNvSpPr>
            <p:nvPr/>
          </p:nvSpPr>
          <p:spPr bwMode="auto">
            <a:xfrm>
              <a:off x="3933968" y="1408557"/>
              <a:ext cx="121263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kumimoji="1" lang="zh-CN" altLang="en-US" sz="3000" b="1">
                  <a:solidFill>
                    <a:srgbClr val="008000"/>
                  </a:solidFill>
                  <a:latin typeface="Adobe 黑体 Std R" pitchFamily="34" charset="-122"/>
                  <a:ea typeface="Adobe 黑体 Std R" pitchFamily="34" charset="-122"/>
                </a:rPr>
                <a:t>总</a:t>
              </a:r>
              <a:r>
                <a:rPr kumimoji="1" lang="en-US" altLang="zh-CN" sz="3000" b="1">
                  <a:solidFill>
                    <a:srgbClr val="008000"/>
                  </a:solidFill>
                  <a:latin typeface="Adobe 黑体 Std R" pitchFamily="34" charset="-122"/>
                  <a:ea typeface="Adobe 黑体 Std R" pitchFamily="34" charset="-122"/>
                </a:rPr>
                <a:t>   </a:t>
              </a:r>
              <a:r>
                <a:rPr kumimoji="1" lang="zh-CN" altLang="en-US" sz="3000" b="1">
                  <a:solidFill>
                    <a:srgbClr val="008000"/>
                  </a:solidFill>
                  <a:latin typeface="Adobe 黑体 Std R" pitchFamily="34" charset="-122"/>
                  <a:ea typeface="Adobe 黑体 Std R" pitchFamily="34" charset="-122"/>
                </a:rPr>
                <a:t>结</a:t>
              </a:r>
            </a:p>
          </p:txBody>
        </p:sp>
        <p:pic>
          <p:nvPicPr>
            <p:cNvPr id="12306" name="Picture 6" descr="BS00554_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437515" y="1490196"/>
              <a:ext cx="503237" cy="439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8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6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矩形 43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2298" name="文本框 45"/>
          <p:cNvSpPr txBox="1">
            <a:spLocks noChangeArrowheads="1"/>
          </p:cNvSpPr>
          <p:nvPr/>
        </p:nvSpPr>
        <p:spPr bwMode="auto">
          <a:xfrm>
            <a:off x="7669213" y="857250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－讲</a:t>
            </a:r>
          </a:p>
        </p:txBody>
      </p:sp>
      <p:sp>
        <p:nvSpPr>
          <p:cNvPr id="12299" name="文本框 46"/>
          <p:cNvSpPr txBox="1">
            <a:spLocks noChangeArrowheads="1"/>
          </p:cNvSpPr>
          <p:nvPr/>
        </p:nvSpPr>
        <p:spPr bwMode="auto">
          <a:xfrm>
            <a:off x="5702300" y="5392738"/>
            <a:ext cx="2044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点拨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grpSp>
        <p:nvGrpSpPr>
          <p:cNvPr id="12300" name="组 26"/>
          <p:cNvGrpSpPr/>
          <p:nvPr/>
        </p:nvGrpSpPr>
        <p:grpSpPr>
          <a:xfrm>
            <a:off x="984250" y="2020888"/>
            <a:ext cx="8170863" cy="466725"/>
            <a:chOff x="984243" y="2020950"/>
            <a:chExt cx="8170127" cy="467237"/>
          </a:xfrm>
        </p:grpSpPr>
        <p:cxnSp>
          <p:nvCxnSpPr>
            <p:cNvPr id="28" name="直接连接符 12"/>
            <p:cNvCxnSpPr/>
            <p:nvPr/>
          </p:nvCxnSpPr>
          <p:spPr>
            <a:xfrm rot="10800000">
              <a:off x="8247989" y="2020950"/>
              <a:ext cx="906381" cy="467237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19"/>
            <p:cNvCxnSpPr/>
            <p:nvPr/>
          </p:nvCxnSpPr>
          <p:spPr>
            <a:xfrm flipH="1">
              <a:off x="984243" y="2020950"/>
              <a:ext cx="7268508" cy="1589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996950" y="2400300"/>
            <a:ext cx="72517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indent="266700" algn="just" defTabSz="914400"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  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判断一个量是常量还是变量的方法：</a:t>
            </a:r>
            <a:r>
              <a:rPr lang="zh-CN" altLang="en-US" sz="2400" b="1">
                <a:latin typeface="宋体" pitchFamily="2" charset="-122"/>
              </a:rPr>
              <a:t>看在</a:t>
            </a:r>
          </a:p>
          <a:p>
            <a:pPr indent="266700" algn="just" defTabSz="914400"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这个量所在的变化过程中，该量的值是否发生改变  </a:t>
            </a:r>
          </a:p>
          <a:p>
            <a:pPr indent="266700" algn="just" defTabSz="914400"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(</a:t>
            </a:r>
            <a:r>
              <a:rPr lang="zh-CN" altLang="en-US" sz="2400" b="1">
                <a:latin typeface="宋体" pitchFamily="2" charset="-122"/>
              </a:rPr>
              <a:t>或者说是否会取不同的数值</a:t>
            </a:r>
            <a:r>
              <a:rPr lang="en-US" altLang="zh-CN" sz="2400" b="1">
                <a:latin typeface="宋体" pitchFamily="2" charset="-122"/>
              </a:rPr>
              <a:t>)</a:t>
            </a:r>
            <a:r>
              <a:rPr lang="zh-CN" altLang="en-US" sz="2400" b="1">
                <a:latin typeface="宋体" pitchFamily="2" charset="-122"/>
              </a:rPr>
              <a:t>，其中在变化过程中</a:t>
            </a:r>
          </a:p>
          <a:p>
            <a:pPr indent="266700" algn="just" defTabSz="914400"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不变的量是常量，可以取不同数值的量是变量．</a:t>
            </a:r>
            <a:endParaRPr lang="en-US" altLang="zh-CN" sz="2400" b="1">
              <a:latin typeface="宋体" pitchFamily="2" charset="-122"/>
            </a:endParaRPr>
          </a:p>
        </p:txBody>
      </p:sp>
      <p:pic>
        <p:nvPicPr>
          <p:cNvPr id="12302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2" name="内容占位符 7"/>
          <p:cNvSpPr txBox="1">
            <a:spLocks noChangeArrowheads="1"/>
          </p:cNvSpPr>
          <p:nvPr/>
        </p:nvSpPr>
        <p:spPr bwMode="auto">
          <a:xfrm>
            <a:off x="390525" y="1116013"/>
            <a:ext cx="8115300" cy="495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</a:rPr>
              <a:t>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例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</a:rPr>
              <a:t>2   </a:t>
            </a:r>
            <a:r>
              <a:rPr lang="en-US" altLang="zh-CN" sz="2400" b="1">
                <a:latin typeface="宋体" pitchFamily="2" charset="-122"/>
              </a:rPr>
              <a:t> </a:t>
            </a:r>
            <a:r>
              <a:rPr lang="zh-CN" altLang="en-US" sz="2400" b="1">
                <a:latin typeface="宋体" pitchFamily="2" charset="-122"/>
              </a:rPr>
              <a:t>如图，各曲线中表示</a:t>
            </a:r>
            <a:r>
              <a:rPr lang="en-US" altLang="zh-CN" sz="2400" b="1" i="1">
                <a:latin typeface="Times New Roman" pitchFamily="18" charset="0"/>
              </a:rPr>
              <a:t>y</a:t>
            </a:r>
            <a:r>
              <a:rPr lang="zh-CN" altLang="en-US" sz="2400" b="1">
                <a:latin typeface="宋体" pitchFamily="2" charset="-122"/>
              </a:rPr>
              <a:t>是</a:t>
            </a:r>
            <a:r>
              <a:rPr lang="en-US" altLang="zh-CN" sz="2400" b="1" i="1">
                <a:latin typeface="Times New Roman" pitchFamily="18" charset="0"/>
              </a:rPr>
              <a:t>x</a:t>
            </a:r>
            <a:r>
              <a:rPr lang="zh-CN" altLang="en-US" sz="2400" b="1">
                <a:latin typeface="宋体" pitchFamily="2" charset="-122"/>
              </a:rPr>
              <a:t>的函数的是</a:t>
            </a:r>
          </a:p>
          <a:p>
            <a:pPr>
              <a:lnSpc>
                <a:spcPct val="140000"/>
              </a:lnSpc>
            </a:pPr>
            <a:r>
              <a:rPr lang="en-US" altLang="zh-CN" sz="2400" b="1">
                <a:latin typeface="宋体" pitchFamily="2" charset="-122"/>
              </a:rPr>
              <a:t>        ________</a:t>
            </a:r>
            <a:r>
              <a:rPr lang="zh-CN" altLang="en-US" sz="2400" b="1">
                <a:latin typeface="宋体" pitchFamily="2" charset="-122"/>
              </a:rPr>
              <a:t>．</a:t>
            </a:r>
            <a:r>
              <a:rPr lang="en-US" altLang="zh-CN" sz="2400" b="1">
                <a:latin typeface="宋体" pitchFamily="2" charset="-122"/>
              </a:rPr>
              <a:t>(</a:t>
            </a:r>
            <a:r>
              <a:rPr lang="zh-CN" altLang="en-US" sz="2400" b="1">
                <a:latin typeface="宋体" pitchFamily="2" charset="-122"/>
              </a:rPr>
              <a:t>写出所有满足条件的图的序号</a:t>
            </a:r>
            <a:r>
              <a:rPr lang="en-US" altLang="zh-CN" sz="2400" b="1">
                <a:latin typeface="宋体" pitchFamily="2" charset="-122"/>
              </a:rPr>
              <a:t>)</a:t>
            </a:r>
          </a:p>
          <a:p>
            <a:pPr>
              <a:lnSpc>
                <a:spcPct val="140000"/>
              </a:lnSpc>
            </a:pPr>
            <a:r>
              <a:rPr lang="en-US" altLang="zh-CN" sz="2400" b="1">
                <a:latin typeface="宋体" pitchFamily="2" charset="-122"/>
              </a:rPr>
              <a:t> </a:t>
            </a:r>
          </a:p>
          <a:p>
            <a:pPr>
              <a:lnSpc>
                <a:spcPct val="140000"/>
              </a:lnSpc>
            </a:pPr>
            <a:endParaRPr lang="zh-CN" altLang="en-US" sz="2400" b="1">
              <a:latin typeface="宋体" pitchFamily="2" charset="-122"/>
            </a:endParaRPr>
          </a:p>
          <a:p>
            <a:pPr>
              <a:lnSpc>
                <a:spcPct val="140000"/>
              </a:lnSpc>
            </a:pPr>
            <a:endParaRPr lang="zh-CN" altLang="en-US" sz="2400" b="1">
              <a:latin typeface="宋体" pitchFamily="2" charset="-122"/>
            </a:endParaRPr>
          </a:p>
          <a:p>
            <a:pPr>
              <a:lnSpc>
                <a:spcPct val="140000"/>
              </a:lnSpc>
            </a:pPr>
            <a:endParaRPr lang="zh-CN" altLang="en-US" sz="2400" b="1">
              <a:latin typeface="宋体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</a:rPr>
              <a:t>导引：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紧扣函数的定义，要判断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</a:rPr>
              <a:t>y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是不是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的函数，关键看</a:t>
            </a: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       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一个值，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</a:rPr>
              <a:t>y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是否有一个唯一的值与其对应，若</a:t>
            </a: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       是，则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</a:rPr>
              <a:t>y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是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的函数；若不是，则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</a:rPr>
              <a:t>y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不是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的函数．</a:t>
            </a:r>
          </a:p>
        </p:txBody>
      </p:sp>
      <p:sp>
        <p:nvSpPr>
          <p:cNvPr id="21" name="矩形 20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3317" name="文本框 23"/>
          <p:cNvSpPr txBox="1">
            <a:spLocks noChangeArrowheads="1"/>
          </p:cNvSpPr>
          <p:nvPr/>
        </p:nvSpPr>
        <p:spPr bwMode="auto">
          <a:xfrm>
            <a:off x="7669213" y="857250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－讲</a:t>
            </a:r>
          </a:p>
        </p:txBody>
      </p:sp>
      <p:sp>
        <p:nvSpPr>
          <p:cNvPr id="13318" name="文本框 25"/>
          <p:cNvSpPr txBox="1">
            <a:spLocks noChangeArrowheads="1"/>
          </p:cNvSpPr>
          <p:nvPr/>
        </p:nvSpPr>
        <p:spPr bwMode="auto">
          <a:xfrm>
            <a:off x="6305550" y="5862638"/>
            <a:ext cx="2082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点拨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cxnSp>
        <p:nvCxnSpPr>
          <p:cNvPr id="2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21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图片 2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12863" y="2408238"/>
            <a:ext cx="6669087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1768475" y="1576388"/>
            <a:ext cx="13065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defTabSz="914400">
              <a:lnSpc>
                <a:spcPct val="14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</a:rPr>
              <a:t>①②③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</a:endParaRPr>
          </a:p>
          <a:p>
            <a:pPr defTabSz="914400">
              <a:spcBef>
                <a:spcPct val="50000"/>
              </a:spcBef>
            </a:pPr>
            <a:endParaRPr lang="zh-CN" altLang="en-US" sz="1800">
              <a:latin typeface="Arial" pitchFamily="34" charset="0"/>
            </a:endParaRPr>
          </a:p>
        </p:txBody>
      </p:sp>
      <p:pic>
        <p:nvPicPr>
          <p:cNvPr id="13326" name="图片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38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9" name="组 23"/>
          <p:cNvGrpSpPr/>
          <p:nvPr/>
        </p:nvGrpSpPr>
        <p:grpSpPr>
          <a:xfrm>
            <a:off x="3663950" y="1408113"/>
            <a:ext cx="1709738" cy="554037"/>
            <a:chOff x="3437515" y="1408557"/>
            <a:chExt cx="1709092" cy="553998"/>
          </a:xfrm>
        </p:grpSpPr>
        <p:sp>
          <p:nvSpPr>
            <p:cNvPr id="14353" name="文本框 24"/>
            <p:cNvSpPr txBox="1">
              <a:spLocks noChangeArrowheads="1"/>
            </p:cNvSpPr>
            <p:nvPr/>
          </p:nvSpPr>
          <p:spPr bwMode="auto">
            <a:xfrm>
              <a:off x="3933968" y="1408557"/>
              <a:ext cx="121263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kumimoji="1" lang="zh-CN" altLang="en-US" sz="3000" b="1">
                  <a:solidFill>
                    <a:srgbClr val="008000"/>
                  </a:solidFill>
                  <a:latin typeface="Adobe 黑体 Std R" pitchFamily="34" charset="-122"/>
                  <a:ea typeface="Adobe 黑体 Std R" pitchFamily="34" charset="-122"/>
                </a:rPr>
                <a:t>总</a:t>
              </a:r>
              <a:r>
                <a:rPr kumimoji="1" lang="en-US" altLang="zh-CN" sz="3000" b="1">
                  <a:solidFill>
                    <a:srgbClr val="008000"/>
                  </a:solidFill>
                  <a:latin typeface="Adobe 黑体 Std R" pitchFamily="34" charset="-122"/>
                  <a:ea typeface="Adobe 黑体 Std R" pitchFamily="34" charset="-122"/>
                </a:rPr>
                <a:t>   </a:t>
              </a:r>
              <a:r>
                <a:rPr kumimoji="1" lang="zh-CN" altLang="en-US" sz="3000" b="1">
                  <a:solidFill>
                    <a:srgbClr val="008000"/>
                  </a:solidFill>
                  <a:latin typeface="Adobe 黑体 Std R" pitchFamily="34" charset="-122"/>
                  <a:ea typeface="Adobe 黑体 Std R" pitchFamily="34" charset="-122"/>
                </a:rPr>
                <a:t>结</a:t>
              </a:r>
            </a:p>
          </p:txBody>
        </p:sp>
        <p:pic>
          <p:nvPicPr>
            <p:cNvPr id="14354" name="Picture 6" descr="BS00554_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437515" y="1490196"/>
              <a:ext cx="503237" cy="439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8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4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矩形 43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4346" name="文本框 45"/>
          <p:cNvSpPr txBox="1">
            <a:spLocks noChangeArrowheads="1"/>
          </p:cNvSpPr>
          <p:nvPr/>
        </p:nvSpPr>
        <p:spPr bwMode="auto">
          <a:xfrm>
            <a:off x="7669213" y="857250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－讲</a:t>
            </a:r>
          </a:p>
        </p:txBody>
      </p:sp>
      <p:sp>
        <p:nvSpPr>
          <p:cNvPr id="14347" name="文本框 46"/>
          <p:cNvSpPr txBox="1">
            <a:spLocks noChangeArrowheads="1"/>
          </p:cNvSpPr>
          <p:nvPr/>
        </p:nvSpPr>
        <p:spPr bwMode="auto">
          <a:xfrm>
            <a:off x="5888038" y="5751513"/>
            <a:ext cx="2044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点拨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grpSp>
        <p:nvGrpSpPr>
          <p:cNvPr id="14348" name="组 26"/>
          <p:cNvGrpSpPr/>
          <p:nvPr/>
        </p:nvGrpSpPr>
        <p:grpSpPr>
          <a:xfrm>
            <a:off x="984250" y="2020888"/>
            <a:ext cx="8170863" cy="466725"/>
            <a:chOff x="984243" y="2020950"/>
            <a:chExt cx="8170127" cy="467237"/>
          </a:xfrm>
        </p:grpSpPr>
        <p:cxnSp>
          <p:nvCxnSpPr>
            <p:cNvPr id="28" name="直接连接符 12"/>
            <p:cNvCxnSpPr/>
            <p:nvPr/>
          </p:nvCxnSpPr>
          <p:spPr>
            <a:xfrm rot="10800000">
              <a:off x="8247989" y="2020950"/>
              <a:ext cx="906381" cy="467237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19"/>
            <p:cNvCxnSpPr/>
            <p:nvPr/>
          </p:nvCxnSpPr>
          <p:spPr>
            <a:xfrm flipH="1">
              <a:off x="984243" y="2020950"/>
              <a:ext cx="7268508" cy="1589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728663" y="2462213"/>
            <a:ext cx="72517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indent="266700" algn="just" defTabSz="9144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   </a:t>
            </a:r>
            <a:r>
              <a:rPr lang="zh-CN" altLang="zh-CN" sz="2000" b="1">
                <a:solidFill>
                  <a:srgbClr val="FF0000"/>
                </a:solidFill>
                <a:latin typeface="宋体" pitchFamily="2" charset="-122"/>
              </a:rPr>
              <a:t>判断一个关系是不是函数关系的方法：一看</a:t>
            </a:r>
            <a:r>
              <a:rPr lang="zh-CN" altLang="zh-CN" sz="2000" b="1">
                <a:latin typeface="宋体" pitchFamily="2" charset="-122"/>
              </a:rPr>
              <a:t>是否存在一个</a:t>
            </a:r>
            <a:endParaRPr lang="zh-CN" altLang="en-US" sz="2000" b="1">
              <a:latin typeface="宋体" pitchFamily="2" charset="-122"/>
            </a:endParaRPr>
          </a:p>
          <a:p>
            <a:pPr indent="266700" algn="just" defTabSz="914400">
              <a:lnSpc>
                <a:spcPct val="150000"/>
              </a:lnSpc>
            </a:pPr>
            <a:r>
              <a:rPr lang="zh-CN" altLang="zh-CN" sz="2000" b="1">
                <a:latin typeface="宋体" pitchFamily="2" charset="-122"/>
              </a:rPr>
              <a:t>变化过程；</a:t>
            </a:r>
            <a:r>
              <a:rPr lang="zh-CN" altLang="zh-CN" sz="2000" b="1">
                <a:solidFill>
                  <a:srgbClr val="FF0000"/>
                </a:solidFill>
                <a:latin typeface="宋体" pitchFamily="2" charset="-122"/>
              </a:rPr>
              <a:t>二看</a:t>
            </a:r>
            <a:r>
              <a:rPr lang="zh-CN" altLang="zh-CN" sz="2000" b="1">
                <a:latin typeface="宋体" pitchFamily="2" charset="-122"/>
              </a:rPr>
              <a:t>过程中是否存在两个变量；</a:t>
            </a:r>
            <a:r>
              <a:rPr lang="zh-CN" altLang="zh-CN" sz="2000" b="1">
                <a:solidFill>
                  <a:srgbClr val="FF0000"/>
                </a:solidFill>
                <a:latin typeface="宋体" pitchFamily="2" charset="-122"/>
              </a:rPr>
              <a:t>三看</a:t>
            </a:r>
            <a:r>
              <a:rPr lang="zh-CN" altLang="zh-CN" sz="2000" b="1">
                <a:latin typeface="宋体" pitchFamily="2" charset="-122"/>
              </a:rPr>
              <a:t>对于一个变</a:t>
            </a:r>
            <a:endParaRPr lang="zh-CN" altLang="en-US" sz="2000" b="1">
              <a:latin typeface="宋体" pitchFamily="2" charset="-122"/>
            </a:endParaRPr>
          </a:p>
          <a:p>
            <a:pPr indent="266700" algn="just" defTabSz="914400">
              <a:lnSpc>
                <a:spcPct val="150000"/>
              </a:lnSpc>
            </a:pPr>
            <a:r>
              <a:rPr lang="zh-CN" altLang="zh-CN" sz="2000" b="1">
                <a:latin typeface="宋体" pitchFamily="2" charset="-122"/>
              </a:rPr>
              <a:t>量每取一个确定的值，另一个变量是否都有唯一确定的值与</a:t>
            </a:r>
            <a:endParaRPr lang="zh-CN" altLang="en-US" sz="2000" b="1">
              <a:latin typeface="宋体" pitchFamily="2" charset="-122"/>
            </a:endParaRPr>
          </a:p>
          <a:p>
            <a:pPr indent="266700" algn="just" defTabSz="914400">
              <a:lnSpc>
                <a:spcPct val="150000"/>
              </a:lnSpc>
            </a:pPr>
            <a:r>
              <a:rPr lang="zh-CN" altLang="zh-CN" sz="2000" b="1">
                <a:latin typeface="宋体" pitchFamily="2" charset="-122"/>
              </a:rPr>
              <a:t>之对应，三者必须同时满足．解本例的技巧在于过</a:t>
            </a:r>
            <a:r>
              <a:rPr lang="en-US" altLang="zh-CN" sz="2000" b="1" i="1">
                <a:latin typeface="Times New Roman" pitchFamily="18" charset="0"/>
              </a:rPr>
              <a:t>x</a:t>
            </a:r>
            <a:r>
              <a:rPr lang="zh-CN" altLang="en-US" sz="2000" b="1">
                <a:latin typeface="宋体" pitchFamily="2" charset="-122"/>
              </a:rPr>
              <a:t>轴上任意</a:t>
            </a:r>
          </a:p>
          <a:p>
            <a:pPr indent="266700" algn="just" defTabSz="9144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一点作</a:t>
            </a:r>
            <a:r>
              <a:rPr lang="en-US" altLang="zh-CN" sz="2000" b="1" i="1">
                <a:latin typeface="Times New Roman" pitchFamily="18" charset="0"/>
              </a:rPr>
              <a:t>x</a:t>
            </a:r>
            <a:r>
              <a:rPr lang="zh-CN" altLang="en-US" sz="2000" b="1">
                <a:latin typeface="宋体" pitchFamily="2" charset="-122"/>
              </a:rPr>
              <a:t>轴的垂线，若垂线与曲线交于两点或多点，说明</a:t>
            </a:r>
            <a:r>
              <a:rPr lang="en-US" altLang="zh-CN" sz="2000" b="1" i="1">
                <a:latin typeface="Times New Roman" pitchFamily="18" charset="0"/>
              </a:rPr>
              <a:t>x</a:t>
            </a:r>
            <a:r>
              <a:rPr lang="zh-CN" altLang="en-US" sz="2000" b="1">
                <a:latin typeface="宋体" pitchFamily="2" charset="-122"/>
              </a:rPr>
              <a:t>取</a:t>
            </a:r>
          </a:p>
          <a:p>
            <a:pPr indent="266700" algn="just" defTabSz="9144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一值，有两个或多个</a:t>
            </a:r>
            <a:r>
              <a:rPr lang="en-US" altLang="zh-CN" sz="2000" b="1" i="1">
                <a:latin typeface="Times New Roman" pitchFamily="18" charset="0"/>
              </a:rPr>
              <a:t>y</a:t>
            </a:r>
            <a:r>
              <a:rPr lang="zh-CN" altLang="en-US" sz="2000" b="1">
                <a:latin typeface="宋体" pitchFamily="2" charset="-122"/>
              </a:rPr>
              <a:t>值与其对应，则</a:t>
            </a:r>
            <a:r>
              <a:rPr lang="en-US" altLang="zh-CN" sz="2000" b="1" i="1">
                <a:latin typeface="Times New Roman" pitchFamily="18" charset="0"/>
              </a:rPr>
              <a:t>y</a:t>
            </a:r>
            <a:r>
              <a:rPr lang="zh-CN" altLang="en-US" sz="2000" b="1">
                <a:latin typeface="宋体" pitchFamily="2" charset="-122"/>
              </a:rPr>
              <a:t>不是</a:t>
            </a:r>
            <a:r>
              <a:rPr lang="en-US" altLang="zh-CN" sz="2000" b="1" i="1">
                <a:latin typeface="Times New Roman" pitchFamily="18" charset="0"/>
              </a:rPr>
              <a:t>x</a:t>
            </a:r>
            <a:r>
              <a:rPr lang="zh-CN" altLang="en-US" sz="2000" b="1">
                <a:latin typeface="宋体" pitchFamily="2" charset="-122"/>
              </a:rPr>
              <a:t>的函数．</a:t>
            </a:r>
            <a:endParaRPr lang="en-US" altLang="zh-CN" sz="2000" b="1">
              <a:latin typeface="宋体" pitchFamily="2" charset="-122"/>
            </a:endParaRPr>
          </a:p>
        </p:txBody>
      </p:sp>
      <p:pic>
        <p:nvPicPr>
          <p:cNvPr id="14350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1303338" y="2046288"/>
            <a:ext cx="446087" cy="44608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2400" b="1" smtClean="0">
                <a:latin typeface="Times New Roman" pitchFamily="18" charset="0"/>
              </a:rPr>
              <a:t>1</a:t>
            </a:r>
          </a:p>
        </p:txBody>
      </p:sp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5364" name="内容占位符 7"/>
          <p:cNvSpPr txBox="1">
            <a:spLocks noChangeArrowheads="1"/>
          </p:cNvSpPr>
          <p:nvPr/>
        </p:nvSpPr>
        <p:spPr bwMode="auto">
          <a:xfrm>
            <a:off x="1836738" y="1922463"/>
            <a:ext cx="556418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函数是研究</a:t>
            </a:r>
            <a:r>
              <a:rPr lang="en-US" altLang="zh-CN" sz="2400" b="1">
                <a:latin typeface="宋体" pitchFamily="2" charset="-122"/>
              </a:rPr>
              <a:t>(</a:t>
            </a:r>
            <a:r>
              <a:rPr lang="zh-CN" altLang="en-US" sz="2400" b="1">
                <a:latin typeface="宋体" pitchFamily="2" charset="-122"/>
              </a:rPr>
              <a:t>　　</a:t>
            </a:r>
            <a:r>
              <a:rPr lang="en-US" altLang="zh-CN" sz="2400" b="1">
                <a:latin typeface="宋体" pitchFamily="2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</a:rPr>
              <a:t>A</a:t>
            </a:r>
            <a:r>
              <a:rPr lang="zh-CN" altLang="en-US" sz="2400" b="1">
                <a:latin typeface="宋体" pitchFamily="2" charset="-122"/>
              </a:rPr>
              <a:t>．常量之间的对应关系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</a:rPr>
              <a:t>B</a:t>
            </a:r>
            <a:r>
              <a:rPr lang="zh-CN" altLang="en-US" sz="2400" b="1">
                <a:latin typeface="宋体" pitchFamily="2" charset="-122"/>
              </a:rPr>
              <a:t>．常量与变量之间的对应关系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</a:rPr>
              <a:t>C</a:t>
            </a:r>
            <a:r>
              <a:rPr lang="zh-CN" altLang="en-US" sz="2400" b="1">
                <a:latin typeface="宋体" pitchFamily="2" charset="-122"/>
              </a:rPr>
              <a:t>．变量之间的对应关系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</a:rPr>
              <a:t>D</a:t>
            </a:r>
            <a:r>
              <a:rPr lang="zh-CN" altLang="en-US" sz="2400" b="1">
                <a:latin typeface="宋体" pitchFamily="2" charset="-122"/>
              </a:rPr>
              <a:t>．以上说法都不对</a:t>
            </a:r>
          </a:p>
        </p:txBody>
      </p:sp>
      <p:sp>
        <p:nvSpPr>
          <p:cNvPr id="33" name="矩形 32"/>
          <p:cNvSpPr/>
          <p:nvPr/>
        </p:nvSpPr>
        <p:spPr>
          <a:xfrm>
            <a:off x="7512050" y="116840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5366" name="文本框 33"/>
          <p:cNvSpPr txBox="1">
            <a:spLocks noChangeArrowheads="1"/>
          </p:cNvSpPr>
          <p:nvPr/>
        </p:nvSpPr>
        <p:spPr bwMode="auto">
          <a:xfrm>
            <a:off x="7634288" y="1168400"/>
            <a:ext cx="927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－练</a:t>
            </a:r>
          </a:p>
        </p:txBody>
      </p:sp>
      <p:cxnSp>
        <p:nvCxnSpPr>
          <p:cNvPr id="38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9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图片 42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文本框 26"/>
          <p:cNvSpPr txBox="1">
            <a:spLocks noChangeArrowheads="1"/>
          </p:cNvSpPr>
          <p:nvPr/>
        </p:nvSpPr>
        <p:spPr bwMode="auto">
          <a:xfrm>
            <a:off x="5856288" y="5805488"/>
            <a:ext cx="2276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典中点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pic>
        <p:nvPicPr>
          <p:cNvPr id="15373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792538" y="2063750"/>
            <a:ext cx="407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6387" name="内容占位符 7"/>
          <p:cNvSpPr txBox="1">
            <a:spLocks noChangeArrowheads="1"/>
          </p:cNvSpPr>
          <p:nvPr/>
        </p:nvSpPr>
        <p:spPr bwMode="auto">
          <a:xfrm>
            <a:off x="1733550" y="1889125"/>
            <a:ext cx="605472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下列关系式中，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不是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的函数的是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　　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±        (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＞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0)             </a:t>
            </a:r>
          </a:p>
          <a:p>
            <a:pPr>
              <a:lnSpc>
                <a:spcPct val="200000"/>
              </a:lnSpc>
            </a:pP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400" b="1" baseline="3000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lnSpc>
                <a:spcPct val="200000"/>
              </a:lnSpc>
            </a:pP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＝－         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＞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0)               </a:t>
            </a:r>
          </a:p>
          <a:p>
            <a:pPr>
              <a:lnSpc>
                <a:spcPct val="200000"/>
              </a:lnSpc>
            </a:pP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(        )</a:t>
            </a:r>
            <a:r>
              <a:rPr lang="en-US" altLang="zh-CN" sz="2400" b="1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＞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0)</a:t>
            </a:r>
            <a:endParaRPr lang="zh-CN" altLang="zh-CN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85025" y="1133475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6389" name="文本框 33"/>
          <p:cNvSpPr txBox="1">
            <a:spLocks noChangeArrowheads="1"/>
          </p:cNvSpPr>
          <p:nvPr/>
        </p:nvSpPr>
        <p:spPr bwMode="auto">
          <a:xfrm>
            <a:off x="7307263" y="1133475"/>
            <a:ext cx="927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－练</a:t>
            </a:r>
          </a:p>
        </p:txBody>
      </p:sp>
      <p:cxnSp>
        <p:nvCxnSpPr>
          <p:cNvPr id="38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2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42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5" name="文本框 26"/>
          <p:cNvSpPr txBox="1">
            <a:spLocks noChangeArrowheads="1"/>
          </p:cNvSpPr>
          <p:nvPr/>
        </p:nvSpPr>
        <p:spPr bwMode="auto">
          <a:xfrm>
            <a:off x="5856288" y="5805488"/>
            <a:ext cx="2276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典中点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graphicFrame>
        <p:nvGraphicFramePr>
          <p:cNvPr id="16396" name="Object 18"/>
          <p:cNvGraphicFramePr>
            <a:graphicFrameLocks noChangeAspect="1"/>
          </p:cNvGraphicFramePr>
          <p:nvPr/>
        </p:nvGraphicFramePr>
        <p:xfrm>
          <a:off x="3128963" y="2860675"/>
          <a:ext cx="520700" cy="4683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公式" r:id="rId4" imgW="253890" imgH="228501" progId="Equation.3">
                  <p:embed/>
                </p:oleObj>
              </mc:Choice>
              <mc:Fallback>
                <p:oleObj name="公式" r:id="rId4" imgW="253890" imgH="228501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128963" y="2860675"/>
                        <a:ext cx="5207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7" name="Object 19"/>
          <p:cNvGraphicFramePr>
            <a:graphicFrameLocks noChangeAspect="1"/>
          </p:cNvGraphicFramePr>
          <p:nvPr/>
        </p:nvGraphicFramePr>
        <p:xfrm>
          <a:off x="3128963" y="4318000"/>
          <a:ext cx="701675" cy="4683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公式" r:id="rId6" imgW="342751" imgH="228501" progId="Equation.3">
                  <p:embed/>
                </p:oleObj>
              </mc:Choice>
              <mc:Fallback>
                <p:oleObj name="公式" r:id="rId6" imgW="342751" imgH="228501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128963" y="4318000"/>
                        <a:ext cx="701675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8" name="Object 20"/>
          <p:cNvGraphicFramePr>
            <a:graphicFrameLocks noChangeAspect="1"/>
          </p:cNvGraphicFramePr>
          <p:nvPr/>
        </p:nvGraphicFramePr>
        <p:xfrm>
          <a:off x="2903538" y="5054600"/>
          <a:ext cx="520700" cy="4683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name="公式" r:id="rId8" imgW="253890" imgH="228501" progId="Equation.3">
                  <p:embed/>
                </p:oleObj>
              </mc:Choice>
              <mc:Fallback>
                <p:oleObj name="公式" r:id="rId8" imgW="253890" imgH="228501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903538" y="5054600"/>
                        <a:ext cx="5207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2"/>
          <p:cNvSpPr/>
          <p:nvPr/>
        </p:nvSpPr>
        <p:spPr>
          <a:xfrm>
            <a:off x="1273175" y="2130425"/>
            <a:ext cx="446088" cy="44608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2400" b="1" smtClean="0">
                <a:latin typeface="Times New Roman" pitchFamily="18" charset="0"/>
              </a:rPr>
              <a:t>2</a:t>
            </a:r>
          </a:p>
        </p:txBody>
      </p:sp>
      <p:pic>
        <p:nvPicPr>
          <p:cNvPr id="16400" name="图片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6667500" y="2154238"/>
            <a:ext cx="40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AutoShape 2"/>
          <p:cNvSpPr>
            <a:spLocks noChangeArrowheads="1"/>
          </p:cNvSpPr>
          <p:nvPr/>
        </p:nvSpPr>
        <p:spPr bwMode="gray">
          <a:xfrm flipH="1">
            <a:off x="2622550" y="1652588"/>
            <a:ext cx="4883150" cy="441325"/>
          </a:xfrm>
          <a:prstGeom prst="roundRect">
            <a:avLst>
              <a:gd name="adj" fmla="val 47681"/>
            </a:avLst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7494588" y="1030288"/>
            <a:ext cx="1116012" cy="350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7413" name="文本框 26"/>
          <p:cNvSpPr txBox="1">
            <a:spLocks noChangeArrowheads="1"/>
          </p:cNvSpPr>
          <p:nvPr/>
        </p:nvSpPr>
        <p:spPr bwMode="auto">
          <a:xfrm>
            <a:off x="7616825" y="1030288"/>
            <a:ext cx="9096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2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－讲</a:t>
            </a:r>
          </a:p>
        </p:txBody>
      </p:sp>
      <p:sp>
        <p:nvSpPr>
          <p:cNvPr id="17414" name="AutoShape 2"/>
          <p:cNvSpPr>
            <a:spLocks noChangeArrowheads="1"/>
          </p:cNvSpPr>
          <p:nvPr/>
        </p:nvSpPr>
        <p:spPr bwMode="gray">
          <a:xfrm flipH="1">
            <a:off x="1023938" y="1652588"/>
            <a:ext cx="1793875" cy="441325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415" name="AutoShape 11"/>
          <p:cNvSpPr>
            <a:spLocks noChangeArrowheads="1"/>
          </p:cNvSpPr>
          <p:nvPr/>
        </p:nvSpPr>
        <p:spPr bwMode="gray">
          <a:xfrm>
            <a:off x="2330450" y="1468438"/>
            <a:ext cx="777875" cy="777875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ko-KR" sz="2800" b="1">
                <a:solidFill>
                  <a:srgbClr val="FFFFFF"/>
                </a:solidFill>
                <a:latin typeface="Calibri" pitchFamily="34" charset="0"/>
                <a:ea typeface="Gulim" pitchFamily="34" charset="-127"/>
              </a:rPr>
              <a:t>2</a:t>
            </a:r>
          </a:p>
        </p:txBody>
      </p:sp>
      <p:sp>
        <p:nvSpPr>
          <p:cNvPr id="17416" name="文本框 29"/>
          <p:cNvSpPr txBox="1">
            <a:spLocks noChangeArrowheads="1"/>
          </p:cNvSpPr>
          <p:nvPr/>
        </p:nvSpPr>
        <p:spPr bwMode="auto">
          <a:xfrm>
            <a:off x="1136650" y="1630363"/>
            <a:ext cx="11842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2600" b="1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知识点</a:t>
            </a:r>
          </a:p>
        </p:txBody>
      </p:sp>
      <p:sp>
        <p:nvSpPr>
          <p:cNvPr id="17417" name="文本框 30"/>
          <p:cNvSpPr txBox="1">
            <a:spLocks noChangeArrowheads="1"/>
          </p:cNvSpPr>
          <p:nvPr/>
        </p:nvSpPr>
        <p:spPr bwMode="auto">
          <a:xfrm>
            <a:off x="3222625" y="1589088"/>
            <a:ext cx="28638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600" b="1">
                <a:solidFill>
                  <a:srgbClr val="FFFF00"/>
                </a:solidFill>
                <a:latin typeface="黑体" pitchFamily="49" charset="-122"/>
                <a:ea typeface="黑体" pitchFamily="49" charset="-122"/>
                <a:cs typeface="Adobe 黑体 Std R" pitchFamily="34" charset="-122"/>
              </a:rPr>
              <a:t>自变量的取值范围</a:t>
            </a:r>
            <a:endParaRPr lang="en-US" altLang="zh-CN" sz="2600" b="1">
              <a:solidFill>
                <a:srgbClr val="FFFF00"/>
              </a:solidFill>
              <a:latin typeface="黑体" pitchFamily="49" charset="-122"/>
              <a:ea typeface="黑体" pitchFamily="49" charset="-122"/>
              <a:cs typeface="Adobe 黑体 Std R" pitchFamily="34" charset="-122"/>
            </a:endParaRPr>
          </a:p>
        </p:txBody>
      </p:sp>
      <p:cxnSp>
        <p:nvCxnSpPr>
          <p:cNvPr id="33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20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图片 43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6" name="TextBox 23"/>
          <p:cNvSpPr txBox="1">
            <a:spLocks noChangeArrowheads="1"/>
          </p:cNvSpPr>
          <p:nvPr/>
        </p:nvSpPr>
        <p:spPr bwMode="auto">
          <a:xfrm>
            <a:off x="1055688" y="2403475"/>
            <a:ext cx="72104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</a:rPr>
              <a:t>1.</a:t>
            </a:r>
            <a:r>
              <a:rPr lang="zh-CN" altLang="en-US" sz="2400" b="1">
                <a:latin typeface="宋体" pitchFamily="2" charset="-122"/>
              </a:rPr>
              <a:t>函数自变量取值范围的确定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 使函数有意义的自变量取值的全体实数叫做自变量</a:t>
            </a:r>
            <a:endParaRPr lang="en-US" altLang="zh-CN" sz="2400" b="1"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 </a:t>
            </a:r>
            <a:r>
              <a:rPr lang="zh-CN" altLang="en-US" sz="2400" b="1">
                <a:latin typeface="宋体" pitchFamily="2" charset="-122"/>
              </a:rPr>
              <a:t>的取值范围，其确定方法是：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</a:rPr>
              <a:t>  (1)</a:t>
            </a:r>
            <a:r>
              <a:rPr lang="zh-CN" altLang="en-US" sz="2400" b="1">
                <a:latin typeface="宋体" pitchFamily="2" charset="-122"/>
              </a:rPr>
              <a:t>当关系式是整式时，自变量为全体实数；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</a:rPr>
              <a:t>  (2)</a:t>
            </a:r>
            <a:r>
              <a:rPr lang="zh-CN" altLang="en-US" sz="2400" b="1">
                <a:latin typeface="宋体" pitchFamily="2" charset="-122"/>
              </a:rPr>
              <a:t>当关系式是分母含字母的式子时，自变量的取值</a:t>
            </a:r>
            <a:endParaRPr lang="en-US" altLang="zh-CN" sz="2400" b="1"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   </a:t>
            </a:r>
            <a:r>
              <a:rPr lang="zh-CN" altLang="en-US" sz="2400" b="1">
                <a:latin typeface="宋体" pitchFamily="2" charset="-122"/>
              </a:rPr>
              <a:t>需保证分母不为</a:t>
            </a:r>
            <a:r>
              <a:rPr lang="en-US" altLang="zh-CN" sz="2400" b="1">
                <a:latin typeface="Times New Roman" pitchFamily="18" charset="0"/>
              </a:rPr>
              <a:t>0</a:t>
            </a:r>
            <a:r>
              <a:rPr lang="zh-CN" altLang="en-US" sz="2400" b="1">
                <a:latin typeface="宋体" pitchFamily="2" charset="-122"/>
              </a:rPr>
              <a:t>；</a:t>
            </a:r>
          </a:p>
        </p:txBody>
      </p:sp>
      <p:pic>
        <p:nvPicPr>
          <p:cNvPr id="17424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4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4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8436" name="文本框 26"/>
          <p:cNvSpPr txBox="1">
            <a:spLocks noChangeArrowheads="1"/>
          </p:cNvSpPr>
          <p:nvPr/>
        </p:nvSpPr>
        <p:spPr bwMode="auto">
          <a:xfrm>
            <a:off x="7669213" y="857250"/>
            <a:ext cx="909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2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－讲</a:t>
            </a:r>
          </a:p>
        </p:txBody>
      </p:sp>
      <p:sp>
        <p:nvSpPr>
          <p:cNvPr id="18437" name="文本框 29"/>
          <p:cNvSpPr txBox="1">
            <a:spLocks noChangeArrowheads="1"/>
          </p:cNvSpPr>
          <p:nvPr/>
        </p:nvSpPr>
        <p:spPr bwMode="auto">
          <a:xfrm>
            <a:off x="963613" y="1336675"/>
            <a:ext cx="118427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2600" b="1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知识点</a:t>
            </a:r>
          </a:p>
        </p:txBody>
      </p:sp>
      <p:cxnSp>
        <p:nvCxnSpPr>
          <p:cNvPr id="33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40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图片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图片 43" descr="上条蓝窄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6" name="TextBox 23"/>
          <p:cNvSpPr txBox="1">
            <a:spLocks noChangeArrowheads="1"/>
          </p:cNvSpPr>
          <p:nvPr/>
        </p:nvSpPr>
        <p:spPr bwMode="auto">
          <a:xfrm>
            <a:off x="996950" y="1682750"/>
            <a:ext cx="7126288" cy="437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45000"/>
              </a:lnSpc>
            </a:pPr>
            <a:r>
              <a:rPr lang="zh-CN" altLang="en-US" sz="2400" b="1">
                <a:latin typeface="Times New Roman" pitchFamily="18" charset="0"/>
              </a:rPr>
              <a:t> </a:t>
            </a:r>
            <a:r>
              <a:rPr lang="en-US" altLang="zh-CN" sz="2400" b="1">
                <a:latin typeface="Times New Roman" pitchFamily="18" charset="0"/>
              </a:rPr>
              <a:t>(3)</a:t>
            </a:r>
            <a:r>
              <a:rPr lang="zh-CN" altLang="en-US" sz="2400" b="1">
                <a:latin typeface="Times New Roman" pitchFamily="18" charset="0"/>
              </a:rPr>
              <a:t>当关系式是二次根式时，自变量的取值需使被开</a:t>
            </a:r>
            <a:endParaRPr lang="en-US" altLang="zh-CN" sz="2400" b="1">
              <a:latin typeface="Times New Roman" pitchFamily="18" charset="0"/>
            </a:endParaRPr>
          </a:p>
          <a:p>
            <a:pPr>
              <a:lnSpc>
                <a:spcPct val="145000"/>
              </a:lnSpc>
            </a:pPr>
            <a:r>
              <a:rPr lang="en-US" altLang="zh-CN" sz="2400" b="1">
                <a:latin typeface="Times New Roman" pitchFamily="18" charset="0"/>
              </a:rPr>
              <a:t>     </a:t>
            </a:r>
            <a:r>
              <a:rPr lang="zh-CN" altLang="en-US" sz="2400" b="1">
                <a:latin typeface="Times New Roman" pitchFamily="18" charset="0"/>
              </a:rPr>
              <a:t>方数为非负实数；</a:t>
            </a:r>
            <a:endParaRPr lang="en-US" altLang="zh-CN" sz="2400" b="1">
              <a:latin typeface="Times New Roman" pitchFamily="18" charset="0"/>
            </a:endParaRPr>
          </a:p>
          <a:p>
            <a:pPr>
              <a:lnSpc>
                <a:spcPct val="145000"/>
              </a:lnSpc>
            </a:pPr>
            <a:r>
              <a:rPr lang="en-US" altLang="zh-CN" sz="2400" b="1">
                <a:latin typeface="Times New Roman" pitchFamily="18" charset="0"/>
              </a:rPr>
              <a:t>(4)</a:t>
            </a:r>
            <a:r>
              <a:rPr lang="zh-CN" altLang="en-US" sz="2400" b="1">
                <a:latin typeface="宋体" pitchFamily="2" charset="-122"/>
              </a:rPr>
              <a:t>当关系式有零指数幂</a:t>
            </a:r>
            <a:r>
              <a:rPr lang="en-US" altLang="zh-CN" sz="2400" b="1">
                <a:latin typeface="宋体" pitchFamily="2" charset="-122"/>
              </a:rPr>
              <a:t>(</a:t>
            </a:r>
            <a:r>
              <a:rPr lang="zh-CN" altLang="en-US" sz="2400" b="1">
                <a:latin typeface="宋体" pitchFamily="2" charset="-122"/>
              </a:rPr>
              <a:t>或负整数指数幂</a:t>
            </a:r>
            <a:r>
              <a:rPr lang="en-US" altLang="zh-CN" sz="2400" b="1">
                <a:latin typeface="宋体" pitchFamily="2" charset="-122"/>
              </a:rPr>
              <a:t>)</a:t>
            </a:r>
            <a:r>
              <a:rPr lang="zh-CN" altLang="en-US" sz="2400" b="1">
                <a:latin typeface="宋体" pitchFamily="2" charset="-122"/>
              </a:rPr>
              <a:t>时，自变</a:t>
            </a:r>
            <a:endParaRPr lang="en-US" altLang="zh-CN" sz="2400" b="1">
              <a:latin typeface="宋体" pitchFamily="2" charset="-122"/>
            </a:endParaRPr>
          </a:p>
          <a:p>
            <a:pPr>
              <a:lnSpc>
                <a:spcPct val="145000"/>
              </a:lnSpc>
            </a:pPr>
            <a:r>
              <a:rPr lang="en-US" altLang="zh-CN" sz="2400" b="1">
                <a:latin typeface="宋体" pitchFamily="2" charset="-122"/>
              </a:rPr>
              <a:t>  </a:t>
            </a:r>
            <a:r>
              <a:rPr lang="zh-CN" altLang="en-US" sz="2400" b="1">
                <a:latin typeface="宋体" pitchFamily="2" charset="-122"/>
              </a:rPr>
              <a:t>量的取值需使相应的底数不为</a:t>
            </a:r>
            <a:r>
              <a:rPr lang="en-US" altLang="zh-CN" sz="2400" b="1">
                <a:latin typeface="Times New Roman" pitchFamily="18" charset="0"/>
              </a:rPr>
              <a:t>0</a:t>
            </a:r>
            <a:r>
              <a:rPr lang="zh-CN" altLang="en-US" sz="2400" b="1">
                <a:latin typeface="宋体" pitchFamily="2" charset="-122"/>
              </a:rPr>
              <a:t>；</a:t>
            </a:r>
          </a:p>
          <a:p>
            <a:pPr>
              <a:lnSpc>
                <a:spcPct val="145000"/>
              </a:lnSpc>
            </a:pPr>
            <a:r>
              <a:rPr lang="en-US" altLang="zh-CN" sz="2400" b="1">
                <a:latin typeface="Times New Roman" pitchFamily="18" charset="0"/>
              </a:rPr>
              <a:t>(5)</a:t>
            </a:r>
            <a:r>
              <a:rPr lang="zh-CN" altLang="en-US" sz="2400" b="1">
                <a:latin typeface="宋体" pitchFamily="2" charset="-122"/>
              </a:rPr>
              <a:t>当关系式是实际问题的关系式时，自变量的取值</a:t>
            </a:r>
            <a:endParaRPr lang="en-US" altLang="zh-CN" sz="2400" b="1">
              <a:latin typeface="宋体" pitchFamily="2" charset="-122"/>
            </a:endParaRPr>
          </a:p>
          <a:p>
            <a:pPr>
              <a:lnSpc>
                <a:spcPct val="145000"/>
              </a:lnSpc>
            </a:pPr>
            <a:r>
              <a:rPr lang="en-US" altLang="zh-CN" sz="2400" b="1">
                <a:latin typeface="宋体" pitchFamily="2" charset="-122"/>
              </a:rPr>
              <a:t>  </a:t>
            </a:r>
            <a:r>
              <a:rPr lang="zh-CN" altLang="en-US" sz="2400" b="1">
                <a:latin typeface="宋体" pitchFamily="2" charset="-122"/>
              </a:rPr>
              <a:t>需使实际问题有意义；</a:t>
            </a:r>
          </a:p>
          <a:p>
            <a:pPr>
              <a:lnSpc>
                <a:spcPct val="145000"/>
              </a:lnSpc>
            </a:pPr>
            <a:r>
              <a:rPr lang="en-US" altLang="zh-CN" sz="2400" b="1">
                <a:latin typeface="Times New Roman" pitchFamily="18" charset="0"/>
              </a:rPr>
              <a:t>(6)</a:t>
            </a:r>
            <a:r>
              <a:rPr lang="zh-CN" altLang="en-US" sz="2400" b="1">
                <a:latin typeface="宋体" pitchFamily="2" charset="-122"/>
              </a:rPr>
              <a:t>当关系式是复合形式时，自变量的取值需使所有</a:t>
            </a:r>
            <a:endParaRPr lang="en-US" altLang="zh-CN" sz="2400" b="1">
              <a:latin typeface="宋体" pitchFamily="2" charset="-122"/>
            </a:endParaRPr>
          </a:p>
          <a:p>
            <a:pPr>
              <a:lnSpc>
                <a:spcPct val="145000"/>
              </a:lnSpc>
            </a:pPr>
            <a:r>
              <a:rPr lang="en-US" altLang="zh-CN" sz="2400" b="1">
                <a:latin typeface="宋体" pitchFamily="2" charset="-122"/>
              </a:rPr>
              <a:t>  </a:t>
            </a:r>
            <a:r>
              <a:rPr lang="zh-CN" altLang="en-US" sz="2400" b="1">
                <a:latin typeface="宋体" pitchFamily="2" charset="-122"/>
              </a:rPr>
              <a:t>式子同时有意义．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4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4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4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4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9460" name="文本框 26"/>
          <p:cNvSpPr txBox="1">
            <a:spLocks noChangeArrowheads="1"/>
          </p:cNvSpPr>
          <p:nvPr/>
        </p:nvSpPr>
        <p:spPr bwMode="auto">
          <a:xfrm>
            <a:off x="7669213" y="857250"/>
            <a:ext cx="909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2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－讲</a:t>
            </a:r>
          </a:p>
        </p:txBody>
      </p:sp>
      <p:sp>
        <p:nvSpPr>
          <p:cNvPr id="19461" name="文本框 29"/>
          <p:cNvSpPr txBox="1">
            <a:spLocks noChangeArrowheads="1"/>
          </p:cNvSpPr>
          <p:nvPr/>
        </p:nvSpPr>
        <p:spPr bwMode="auto">
          <a:xfrm>
            <a:off x="1204913" y="1681163"/>
            <a:ext cx="11842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2600" b="1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知识点</a:t>
            </a:r>
          </a:p>
        </p:txBody>
      </p:sp>
      <p:cxnSp>
        <p:nvCxnSpPr>
          <p:cNvPr id="33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4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图片 43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6" name="TextBox 23"/>
          <p:cNvSpPr txBox="1">
            <a:spLocks noChangeArrowheads="1"/>
          </p:cNvSpPr>
          <p:nvPr/>
        </p:nvSpPr>
        <p:spPr bwMode="auto">
          <a:xfrm>
            <a:off x="1204913" y="1447800"/>
            <a:ext cx="6992937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例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3</a:t>
            </a:r>
            <a:r>
              <a:rPr lang="en-US" altLang="zh-CN" sz="2000" b="1">
                <a:latin typeface="宋体" pitchFamily="2" charset="-122"/>
              </a:rPr>
              <a:t>   </a:t>
            </a:r>
            <a:r>
              <a:rPr lang="zh-CN" altLang="en-US" sz="2000" b="1">
                <a:latin typeface="宋体" pitchFamily="2" charset="-122"/>
              </a:rPr>
              <a:t>求下列函数中自变量</a:t>
            </a:r>
            <a:r>
              <a:rPr lang="en-US" altLang="zh-CN" sz="2000" b="1" i="1">
                <a:latin typeface="Times New Roman" pitchFamily="18" charset="0"/>
              </a:rPr>
              <a:t>x</a:t>
            </a:r>
            <a:r>
              <a:rPr lang="zh-CN" altLang="en-US" sz="2000" b="1">
                <a:latin typeface="宋体" pitchFamily="2" charset="-122"/>
              </a:rPr>
              <a:t>的取值范围：</a:t>
            </a:r>
          </a:p>
          <a:p>
            <a:pPr>
              <a:lnSpc>
                <a:spcPct val="160000"/>
              </a:lnSpc>
            </a:pPr>
            <a:r>
              <a:rPr lang="en-US" altLang="zh-CN" sz="2000" b="1">
                <a:latin typeface="Times New Roman" pitchFamily="18" charset="0"/>
              </a:rPr>
              <a:t>(1)</a:t>
            </a:r>
            <a:r>
              <a:rPr lang="en-US" altLang="zh-CN" sz="2000" b="1">
                <a:latin typeface="宋体" pitchFamily="2" charset="-122"/>
              </a:rPr>
              <a:t> </a:t>
            </a:r>
            <a:r>
              <a:rPr lang="en-US" altLang="zh-CN" sz="2000" b="1" i="1">
                <a:latin typeface="Times New Roman" pitchFamily="18" charset="0"/>
              </a:rPr>
              <a:t>y</a:t>
            </a:r>
            <a:r>
              <a:rPr lang="zh-CN" altLang="en-US" sz="2000" b="1">
                <a:latin typeface="宋体" pitchFamily="2" charset="-122"/>
              </a:rPr>
              <a:t>＝</a:t>
            </a:r>
            <a:r>
              <a:rPr lang="en-US" altLang="zh-CN" sz="2000" b="1">
                <a:latin typeface="Times New Roman" pitchFamily="18" charset="0"/>
              </a:rPr>
              <a:t>3</a:t>
            </a:r>
            <a:r>
              <a:rPr lang="en-US" altLang="zh-CN" sz="2000" b="1" i="1">
                <a:latin typeface="Times New Roman" pitchFamily="18" charset="0"/>
              </a:rPr>
              <a:t>x</a:t>
            </a:r>
            <a:r>
              <a:rPr lang="zh-CN" altLang="en-US" sz="2000" b="1">
                <a:latin typeface="宋体" pitchFamily="2" charset="-122"/>
              </a:rPr>
              <a:t>＋</a:t>
            </a:r>
            <a:r>
              <a:rPr lang="en-US" altLang="zh-CN" sz="2000" b="1">
                <a:latin typeface="Times New Roman" pitchFamily="18" charset="0"/>
              </a:rPr>
              <a:t>7</a:t>
            </a:r>
            <a:r>
              <a:rPr lang="zh-CN" altLang="en-US" sz="2000" b="1">
                <a:latin typeface="宋体" pitchFamily="2" charset="-122"/>
              </a:rPr>
              <a:t>；</a:t>
            </a:r>
            <a:r>
              <a:rPr lang="en-US" altLang="zh-CN" sz="2000" b="1">
                <a:latin typeface="Times New Roman" pitchFamily="18" charset="0"/>
              </a:rPr>
              <a:t>(2)</a:t>
            </a:r>
            <a:r>
              <a:rPr lang="en-US" altLang="zh-CN" sz="2000" b="1">
                <a:latin typeface="宋体" pitchFamily="2" charset="-122"/>
              </a:rPr>
              <a:t> </a:t>
            </a:r>
            <a:r>
              <a:rPr lang="en-US" altLang="zh-CN" sz="2000" b="1" i="1">
                <a:latin typeface="Times New Roman" pitchFamily="18" charset="0"/>
              </a:rPr>
              <a:t>y</a:t>
            </a:r>
            <a:r>
              <a:rPr lang="zh-CN" altLang="en-US" sz="2000" b="1">
                <a:latin typeface="宋体" pitchFamily="2" charset="-122"/>
              </a:rPr>
              <a:t>＝     ；</a:t>
            </a:r>
            <a:r>
              <a:rPr lang="en-US" altLang="zh-CN" sz="2000" b="1">
                <a:latin typeface="Times New Roman" pitchFamily="18" charset="0"/>
              </a:rPr>
              <a:t>(3)</a:t>
            </a:r>
            <a:r>
              <a:rPr lang="en-US" altLang="zh-CN" sz="2000" b="1">
                <a:latin typeface="宋体" pitchFamily="2" charset="-122"/>
              </a:rPr>
              <a:t> </a:t>
            </a:r>
            <a:r>
              <a:rPr lang="en-US" altLang="zh-CN" sz="2000" b="1" i="1">
                <a:latin typeface="Times New Roman" pitchFamily="18" charset="0"/>
              </a:rPr>
              <a:t>y</a:t>
            </a:r>
            <a:r>
              <a:rPr lang="zh-CN" altLang="en-US" sz="2000" b="1">
                <a:latin typeface="宋体" pitchFamily="2" charset="-122"/>
              </a:rPr>
              <a:t>＝     </a:t>
            </a:r>
            <a:r>
              <a:rPr lang="en-US" altLang="zh-CN" sz="2000" b="1">
                <a:latin typeface="宋体" pitchFamily="2" charset="-122"/>
              </a:rPr>
              <a:t>.</a:t>
            </a:r>
          </a:p>
          <a:p>
            <a:pPr>
              <a:lnSpc>
                <a:spcPct val="160000"/>
              </a:lnSpc>
            </a:pPr>
            <a:r>
              <a:rPr lang="zh-CN" altLang="en-US" sz="2000" b="1">
                <a:solidFill>
                  <a:srgbClr val="0000FF"/>
                </a:solidFill>
                <a:latin typeface="宋体" pitchFamily="2" charset="-122"/>
              </a:rPr>
              <a:t>导引：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结合各个函数式的特点，按自变量取值范围的确定方</a:t>
            </a:r>
          </a:p>
          <a:p>
            <a:pPr>
              <a:lnSpc>
                <a:spcPct val="160000"/>
              </a:lnSpc>
            </a:pP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      法求出．</a:t>
            </a:r>
          </a:p>
          <a:p>
            <a:pPr>
              <a:lnSpc>
                <a:spcPct val="160000"/>
              </a:lnSpc>
            </a:pPr>
            <a:r>
              <a:rPr lang="zh-CN" altLang="en-US" sz="2000" b="1">
                <a:solidFill>
                  <a:srgbClr val="0000FF"/>
                </a:solidFill>
                <a:latin typeface="宋体" pitchFamily="2" charset="-122"/>
              </a:rPr>
              <a:t>解：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(1)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函数式右边是整式，所以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的取值范围为一切实数；</a:t>
            </a:r>
          </a:p>
          <a:p>
            <a:pPr>
              <a:lnSpc>
                <a:spcPct val="16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         (2)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由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3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－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宋体" pitchFamily="2" charset="-122"/>
              </a:rPr>
              <a:t>≠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0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，得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en-US" altLang="zh-CN" sz="2000" b="1">
                <a:solidFill>
                  <a:srgbClr val="FF0000"/>
                </a:solidFill>
                <a:latin typeface="宋体" pitchFamily="2" charset="-122"/>
              </a:rPr>
              <a:t>≠  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，所以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的取值范围为不等于     </a:t>
            </a:r>
            <a:endParaRPr lang="en-US" altLang="zh-CN" sz="2000" b="1">
              <a:solidFill>
                <a:srgbClr val="FF0000"/>
              </a:solidFill>
              <a:latin typeface="宋体" pitchFamily="2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2000" b="1">
                <a:solidFill>
                  <a:srgbClr val="FF0000"/>
                </a:solidFill>
                <a:latin typeface="宋体" pitchFamily="2" charset="-122"/>
              </a:rPr>
              <a:t>         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的一切实数；</a:t>
            </a:r>
          </a:p>
          <a:p>
            <a:pPr>
              <a:lnSpc>
                <a:spcPct val="16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         (3)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由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－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en-US" altLang="zh-CN" sz="2000" b="1">
                <a:solidFill>
                  <a:srgbClr val="FF0000"/>
                </a:solidFill>
                <a:latin typeface="宋体" pitchFamily="2" charset="-122"/>
              </a:rPr>
              <a:t>≥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0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，得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en-US" altLang="zh-CN" sz="2000" b="1">
                <a:solidFill>
                  <a:srgbClr val="FF0000"/>
                </a:solidFill>
                <a:latin typeface="宋体" pitchFamily="2" charset="-122"/>
              </a:rPr>
              <a:t>≥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，所以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000" b="1">
                <a:solidFill>
                  <a:srgbClr val="FF0000"/>
                </a:solidFill>
                <a:latin typeface="宋体" pitchFamily="2" charset="-122"/>
              </a:rPr>
              <a:t>的取值范围是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en-US" altLang="zh-CN" sz="2000" b="1">
                <a:solidFill>
                  <a:srgbClr val="FF0000"/>
                </a:solidFill>
                <a:latin typeface="宋体" pitchFamily="2" charset="-122"/>
              </a:rPr>
              <a:t>≥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en-US" altLang="zh-CN" sz="2000" b="1">
                <a:solidFill>
                  <a:srgbClr val="FF0000"/>
                </a:solidFill>
                <a:latin typeface="宋体" pitchFamily="2" charset="-122"/>
              </a:rPr>
              <a:t>.</a:t>
            </a:r>
            <a:endParaRPr lang="zh-CN" altLang="en-US" sz="2000" b="1">
              <a:solidFill>
                <a:srgbClr val="FF0000"/>
              </a:solidFill>
              <a:latin typeface="宋体" pitchFamily="2" charset="-122"/>
            </a:endParaRPr>
          </a:p>
        </p:txBody>
      </p:sp>
      <p:graphicFrame>
        <p:nvGraphicFramePr>
          <p:cNvPr id="19468" name="Object 13"/>
          <p:cNvGraphicFramePr>
            <a:graphicFrameLocks noChangeAspect="1"/>
          </p:cNvGraphicFramePr>
          <p:nvPr/>
        </p:nvGraphicFramePr>
        <p:xfrm>
          <a:off x="3787775" y="1943100"/>
          <a:ext cx="627063" cy="5572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name="公式" r:id="rId4" imgW="457002" imgH="406224" progId="Equation.3">
                  <p:embed/>
                </p:oleObj>
              </mc:Choice>
              <mc:Fallback>
                <p:oleObj name="公式" r:id="rId4" imgW="457002" imgH="406224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787775" y="1943100"/>
                        <a:ext cx="627063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9" name="Object 14"/>
          <p:cNvGraphicFramePr>
            <a:graphicFrameLocks noChangeAspect="1"/>
          </p:cNvGraphicFramePr>
          <p:nvPr/>
        </p:nvGraphicFramePr>
        <p:xfrm>
          <a:off x="5457825" y="2152650"/>
          <a:ext cx="644525" cy="3143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name="公式" r:id="rId6" imgW="469900" imgH="228600" progId="Equation.3">
                  <p:embed/>
                </p:oleObj>
              </mc:Choice>
              <mc:Fallback>
                <p:oleObj name="公式" r:id="rId6" imgW="4699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57825" y="2152650"/>
                        <a:ext cx="644525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5" name="Object 15"/>
          <p:cNvGraphicFramePr>
            <a:graphicFrameLocks noChangeAspect="1"/>
          </p:cNvGraphicFramePr>
          <p:nvPr/>
        </p:nvGraphicFramePr>
        <p:xfrm>
          <a:off x="4387850" y="3921125"/>
          <a:ext cx="219075" cy="5905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name="Equation" r:id="rId8" imgW="142830" imgH="400050" progId="Equation.DSMT4">
                  <p:embed/>
                </p:oleObj>
              </mc:Choice>
              <mc:Fallback>
                <p:oleObj name="Equation" r:id="rId8" imgW="142830" imgH="40005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387850" y="3921125"/>
                        <a:ext cx="2190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6" name="Object 16"/>
          <p:cNvGraphicFramePr>
            <a:graphicFrameLocks noChangeAspect="1"/>
          </p:cNvGraphicFramePr>
          <p:nvPr/>
        </p:nvGraphicFramePr>
        <p:xfrm>
          <a:off x="2201863" y="4403725"/>
          <a:ext cx="223837" cy="5905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name="Equation" r:id="rId10" imgW="142830" imgH="400050" progId="Equation.DSMT4">
                  <p:embed/>
                </p:oleObj>
              </mc:Choice>
              <mc:Fallback>
                <p:oleObj name="Equation" r:id="rId10" imgW="142830" imgH="40005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201863" y="4403725"/>
                        <a:ext cx="223837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2" name="文本框 46"/>
          <p:cNvSpPr txBox="1">
            <a:spLocks noChangeArrowheads="1"/>
          </p:cNvSpPr>
          <p:nvPr/>
        </p:nvSpPr>
        <p:spPr bwMode="auto">
          <a:xfrm>
            <a:off x="6059488" y="5740400"/>
            <a:ext cx="204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点拨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pic>
        <p:nvPicPr>
          <p:cNvPr id="19473" name="图片 4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4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4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4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82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组 23"/>
          <p:cNvGrpSpPr/>
          <p:nvPr/>
        </p:nvGrpSpPr>
        <p:grpSpPr>
          <a:xfrm>
            <a:off x="3663950" y="1408113"/>
            <a:ext cx="1709738" cy="554037"/>
            <a:chOff x="3437515" y="1408557"/>
            <a:chExt cx="1709092" cy="553998"/>
          </a:xfrm>
        </p:grpSpPr>
        <p:sp>
          <p:nvSpPr>
            <p:cNvPr id="20497" name="文本框 24"/>
            <p:cNvSpPr txBox="1">
              <a:spLocks noChangeArrowheads="1"/>
            </p:cNvSpPr>
            <p:nvPr/>
          </p:nvSpPr>
          <p:spPr bwMode="auto">
            <a:xfrm>
              <a:off x="3933968" y="1408557"/>
              <a:ext cx="121263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kumimoji="1" lang="zh-CN" altLang="en-US" sz="3000" b="1">
                  <a:solidFill>
                    <a:srgbClr val="008000"/>
                  </a:solidFill>
                  <a:latin typeface="Adobe 黑体 Std R" pitchFamily="34" charset="-122"/>
                  <a:ea typeface="Adobe 黑体 Std R" pitchFamily="34" charset="-122"/>
                </a:rPr>
                <a:t>总</a:t>
              </a:r>
              <a:r>
                <a:rPr kumimoji="1" lang="en-US" altLang="zh-CN" sz="3000" b="1">
                  <a:solidFill>
                    <a:srgbClr val="008000"/>
                  </a:solidFill>
                  <a:latin typeface="Adobe 黑体 Std R" pitchFamily="34" charset="-122"/>
                  <a:ea typeface="Adobe 黑体 Std R" pitchFamily="34" charset="-122"/>
                </a:rPr>
                <a:t>   </a:t>
              </a:r>
              <a:r>
                <a:rPr kumimoji="1" lang="zh-CN" altLang="en-US" sz="3000" b="1">
                  <a:solidFill>
                    <a:srgbClr val="008000"/>
                  </a:solidFill>
                  <a:latin typeface="Adobe 黑体 Std R" pitchFamily="34" charset="-122"/>
                  <a:ea typeface="Adobe 黑体 Std R" pitchFamily="34" charset="-122"/>
                </a:rPr>
                <a:t>结</a:t>
              </a:r>
            </a:p>
          </p:txBody>
        </p:sp>
        <p:pic>
          <p:nvPicPr>
            <p:cNvPr id="20498" name="Picture 6" descr="BS00554_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437515" y="1490196"/>
              <a:ext cx="503237" cy="439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8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8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矩形 43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20490" name="文本框 46"/>
          <p:cNvSpPr txBox="1">
            <a:spLocks noChangeArrowheads="1"/>
          </p:cNvSpPr>
          <p:nvPr/>
        </p:nvSpPr>
        <p:spPr bwMode="auto">
          <a:xfrm>
            <a:off x="5702300" y="5651500"/>
            <a:ext cx="204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点拨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pic>
        <p:nvPicPr>
          <p:cNvPr id="20491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92" name="组 26"/>
          <p:cNvGrpSpPr/>
          <p:nvPr/>
        </p:nvGrpSpPr>
        <p:grpSpPr>
          <a:xfrm>
            <a:off x="984250" y="2020888"/>
            <a:ext cx="8170863" cy="466725"/>
            <a:chOff x="984243" y="2020950"/>
            <a:chExt cx="8170127" cy="467237"/>
          </a:xfrm>
        </p:grpSpPr>
        <p:cxnSp>
          <p:nvCxnSpPr>
            <p:cNvPr id="28" name="直接连接符 12"/>
            <p:cNvCxnSpPr/>
            <p:nvPr/>
          </p:nvCxnSpPr>
          <p:spPr>
            <a:xfrm rot="10800000">
              <a:off x="8247989" y="2020950"/>
              <a:ext cx="906381" cy="467237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19"/>
            <p:cNvCxnSpPr/>
            <p:nvPr/>
          </p:nvCxnSpPr>
          <p:spPr>
            <a:xfrm flipH="1">
              <a:off x="984243" y="2020950"/>
              <a:ext cx="7268508" cy="1589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071563" y="2886075"/>
            <a:ext cx="7231062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　  求自变量的取值范围，应按给出的各种式子的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存在意义的条件求出．当给出的式子是复合形式时，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应先求出使每个式子存在意义的范围，再找出它们的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公共范围即可．</a:t>
            </a:r>
            <a:r>
              <a:rPr lang="zh-CN" altLang="en-US" sz="2400">
                <a:latin typeface="宋体" pitchFamily="2" charset="-122"/>
              </a:rPr>
              <a:t> </a:t>
            </a:r>
          </a:p>
        </p:txBody>
      </p:sp>
      <p:sp>
        <p:nvSpPr>
          <p:cNvPr id="20494" name="文本框 26"/>
          <p:cNvSpPr txBox="1">
            <a:spLocks noChangeArrowheads="1"/>
          </p:cNvSpPr>
          <p:nvPr/>
        </p:nvSpPr>
        <p:spPr bwMode="auto">
          <a:xfrm>
            <a:off x="7669213" y="857250"/>
            <a:ext cx="909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2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1507" name="内容占位符 7"/>
          <p:cNvSpPr txBox="1">
            <a:spLocks noChangeArrowheads="1"/>
          </p:cNvSpPr>
          <p:nvPr/>
        </p:nvSpPr>
        <p:spPr bwMode="auto">
          <a:xfrm>
            <a:off x="1323975" y="1617663"/>
            <a:ext cx="7094538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中考</a:t>
            </a:r>
            <a:r>
              <a:rPr lang="en-US" altLang="zh-CN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广安</a:t>
            </a:r>
            <a:r>
              <a:rPr lang="en-US" altLang="zh-CN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如图，数轴上表示的是某个函数自变</a:t>
            </a:r>
            <a:endParaRPr lang="en-US" altLang="zh-CN" sz="2400" b="1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量的取值范围，则这个函数表达式为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　　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＋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2                        B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400" b="1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＋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lnSpc>
                <a:spcPct val="200000"/>
              </a:lnSpc>
            </a:pP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＝                                </a:t>
            </a:r>
            <a:r>
              <a:rPr lang="en-US" altLang="zh-CN" sz="2400" b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en-US" altLang="zh-CN" sz="2400" b="1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＝</a:t>
            </a:r>
          </a:p>
        </p:txBody>
      </p:sp>
      <p:sp>
        <p:nvSpPr>
          <p:cNvPr id="33" name="矩形 32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21509" name="文本框 33"/>
          <p:cNvSpPr txBox="1">
            <a:spLocks noChangeArrowheads="1"/>
          </p:cNvSpPr>
          <p:nvPr/>
        </p:nvSpPr>
        <p:spPr bwMode="auto">
          <a:xfrm>
            <a:off x="7669213" y="857250"/>
            <a:ext cx="909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itchFamily="49" charset="-122"/>
              </a:rPr>
              <a:t>2</a:t>
            </a:r>
            <a:r>
              <a:rPr kumimoji="1" lang="zh-CN" altLang="en-US" sz="1600" b="1">
                <a:latin typeface="楷体" pitchFamily="49" charset="-122"/>
                <a:ea typeface="楷体" pitchFamily="49" charset="-122"/>
              </a:rPr>
              <a:t>－练</a:t>
            </a:r>
          </a:p>
        </p:txBody>
      </p:sp>
      <p:sp>
        <p:nvSpPr>
          <p:cNvPr id="21510" name="文本框 36"/>
          <p:cNvSpPr txBox="1">
            <a:spLocks noChangeArrowheads="1"/>
          </p:cNvSpPr>
          <p:nvPr/>
        </p:nvSpPr>
        <p:spPr bwMode="auto">
          <a:xfrm>
            <a:off x="5827713" y="5783263"/>
            <a:ext cx="2276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典中点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cxnSp>
        <p:nvCxnSpPr>
          <p:cNvPr id="38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3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图片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图片 42" descr="上条蓝窄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668338" y="1774825"/>
            <a:ext cx="446087" cy="44608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2400" b="1" smtClean="0">
                <a:latin typeface="Times New Roman" pitchFamily="18" charset="0"/>
              </a:rPr>
              <a:t>1</a:t>
            </a:r>
          </a:p>
        </p:txBody>
      </p:sp>
      <p:graphicFrame>
        <p:nvGraphicFramePr>
          <p:cNvPr id="21518" name="Object 20"/>
          <p:cNvGraphicFramePr>
            <a:graphicFrameLocks noChangeAspect="1"/>
          </p:cNvGraphicFramePr>
          <p:nvPr/>
        </p:nvGraphicFramePr>
        <p:xfrm>
          <a:off x="2549525" y="3541713"/>
          <a:ext cx="939800" cy="457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name="公式" r:id="rId5" imgW="469900" imgH="228600" progId="Equation.3">
                  <p:embed/>
                </p:oleObj>
              </mc:Choice>
              <mc:Fallback>
                <p:oleObj name="公式" r:id="rId5" imgW="4699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49525" y="3541713"/>
                        <a:ext cx="939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9" name="Object 21"/>
          <p:cNvGraphicFramePr>
            <a:graphicFrameLocks noChangeAspect="1"/>
          </p:cNvGraphicFramePr>
          <p:nvPr/>
        </p:nvGraphicFramePr>
        <p:xfrm>
          <a:off x="5900738" y="3298825"/>
          <a:ext cx="762000" cy="8112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name="公式" r:id="rId7" imgW="380835" imgH="406224" progId="Equation.3">
                  <p:embed/>
                </p:oleObj>
              </mc:Choice>
              <mc:Fallback>
                <p:oleObj name="公式" r:id="rId7" imgW="380835" imgH="406224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00738" y="3298825"/>
                        <a:ext cx="762000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20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50950" y="4470400"/>
            <a:ext cx="5380038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564313" y="2306638"/>
            <a:ext cx="40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https://d.book118.com/525333230330011114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ns0:objectDefaults xmlns:ns0="http://schemas.openxmlformats.org/drawingml/2006/main">
    <ns0:spDef>
      <ns0:spPr/>
      <ns0:bodyPr/>
      <ns0:lstStyle/>
      <ns0:style>
        <ns0:lnRef idx="1">
          <ns0:schemeClr val="accent1"/>
        </ns0:lnRef>
        <ns0:fillRef idx="3">
          <ns0:schemeClr val="accent1"/>
        </ns0:fillRef>
        <ns0:effectRef idx="2">
          <ns0:schemeClr val="accent1"/>
        </ns0:effectRef>
        <ns0:fontRef idx="minor">
          <ns0:schemeClr val="lt1"/>
        </ns0:fontRef>
      </ns0:style>
    </ns0:spDef>
    <ns0:lnDef>
      <ns0:spPr/>
      <ns0:bodyPr/>
      <ns0:lstStyle/>
      <ns0:style>
        <ns0:lnRef idx="2">
          <ns0:schemeClr val="accent1"/>
        </ns0:lnRef>
        <ns0:fillRef idx="0">
          <ns0:schemeClr val="accent1"/>
        </ns0:fillRef>
        <ns0:effectRef idx="1">
          <ns0:schemeClr val="accent1"/>
        </ns0:effectRef>
        <ns0:fontRef idx="minor">
          <ns0:schemeClr val="tx1"/>
        </ns0:fontRef>
      </ns0:style>
    </ns0:lnDef>
  </ns0:objectDefaults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150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3">
      <vt:lpstr>Arial</vt:lpstr>
      <vt:lpstr>Calibri</vt:lpstr>
      <vt:lpstr>宋体</vt:lpstr>
      <vt:lpstr>黑体</vt:lpstr>
      <vt:lpstr>微软雅黑</vt:lpstr>
      <vt:lpstr>Gulim</vt:lpstr>
      <vt:lpstr>Adobe 黑体 Std R</vt:lpstr>
      <vt:lpstr>Wingdings</vt:lpstr>
      <vt:lpstr>Comic Sans MS</vt:lpstr>
      <vt:lpstr>Times New Roman</vt:lpstr>
      <vt:lpstr>楷体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2024-09-22T04:53:55.057</cp:lastPrinted>
  <dcterms:created xsi:type="dcterms:W3CDTF">2024-09-21T20:53:55Z</dcterms:created>
  <dcterms:modified xsi:type="dcterms:W3CDTF">2024-09-21T20:53:58Z</dcterms:modified>
</cp:coreProperties>
</file>