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B75749-1728-4094-9EDA-9D4DFC0FD14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663B20-8A93-4362-AC85-BC861BFE9130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/>
              <a:t>9</a:t>
            </a: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/>
              <a:t>9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F189C-5A69-45B6-9E58-B1288858F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E2EDA-9DE6-44EF-988D-5C6E413C8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C84B7-732B-4F12-BAAC-607762ACC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F9F9A-85DF-4BEB-9A09-40FDF1209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1ACE71-13D0-4D35-9410-F1CA182BF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1AB500-EE03-431B-A91A-28B6462C7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A33E02-0353-4CDD-8AC0-D1152B514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A72E6-BF42-4A14-B38A-ACBBF1AD9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FD7AD-CAC5-4209-AF61-7D9F406C2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4B61B-7DB0-41EC-BA56-453F04E8B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AF972-5ADE-4EE5-8D24-973BDD036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C520-37B5-4123-9465-707B010EA7A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98F6-4593-437C-8E03-8F13552F19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C520-37B5-4123-9465-707B010EA7A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98F6-4593-437C-8E03-8F13552F19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C520-37B5-4123-9465-707B010EA7A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98F6-4593-437C-8E03-8F13552F19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C520-37B5-4123-9465-707B010EA7A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98F6-4593-437C-8E03-8F13552F19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C520-37B5-4123-9465-707B010EA7A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98F6-4593-437C-8E03-8F13552F19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C520-37B5-4123-9465-707B010EA7A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98F6-4593-437C-8E03-8F13552F19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C520-37B5-4123-9465-707B010EA7A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98F6-4593-437C-8E03-8F13552F19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C520-37B5-4123-9465-707B010EA7A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98F6-4593-437C-8E03-8F13552F19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C520-37B5-4123-9465-707B010EA7A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98F6-4593-437C-8E03-8F13552F19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C520-37B5-4123-9465-707B010EA7A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98F6-4593-437C-8E03-8F13552F19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C520-37B5-4123-9465-707B010EA7A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798F6-4593-437C-8E03-8F13552F19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0"/>
            <a:r>
              <a:rPr lang="zh-CN" altLang="en-US"/>
              <a:t>第二级</a:t>
            </a:r>
            <a:endParaRPr lang="zh-CN" altLang="en-US"/>
          </a:p>
          <a:p>
            <a:pPr lvl="0"/>
            <a:r>
              <a:rPr lang="zh-CN" altLang="en-US"/>
              <a:t>第三级</a:t>
            </a:r>
            <a:endParaRPr lang="zh-CN" altLang="en-US"/>
          </a:p>
          <a:p>
            <a:pPr lvl="0"/>
            <a:r>
              <a:rPr lang="zh-CN" altLang="en-US"/>
              <a:t>第四级</a:t>
            </a:r>
            <a:endParaRPr lang="zh-CN" altLang="en-US"/>
          </a:p>
          <a:p>
            <a:pPr lvl="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2018/8/10</a:t>
            </a: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‹#›</a:t>
            </a:r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4.png" /><Relationship Id="rId5" Type="http://schemas.openxmlformats.org/officeDocument/2006/relationships/image" Target="../media/image5.jpeg" /><Relationship Id="rId6" Type="http://schemas.openxmlformats.org/officeDocument/2006/relationships/image" Target="../media/image6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9.png" /><Relationship Id="rId11" Type="http://schemas.openxmlformats.org/officeDocument/2006/relationships/tags" Target="../tags/tag6.xml" /><Relationship Id="rId12" Type="http://schemas.openxmlformats.org/officeDocument/2006/relationships/image" Target="../media/image10.png" /><Relationship Id="rId13" Type="http://schemas.openxmlformats.org/officeDocument/2006/relationships/tags" Target="../tags/tag7.xml" /><Relationship Id="rId14" Type="http://schemas.openxmlformats.org/officeDocument/2006/relationships/tags" Target="../tags/tag8.xml" /><Relationship Id="rId15" Type="http://schemas.openxmlformats.org/officeDocument/2006/relationships/tags" Target="../tags/tag9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tags" Target="../tags/tag1.xml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image" Target="../media/image8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9.png" /><Relationship Id="rId11" Type="http://schemas.openxmlformats.org/officeDocument/2006/relationships/tags" Target="../tags/tag15.xml" /><Relationship Id="rId12" Type="http://schemas.openxmlformats.org/officeDocument/2006/relationships/image" Target="../media/image10.png" /><Relationship Id="rId13" Type="http://schemas.openxmlformats.org/officeDocument/2006/relationships/tags" Target="../tags/tag16.xml" /><Relationship Id="rId14" Type="http://schemas.openxmlformats.org/officeDocument/2006/relationships/tags" Target="../tags/tag17.xml" /><Relationship Id="rId15" Type="http://schemas.openxmlformats.org/officeDocument/2006/relationships/tags" Target="../tags/tag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image" Target="../media/image8.png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3424210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3210" y="17418"/>
            <a:ext cx="4288790" cy="2915920"/>
          </a:xfrm>
          <a:prstGeom prst="rect">
            <a:avLst/>
          </a:prstGeom>
        </p:spPr>
      </p:pic>
      <p:sp>
        <p:nvSpPr>
          <p:cNvPr id="11" name="椭圆 10"/>
          <p:cNvSpPr/>
          <p:nvPr/>
        </p:nvSpPr>
        <p:spPr>
          <a:xfrm>
            <a:off x="3756000" y="1089000"/>
            <a:ext cx="4680000" cy="4680000"/>
          </a:xfrm>
          <a:prstGeom prst="ellipse">
            <a:avLst/>
          </a:prstGeom>
          <a:solidFill>
            <a:srgbClr val="3A54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5246809" y="2720625"/>
            <a:ext cx="1661993" cy="1625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600" smtClean="0">
                <a:solidFill>
                  <a:schemeClr val="bg1"/>
                </a:solidFill>
                <a:latin typeface="禹卫书法行书简体" panose="02000603000000000000" pitchFamily="2" charset="-122"/>
                <a:ea typeface="禹卫书法行书简体" panose="02000603000000000000" pitchFamily="2" charset="-122"/>
              </a:rPr>
              <a:t>氓</a:t>
            </a:r>
            <a:endParaRPr lang="zh-CN" altLang="en-US" sz="9600">
              <a:solidFill>
                <a:schemeClr val="bg1"/>
              </a:solidFill>
              <a:latin typeface="禹卫书法行书简体" panose="02000603000000000000" pitchFamily="2" charset="-122"/>
              <a:ea typeface="禹卫书法行书简体" panose="02000603000000000000" pitchFamily="2" charset="-122"/>
            </a:endParaRPr>
          </a:p>
        </p:txBody>
      </p:sp>
      <p:grpSp>
        <p:nvGrpSpPr>
          <p:cNvPr id="7" name="Group 37842"/>
          <p:cNvGrpSpPr>
            <a:grpSpLocks noChangeAspect="1"/>
          </p:cNvGrpSpPr>
          <p:nvPr/>
        </p:nvGrpSpPr>
        <p:grpSpPr>
          <a:xfrm>
            <a:off x="1902554" y="1280160"/>
            <a:ext cx="1664220" cy="971551"/>
            <a:chOff x="2556" y="2961"/>
            <a:chExt cx="1283" cy="749"/>
          </a:xfrm>
          <a:solidFill>
            <a:srgbClr val="3A5451"/>
          </a:solidFill>
        </p:grpSpPr>
        <p:sp>
          <p:nvSpPr>
            <p:cNvPr id="8" name="Freeform 37843"/>
            <p:cNvSpPr/>
            <p:nvPr/>
          </p:nvSpPr>
          <p:spPr bwMode="auto">
            <a:xfrm>
              <a:off x="3280" y="3538"/>
              <a:ext cx="193" cy="172"/>
            </a:xfrm>
            <a:custGeom>
              <a:gdLst>
                <a:gd name="T0" fmla="*/ 81 w 81"/>
                <a:gd name="T1" fmla="*/ 31 h 72"/>
                <a:gd name="T2" fmla="*/ 50 w 81"/>
                <a:gd name="T3" fmla="*/ 41 h 72"/>
                <a:gd name="T4" fmla="*/ 43 w 81"/>
                <a:gd name="T5" fmla="*/ 39 h 72"/>
                <a:gd name="T6" fmla="*/ 55 w 81"/>
                <a:gd name="T7" fmla="*/ 15 h 72"/>
                <a:gd name="T8" fmla="*/ 47 w 81"/>
                <a:gd name="T9" fmla="*/ 0 h 72"/>
                <a:gd name="T10" fmla="*/ 31 w 81"/>
                <a:gd name="T11" fmla="*/ 37 h 72"/>
                <a:gd name="T12" fmla="*/ 23 w 81"/>
                <a:gd name="T13" fmla="*/ 51 h 72"/>
                <a:gd name="T14" fmla="*/ 0 w 81"/>
                <a:gd name="T15" fmla="*/ 51 h 72"/>
                <a:gd name="T16" fmla="*/ 14 w 81"/>
                <a:gd name="T17" fmla="*/ 72 h 72"/>
                <a:gd name="T18" fmla="*/ 36 w 81"/>
                <a:gd name="T19" fmla="*/ 59 h 72"/>
                <a:gd name="T20" fmla="*/ 66 w 81"/>
                <a:gd name="T21" fmla="*/ 45 h 72"/>
                <a:gd name="T22" fmla="*/ 81 w 81"/>
                <a:gd name="T23" fmla="*/ 31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1" h="72">
                  <a:moveTo>
                    <a:pt x="81" y="31"/>
                  </a:moveTo>
                  <a:cubicBezTo>
                    <a:pt x="81" y="31"/>
                    <a:pt x="61" y="28"/>
                    <a:pt x="50" y="41"/>
                  </a:cubicBezTo>
                  <a:cubicBezTo>
                    <a:pt x="50" y="41"/>
                    <a:pt x="40" y="40"/>
                    <a:pt x="43" y="39"/>
                  </a:cubicBezTo>
                  <a:cubicBezTo>
                    <a:pt x="45" y="39"/>
                    <a:pt x="55" y="20"/>
                    <a:pt x="55" y="15"/>
                  </a:cubicBezTo>
                  <a:cubicBezTo>
                    <a:pt x="55" y="10"/>
                    <a:pt x="47" y="0"/>
                    <a:pt x="47" y="0"/>
                  </a:cubicBezTo>
                  <a:cubicBezTo>
                    <a:pt x="47" y="0"/>
                    <a:pt x="24" y="14"/>
                    <a:pt x="31" y="37"/>
                  </a:cubicBezTo>
                  <a:cubicBezTo>
                    <a:pt x="31" y="37"/>
                    <a:pt x="34" y="49"/>
                    <a:pt x="23" y="51"/>
                  </a:cubicBezTo>
                  <a:cubicBezTo>
                    <a:pt x="11" y="53"/>
                    <a:pt x="0" y="51"/>
                    <a:pt x="0" y="51"/>
                  </a:cubicBezTo>
                  <a:cubicBezTo>
                    <a:pt x="14" y="72"/>
                    <a:pt x="14" y="72"/>
                    <a:pt x="14" y="72"/>
                  </a:cubicBezTo>
                  <a:cubicBezTo>
                    <a:pt x="14" y="72"/>
                    <a:pt x="27" y="59"/>
                    <a:pt x="36" y="59"/>
                  </a:cubicBezTo>
                  <a:cubicBezTo>
                    <a:pt x="45" y="59"/>
                    <a:pt x="61" y="51"/>
                    <a:pt x="66" y="45"/>
                  </a:cubicBezTo>
                  <a:cubicBezTo>
                    <a:pt x="72" y="38"/>
                    <a:pt x="75" y="32"/>
                    <a:pt x="81" y="3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Freeform 37844"/>
            <p:cNvSpPr/>
            <p:nvPr/>
          </p:nvSpPr>
          <p:spPr bwMode="auto">
            <a:xfrm>
              <a:off x="2556" y="2961"/>
              <a:ext cx="394" cy="308"/>
            </a:xfrm>
            <a:custGeom>
              <a:gdLst>
                <a:gd name="T0" fmla="*/ 166 w 166"/>
                <a:gd name="T1" fmla="*/ 74 h 129"/>
                <a:gd name="T2" fmla="*/ 103 w 166"/>
                <a:gd name="T3" fmla="*/ 83 h 129"/>
                <a:gd name="T4" fmla="*/ 88 w 166"/>
                <a:gd name="T5" fmla="*/ 76 h 129"/>
                <a:gd name="T6" fmla="*/ 121 w 166"/>
                <a:gd name="T7" fmla="*/ 33 h 129"/>
                <a:gd name="T8" fmla="*/ 111 w 166"/>
                <a:gd name="T9" fmla="*/ 0 h 129"/>
                <a:gd name="T10" fmla="*/ 66 w 166"/>
                <a:gd name="T11" fmla="*/ 68 h 129"/>
                <a:gd name="T12" fmla="*/ 45 w 166"/>
                <a:gd name="T13" fmla="*/ 92 h 129"/>
                <a:gd name="T14" fmla="*/ 0 w 166"/>
                <a:gd name="T15" fmla="*/ 84 h 129"/>
                <a:gd name="T16" fmla="*/ 20 w 166"/>
                <a:gd name="T17" fmla="*/ 129 h 129"/>
                <a:gd name="T18" fmla="*/ 67 w 166"/>
                <a:gd name="T19" fmla="*/ 113 h 129"/>
                <a:gd name="T20" fmla="*/ 133 w 166"/>
                <a:gd name="T21" fmla="*/ 96 h 129"/>
                <a:gd name="T22" fmla="*/ 166 w 166"/>
                <a:gd name="T23" fmla="*/ 74 h 1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6" h="129">
                  <a:moveTo>
                    <a:pt x="166" y="74"/>
                  </a:moveTo>
                  <a:cubicBezTo>
                    <a:pt x="166" y="74"/>
                    <a:pt x="128" y="62"/>
                    <a:pt x="103" y="83"/>
                  </a:cubicBezTo>
                  <a:cubicBezTo>
                    <a:pt x="103" y="83"/>
                    <a:pt x="83" y="77"/>
                    <a:pt x="88" y="76"/>
                  </a:cubicBezTo>
                  <a:cubicBezTo>
                    <a:pt x="93" y="76"/>
                    <a:pt x="119" y="42"/>
                    <a:pt x="121" y="33"/>
                  </a:cubicBezTo>
                  <a:cubicBezTo>
                    <a:pt x="123" y="24"/>
                    <a:pt x="111" y="0"/>
                    <a:pt x="111" y="0"/>
                  </a:cubicBezTo>
                  <a:cubicBezTo>
                    <a:pt x="111" y="0"/>
                    <a:pt x="61" y="20"/>
                    <a:pt x="66" y="68"/>
                  </a:cubicBezTo>
                  <a:cubicBezTo>
                    <a:pt x="66" y="68"/>
                    <a:pt x="68" y="93"/>
                    <a:pt x="45" y="92"/>
                  </a:cubicBezTo>
                  <a:cubicBezTo>
                    <a:pt x="22" y="92"/>
                    <a:pt x="0" y="84"/>
                    <a:pt x="0" y="84"/>
                  </a:cubicBezTo>
                  <a:cubicBezTo>
                    <a:pt x="20" y="129"/>
                    <a:pt x="20" y="129"/>
                    <a:pt x="20" y="129"/>
                  </a:cubicBezTo>
                  <a:cubicBezTo>
                    <a:pt x="20" y="129"/>
                    <a:pt x="49" y="110"/>
                    <a:pt x="67" y="113"/>
                  </a:cubicBezTo>
                  <a:cubicBezTo>
                    <a:pt x="85" y="116"/>
                    <a:pt x="120" y="107"/>
                    <a:pt x="133" y="96"/>
                  </a:cubicBezTo>
                  <a:cubicBezTo>
                    <a:pt x="145" y="85"/>
                    <a:pt x="153" y="74"/>
                    <a:pt x="166" y="7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Freeform 37845"/>
            <p:cNvSpPr/>
            <p:nvPr/>
          </p:nvSpPr>
          <p:spPr bwMode="auto">
            <a:xfrm>
              <a:off x="3622" y="3040"/>
              <a:ext cx="217" cy="143"/>
            </a:xfrm>
            <a:custGeom>
              <a:gdLst>
                <a:gd name="T0" fmla="*/ 91 w 91"/>
                <a:gd name="T1" fmla="*/ 48 h 60"/>
                <a:gd name="T2" fmla="*/ 56 w 91"/>
                <a:gd name="T3" fmla="*/ 45 h 60"/>
                <a:gd name="T4" fmla="*/ 49 w 91"/>
                <a:gd name="T5" fmla="*/ 39 h 60"/>
                <a:gd name="T6" fmla="*/ 73 w 91"/>
                <a:gd name="T7" fmla="*/ 20 h 60"/>
                <a:gd name="T8" fmla="*/ 72 w 91"/>
                <a:gd name="T9" fmla="*/ 0 h 60"/>
                <a:gd name="T10" fmla="*/ 38 w 91"/>
                <a:gd name="T11" fmla="*/ 31 h 60"/>
                <a:gd name="T12" fmla="*/ 23 w 91"/>
                <a:gd name="T13" fmla="*/ 41 h 60"/>
                <a:gd name="T14" fmla="*/ 0 w 91"/>
                <a:gd name="T15" fmla="*/ 31 h 60"/>
                <a:gd name="T16" fmla="*/ 4 w 91"/>
                <a:gd name="T17" fmla="*/ 58 h 60"/>
                <a:gd name="T18" fmla="*/ 32 w 91"/>
                <a:gd name="T19" fmla="*/ 56 h 60"/>
                <a:gd name="T20" fmla="*/ 70 w 91"/>
                <a:gd name="T21" fmla="*/ 56 h 60"/>
                <a:gd name="T22" fmla="*/ 91 w 91"/>
                <a:gd name="T23" fmla="*/ 48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1" h="60">
                  <a:moveTo>
                    <a:pt x="91" y="48"/>
                  </a:moveTo>
                  <a:cubicBezTo>
                    <a:pt x="91" y="48"/>
                    <a:pt x="73" y="36"/>
                    <a:pt x="56" y="45"/>
                  </a:cubicBezTo>
                  <a:cubicBezTo>
                    <a:pt x="56" y="45"/>
                    <a:pt x="46" y="38"/>
                    <a:pt x="49" y="39"/>
                  </a:cubicBezTo>
                  <a:cubicBezTo>
                    <a:pt x="52" y="39"/>
                    <a:pt x="70" y="25"/>
                    <a:pt x="73" y="20"/>
                  </a:cubicBezTo>
                  <a:cubicBezTo>
                    <a:pt x="75" y="15"/>
                    <a:pt x="72" y="0"/>
                    <a:pt x="72" y="0"/>
                  </a:cubicBezTo>
                  <a:cubicBezTo>
                    <a:pt x="72" y="0"/>
                    <a:pt x="42" y="4"/>
                    <a:pt x="38" y="31"/>
                  </a:cubicBezTo>
                  <a:cubicBezTo>
                    <a:pt x="38" y="31"/>
                    <a:pt x="36" y="45"/>
                    <a:pt x="23" y="41"/>
                  </a:cubicBezTo>
                  <a:cubicBezTo>
                    <a:pt x="11" y="38"/>
                    <a:pt x="0" y="31"/>
                    <a:pt x="0" y="31"/>
                  </a:cubicBezTo>
                  <a:cubicBezTo>
                    <a:pt x="4" y="58"/>
                    <a:pt x="4" y="58"/>
                    <a:pt x="4" y="58"/>
                  </a:cubicBezTo>
                  <a:cubicBezTo>
                    <a:pt x="4" y="58"/>
                    <a:pt x="23" y="51"/>
                    <a:pt x="32" y="56"/>
                  </a:cubicBezTo>
                  <a:cubicBezTo>
                    <a:pt x="42" y="60"/>
                    <a:pt x="62" y="60"/>
                    <a:pt x="70" y="56"/>
                  </a:cubicBezTo>
                  <a:cubicBezTo>
                    <a:pt x="79" y="52"/>
                    <a:pt x="85" y="46"/>
                    <a:pt x="91" y="4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12" name="Picture 3787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77748" y="4949839"/>
            <a:ext cx="2402739" cy="819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Freeform 37839"/>
          <p:cNvSpPr/>
          <p:nvPr/>
        </p:nvSpPr>
        <p:spPr bwMode="auto">
          <a:xfrm>
            <a:off x="7205638" y="4729328"/>
            <a:ext cx="2223558" cy="320991"/>
          </a:xfrm>
          <a:custGeom>
            <a:gdLst>
              <a:gd name="T0" fmla="*/ 442 w 442"/>
              <a:gd name="T1" fmla="*/ 64 h 64"/>
              <a:gd name="T2" fmla="*/ 169 w 442"/>
              <a:gd name="T3" fmla="*/ 64 h 64"/>
              <a:gd name="T4" fmla="*/ 152 w 442"/>
              <a:gd name="T5" fmla="*/ 47 h 64"/>
              <a:gd name="T6" fmla="*/ 168 w 442"/>
              <a:gd name="T7" fmla="*/ 29 h 64"/>
              <a:gd name="T8" fmla="*/ 168 w 442"/>
              <a:gd name="T9" fmla="*/ 29 h 64"/>
              <a:gd name="T10" fmla="*/ 273 w 442"/>
              <a:gd name="T11" fmla="*/ 29 h 64"/>
              <a:gd name="T12" fmla="*/ 284 w 442"/>
              <a:gd name="T13" fmla="*/ 18 h 64"/>
              <a:gd name="T14" fmla="*/ 273 w 442"/>
              <a:gd name="T15" fmla="*/ 6 h 64"/>
              <a:gd name="T16" fmla="*/ 0 w 442"/>
              <a:gd name="T17" fmla="*/ 6 h 64"/>
              <a:gd name="T18" fmla="*/ 0 w 442"/>
              <a:gd name="T19" fmla="*/ 0 h 64"/>
              <a:gd name="T20" fmla="*/ 273 w 442"/>
              <a:gd name="T21" fmla="*/ 0 h 64"/>
              <a:gd name="T22" fmla="*/ 290 w 442"/>
              <a:gd name="T23" fmla="*/ 18 h 64"/>
              <a:gd name="T24" fmla="*/ 273 w 442"/>
              <a:gd name="T25" fmla="*/ 35 h 64"/>
              <a:gd name="T26" fmla="*/ 169 w 442"/>
              <a:gd name="T27" fmla="*/ 35 h 64"/>
              <a:gd name="T28" fmla="*/ 158 w 442"/>
              <a:gd name="T29" fmla="*/ 47 h 64"/>
              <a:gd name="T30" fmla="*/ 169 w 442"/>
              <a:gd name="T31" fmla="*/ 58 h 64"/>
              <a:gd name="T32" fmla="*/ 442 w 442"/>
              <a:gd name="T33" fmla="*/ 58 h 64"/>
              <a:gd name="T34" fmla="*/ 442 w 442"/>
              <a:gd name="T35" fmla="*/ 64 h 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442" h="64">
                <a:moveTo>
                  <a:pt x="442" y="64"/>
                </a:moveTo>
                <a:cubicBezTo>
                  <a:pt x="169" y="64"/>
                  <a:pt x="169" y="64"/>
                  <a:pt x="169" y="64"/>
                </a:cubicBezTo>
                <a:cubicBezTo>
                  <a:pt x="160" y="64"/>
                  <a:pt x="152" y="56"/>
                  <a:pt x="152" y="47"/>
                </a:cubicBezTo>
                <a:cubicBezTo>
                  <a:pt x="152" y="37"/>
                  <a:pt x="159" y="30"/>
                  <a:pt x="168" y="29"/>
                </a:cubicBezTo>
                <a:cubicBezTo>
                  <a:pt x="168" y="29"/>
                  <a:pt x="168" y="29"/>
                  <a:pt x="168" y="29"/>
                </a:cubicBezTo>
                <a:cubicBezTo>
                  <a:pt x="273" y="29"/>
                  <a:pt x="273" y="29"/>
                  <a:pt x="273" y="29"/>
                </a:cubicBezTo>
                <a:cubicBezTo>
                  <a:pt x="279" y="29"/>
                  <a:pt x="284" y="24"/>
                  <a:pt x="284" y="18"/>
                </a:cubicBezTo>
                <a:cubicBezTo>
                  <a:pt x="284" y="11"/>
                  <a:pt x="279" y="6"/>
                  <a:pt x="273" y="6"/>
                </a:cubicBezTo>
                <a:cubicBezTo>
                  <a:pt x="0" y="6"/>
                  <a:pt x="0" y="6"/>
                  <a:pt x="0" y="6"/>
                </a:cubicBezTo>
                <a:cubicBezTo>
                  <a:pt x="0" y="0"/>
                  <a:pt x="0" y="0"/>
                  <a:pt x="0" y="0"/>
                </a:cubicBezTo>
                <a:cubicBezTo>
                  <a:pt x="273" y="0"/>
                  <a:pt x="273" y="0"/>
                  <a:pt x="273" y="0"/>
                </a:cubicBezTo>
                <a:cubicBezTo>
                  <a:pt x="282" y="0"/>
                  <a:pt x="290" y="8"/>
                  <a:pt x="290" y="18"/>
                </a:cubicBezTo>
                <a:cubicBezTo>
                  <a:pt x="290" y="27"/>
                  <a:pt x="282" y="35"/>
                  <a:pt x="273" y="35"/>
                </a:cubicBezTo>
                <a:cubicBezTo>
                  <a:pt x="169" y="35"/>
                  <a:pt x="169" y="35"/>
                  <a:pt x="169" y="35"/>
                </a:cubicBezTo>
                <a:cubicBezTo>
                  <a:pt x="163" y="35"/>
                  <a:pt x="158" y="40"/>
                  <a:pt x="158" y="47"/>
                </a:cubicBezTo>
                <a:cubicBezTo>
                  <a:pt x="158" y="53"/>
                  <a:pt x="163" y="58"/>
                  <a:pt x="169" y="58"/>
                </a:cubicBezTo>
                <a:cubicBezTo>
                  <a:pt x="442" y="58"/>
                  <a:pt x="442" y="58"/>
                  <a:pt x="442" y="58"/>
                </a:cubicBezTo>
                <a:lnTo>
                  <a:pt x="442" y="64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TextBox 14"/>
          <p:cNvSpPr txBox="1"/>
          <p:nvPr/>
        </p:nvSpPr>
        <p:spPr>
          <a:xfrm>
            <a:off x="6698586" y="3409246"/>
            <a:ext cx="492443" cy="133208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chemeClr val="bg1"/>
                </a:solidFill>
              </a:rPr>
              <a:t>《</a:t>
            </a:r>
            <a:r>
              <a:rPr lang="zh-CN" altLang="en-US" sz="2000" smtClean="0">
                <a:solidFill>
                  <a:schemeClr val="bg1"/>
                </a:solidFill>
              </a:rPr>
              <a:t>诗经</a:t>
            </a:r>
            <a:r>
              <a:rPr lang="en-US" altLang="zh-CN" sz="2000" smtClean="0">
                <a:solidFill>
                  <a:schemeClr val="bg1"/>
                </a:solidFill>
              </a:rPr>
              <a:t>》</a:t>
            </a:r>
            <a:endParaRPr lang="zh-CN" altLang="en-US" sz="2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3210" y="17418"/>
            <a:ext cx="4288790" cy="2915920"/>
          </a:xfrm>
          <a:prstGeom prst="rect">
            <a:avLst/>
          </a:prstGeom>
        </p:spPr>
      </p:pic>
      <p:sp>
        <p:nvSpPr>
          <p:cNvPr id="14" name="Freeform 37839"/>
          <p:cNvSpPr/>
          <p:nvPr/>
        </p:nvSpPr>
        <p:spPr bwMode="auto">
          <a:xfrm flipH="1">
            <a:off x="7079320" y="4844569"/>
            <a:ext cx="1702517" cy="245774"/>
          </a:xfrm>
          <a:custGeom>
            <a:gdLst>
              <a:gd name="T0" fmla="*/ 442 w 442"/>
              <a:gd name="T1" fmla="*/ 64 h 64"/>
              <a:gd name="T2" fmla="*/ 169 w 442"/>
              <a:gd name="T3" fmla="*/ 64 h 64"/>
              <a:gd name="T4" fmla="*/ 152 w 442"/>
              <a:gd name="T5" fmla="*/ 47 h 64"/>
              <a:gd name="T6" fmla="*/ 168 w 442"/>
              <a:gd name="T7" fmla="*/ 29 h 64"/>
              <a:gd name="T8" fmla="*/ 168 w 442"/>
              <a:gd name="T9" fmla="*/ 29 h 64"/>
              <a:gd name="T10" fmla="*/ 273 w 442"/>
              <a:gd name="T11" fmla="*/ 29 h 64"/>
              <a:gd name="T12" fmla="*/ 284 w 442"/>
              <a:gd name="T13" fmla="*/ 18 h 64"/>
              <a:gd name="T14" fmla="*/ 273 w 442"/>
              <a:gd name="T15" fmla="*/ 6 h 64"/>
              <a:gd name="T16" fmla="*/ 0 w 442"/>
              <a:gd name="T17" fmla="*/ 6 h 64"/>
              <a:gd name="T18" fmla="*/ 0 w 442"/>
              <a:gd name="T19" fmla="*/ 0 h 64"/>
              <a:gd name="T20" fmla="*/ 273 w 442"/>
              <a:gd name="T21" fmla="*/ 0 h 64"/>
              <a:gd name="T22" fmla="*/ 290 w 442"/>
              <a:gd name="T23" fmla="*/ 18 h 64"/>
              <a:gd name="T24" fmla="*/ 273 w 442"/>
              <a:gd name="T25" fmla="*/ 35 h 64"/>
              <a:gd name="T26" fmla="*/ 169 w 442"/>
              <a:gd name="T27" fmla="*/ 35 h 64"/>
              <a:gd name="T28" fmla="*/ 158 w 442"/>
              <a:gd name="T29" fmla="*/ 47 h 64"/>
              <a:gd name="T30" fmla="*/ 169 w 442"/>
              <a:gd name="T31" fmla="*/ 58 h 64"/>
              <a:gd name="T32" fmla="*/ 442 w 442"/>
              <a:gd name="T33" fmla="*/ 58 h 64"/>
              <a:gd name="T34" fmla="*/ 442 w 442"/>
              <a:gd name="T35" fmla="*/ 64 h 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442" h="64">
                <a:moveTo>
                  <a:pt x="442" y="64"/>
                </a:moveTo>
                <a:cubicBezTo>
                  <a:pt x="169" y="64"/>
                  <a:pt x="169" y="64"/>
                  <a:pt x="169" y="64"/>
                </a:cubicBezTo>
                <a:cubicBezTo>
                  <a:pt x="160" y="64"/>
                  <a:pt x="152" y="56"/>
                  <a:pt x="152" y="47"/>
                </a:cubicBezTo>
                <a:cubicBezTo>
                  <a:pt x="152" y="37"/>
                  <a:pt x="159" y="30"/>
                  <a:pt x="168" y="29"/>
                </a:cubicBezTo>
                <a:cubicBezTo>
                  <a:pt x="168" y="29"/>
                  <a:pt x="168" y="29"/>
                  <a:pt x="168" y="29"/>
                </a:cubicBezTo>
                <a:cubicBezTo>
                  <a:pt x="273" y="29"/>
                  <a:pt x="273" y="29"/>
                  <a:pt x="273" y="29"/>
                </a:cubicBezTo>
                <a:cubicBezTo>
                  <a:pt x="279" y="29"/>
                  <a:pt x="284" y="24"/>
                  <a:pt x="284" y="18"/>
                </a:cubicBezTo>
                <a:cubicBezTo>
                  <a:pt x="284" y="11"/>
                  <a:pt x="279" y="6"/>
                  <a:pt x="273" y="6"/>
                </a:cubicBezTo>
                <a:cubicBezTo>
                  <a:pt x="0" y="6"/>
                  <a:pt x="0" y="6"/>
                  <a:pt x="0" y="6"/>
                </a:cubicBezTo>
                <a:cubicBezTo>
                  <a:pt x="0" y="0"/>
                  <a:pt x="0" y="0"/>
                  <a:pt x="0" y="0"/>
                </a:cubicBezTo>
                <a:cubicBezTo>
                  <a:pt x="273" y="0"/>
                  <a:pt x="273" y="0"/>
                  <a:pt x="273" y="0"/>
                </a:cubicBezTo>
                <a:cubicBezTo>
                  <a:pt x="282" y="0"/>
                  <a:pt x="290" y="8"/>
                  <a:pt x="290" y="18"/>
                </a:cubicBezTo>
                <a:cubicBezTo>
                  <a:pt x="290" y="27"/>
                  <a:pt x="282" y="35"/>
                  <a:pt x="273" y="35"/>
                </a:cubicBezTo>
                <a:cubicBezTo>
                  <a:pt x="169" y="35"/>
                  <a:pt x="169" y="35"/>
                  <a:pt x="169" y="35"/>
                </a:cubicBezTo>
                <a:cubicBezTo>
                  <a:pt x="163" y="35"/>
                  <a:pt x="158" y="40"/>
                  <a:pt x="158" y="47"/>
                </a:cubicBezTo>
                <a:cubicBezTo>
                  <a:pt x="158" y="53"/>
                  <a:pt x="163" y="58"/>
                  <a:pt x="169" y="58"/>
                </a:cubicBezTo>
                <a:cubicBezTo>
                  <a:pt x="442" y="58"/>
                  <a:pt x="442" y="58"/>
                  <a:pt x="442" y="58"/>
                </a:cubicBezTo>
                <a:lnTo>
                  <a:pt x="442" y="64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文本框 34"/>
          <p:cNvSpPr txBox="1"/>
          <p:nvPr/>
        </p:nvSpPr>
        <p:spPr>
          <a:xfrm>
            <a:off x="2601284" y="2532407"/>
            <a:ext cx="720326" cy="584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2F2F2F"/>
                </a:solidFill>
                <a:latin typeface="禹卫书法行书简体" panose="02000603000000000000" pitchFamily="2" charset="-122"/>
                <a:ea typeface="禹卫书法行书简体" panose="02000603000000000000" pitchFamily="2" charset="-122"/>
              </a:rPr>
              <a:t>壹</a:t>
            </a:r>
            <a:endParaRPr lang="zh-CN" altLang="en-US" sz="3200" b="1">
              <a:solidFill>
                <a:srgbClr val="2F2F2F"/>
              </a:solidFill>
              <a:latin typeface="禹卫书法行书简体" panose="02000603000000000000" pitchFamily="2" charset="-122"/>
              <a:ea typeface="禹卫书法行书简体" panose="02000603000000000000" pitchFamily="2" charset="-122"/>
            </a:endParaRPr>
          </a:p>
        </p:txBody>
      </p:sp>
      <p:pic>
        <p:nvPicPr>
          <p:cNvPr id="16" name="图片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1279" y="2682245"/>
            <a:ext cx="662700" cy="34131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流程图: 联系 36"/>
          <p:cNvSpPr/>
          <p:nvPr/>
        </p:nvSpPr>
        <p:spPr>
          <a:xfrm>
            <a:off x="3265741" y="2771797"/>
            <a:ext cx="106304" cy="105996"/>
          </a:xfrm>
          <a:prstGeom prst="flowChartConnector">
            <a:avLst/>
          </a:prstGeom>
          <a:solidFill>
            <a:srgbClr val="2F2F2F"/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3588590" y="2532406"/>
            <a:ext cx="26618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禹卫书法行书简体" panose="02000603000000000000" pitchFamily="2" charset="-122"/>
                <a:ea typeface="禹卫书法行书简体" panose="02000603000000000000" pitchFamily="2" charset="-122"/>
              </a:rPr>
              <a:t>关于</a:t>
            </a:r>
            <a:r>
              <a:rPr lang="en-US" altLang="zh-CN" sz="3200" b="1" smtClean="0">
                <a:latin typeface="禹卫书法行书简体" panose="02000603000000000000" pitchFamily="2" charset="-122"/>
                <a:ea typeface="禹卫书法行书简体" panose="02000603000000000000" pitchFamily="2" charset="-122"/>
              </a:rPr>
              <a:t>《</a:t>
            </a:r>
            <a:r>
              <a:rPr lang="zh-CN" altLang="en-US" sz="3200" b="1" smtClean="0">
                <a:latin typeface="禹卫书法行书简体" panose="02000603000000000000" pitchFamily="2" charset="-122"/>
                <a:ea typeface="禹卫书法行书简体" panose="02000603000000000000" pitchFamily="2" charset="-122"/>
              </a:rPr>
              <a:t>诗经</a:t>
            </a:r>
            <a:r>
              <a:rPr lang="en-US" altLang="zh-CN" sz="3200" b="1" smtClean="0">
                <a:latin typeface="禹卫书法行书简体" panose="02000603000000000000" pitchFamily="2" charset="-122"/>
                <a:ea typeface="禹卫书法行书简体" panose="02000603000000000000" pitchFamily="2" charset="-122"/>
              </a:rPr>
              <a:t>》</a:t>
            </a:r>
            <a:endParaRPr lang="zh-CN" altLang="en-US" sz="3200" b="1">
              <a:latin typeface="禹卫书法行书简体" panose="02000603000000000000" pitchFamily="2" charset="-122"/>
              <a:ea typeface="禹卫书法行书简体" panose="02000603000000000000" pitchFamily="2" charset="-122"/>
            </a:endParaRPr>
          </a:p>
        </p:txBody>
      </p:sp>
      <p:sp>
        <p:nvSpPr>
          <p:cNvPr id="19" name="文本框 34"/>
          <p:cNvSpPr txBox="1"/>
          <p:nvPr/>
        </p:nvSpPr>
        <p:spPr>
          <a:xfrm>
            <a:off x="2601284" y="3341520"/>
            <a:ext cx="720326" cy="584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2F2F2F"/>
                </a:solidFill>
                <a:latin typeface="禹卫书法行书简体" panose="02000603000000000000" pitchFamily="2" charset="-122"/>
                <a:ea typeface="禹卫书法行书简体" panose="02000603000000000000" pitchFamily="2" charset="-122"/>
              </a:rPr>
              <a:t>贰</a:t>
            </a:r>
            <a:endParaRPr lang="zh-CN" altLang="en-US" sz="3200" b="1">
              <a:solidFill>
                <a:srgbClr val="2F2F2F"/>
              </a:solidFill>
              <a:latin typeface="禹卫书法行书简体" panose="02000603000000000000" pitchFamily="2" charset="-122"/>
              <a:ea typeface="禹卫书法行书简体" panose="02000603000000000000" pitchFamily="2" charset="-122"/>
            </a:endParaRPr>
          </a:p>
        </p:txBody>
      </p:sp>
      <p:pic>
        <p:nvPicPr>
          <p:cNvPr id="20" name="图片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1279" y="3491358"/>
            <a:ext cx="662700" cy="34131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" name="流程图: 联系 36"/>
          <p:cNvSpPr/>
          <p:nvPr/>
        </p:nvSpPr>
        <p:spPr>
          <a:xfrm>
            <a:off x="3265741" y="3580910"/>
            <a:ext cx="106304" cy="105996"/>
          </a:xfrm>
          <a:prstGeom prst="flowChartConnector">
            <a:avLst/>
          </a:prstGeom>
          <a:solidFill>
            <a:srgbClr val="2F2F2F"/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3588590" y="3341519"/>
            <a:ext cx="26618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禹卫书法行书简体" panose="02000603000000000000" pitchFamily="2" charset="-122"/>
                <a:ea typeface="禹卫书法行书简体" panose="02000603000000000000" pitchFamily="2" charset="-122"/>
              </a:rPr>
              <a:t>文本细读</a:t>
            </a:r>
            <a:endParaRPr lang="zh-CN" altLang="en-US" sz="3200" b="1">
              <a:latin typeface="禹卫书法行书简体" panose="02000603000000000000" pitchFamily="2" charset="-122"/>
              <a:ea typeface="禹卫书法行书简体" panose="02000603000000000000" pitchFamily="2" charset="-122"/>
            </a:endParaRPr>
          </a:p>
        </p:txBody>
      </p:sp>
      <p:sp>
        <p:nvSpPr>
          <p:cNvPr id="23" name="文本框 34"/>
          <p:cNvSpPr txBox="1"/>
          <p:nvPr/>
        </p:nvSpPr>
        <p:spPr>
          <a:xfrm>
            <a:off x="2601284" y="4223999"/>
            <a:ext cx="720326" cy="584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2F2F2F"/>
                </a:solidFill>
                <a:latin typeface="禹卫书法行书简体" panose="02000603000000000000" pitchFamily="2" charset="-122"/>
                <a:ea typeface="禹卫书法行书简体" panose="02000603000000000000" pitchFamily="2" charset="-122"/>
              </a:rPr>
              <a:t>叁</a:t>
            </a:r>
            <a:endParaRPr lang="zh-CN" altLang="en-US" sz="3200" b="1">
              <a:solidFill>
                <a:srgbClr val="2F2F2F"/>
              </a:solidFill>
              <a:latin typeface="禹卫书法行书简体" panose="02000603000000000000" pitchFamily="2" charset="-122"/>
              <a:ea typeface="禹卫书法行书简体" panose="02000603000000000000" pitchFamily="2" charset="-122"/>
            </a:endParaRPr>
          </a:p>
        </p:txBody>
      </p:sp>
      <p:pic>
        <p:nvPicPr>
          <p:cNvPr id="24" name="图片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1279" y="4373837"/>
            <a:ext cx="662700" cy="34131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5" name="流程图: 联系 36"/>
          <p:cNvSpPr/>
          <p:nvPr/>
        </p:nvSpPr>
        <p:spPr>
          <a:xfrm>
            <a:off x="3265741" y="4463389"/>
            <a:ext cx="106304" cy="105996"/>
          </a:xfrm>
          <a:prstGeom prst="flowChartConnector">
            <a:avLst/>
          </a:prstGeom>
          <a:solidFill>
            <a:srgbClr val="2F2F2F"/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3588590" y="4223998"/>
            <a:ext cx="26618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禹卫书法行书简体" panose="02000603000000000000" pitchFamily="2" charset="-122"/>
                <a:ea typeface="禹卫书法行书简体" panose="02000603000000000000" pitchFamily="2" charset="-122"/>
              </a:rPr>
              <a:t>情感探究</a:t>
            </a:r>
            <a:endParaRPr lang="zh-CN" altLang="en-US" sz="3200" b="1">
              <a:latin typeface="禹卫书法行书简体" panose="02000603000000000000" pitchFamily="2" charset="-122"/>
              <a:ea typeface="禹卫书法行书简体" panose="02000603000000000000" pitchFamily="2" charset="-122"/>
            </a:endParaRPr>
          </a:p>
        </p:txBody>
      </p:sp>
      <p:sp>
        <p:nvSpPr>
          <p:cNvPr id="27" name="文本框 34"/>
          <p:cNvSpPr txBox="1"/>
          <p:nvPr/>
        </p:nvSpPr>
        <p:spPr>
          <a:xfrm>
            <a:off x="2601284" y="5040105"/>
            <a:ext cx="720326" cy="584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2F2F2F"/>
                </a:solidFill>
                <a:latin typeface="禹卫书法行书简体" panose="02000603000000000000" pitchFamily="2" charset="-122"/>
                <a:ea typeface="禹卫书法行书简体" panose="02000603000000000000" pitchFamily="2" charset="-122"/>
              </a:rPr>
              <a:t>肆</a:t>
            </a:r>
            <a:endParaRPr lang="zh-CN" altLang="en-US" sz="3200" b="1">
              <a:solidFill>
                <a:srgbClr val="2F2F2F"/>
              </a:solidFill>
              <a:latin typeface="禹卫书法行书简体" panose="02000603000000000000" pitchFamily="2" charset="-122"/>
              <a:ea typeface="禹卫书法行书简体" panose="02000603000000000000" pitchFamily="2" charset="-122"/>
            </a:endParaRPr>
          </a:p>
        </p:txBody>
      </p:sp>
      <p:pic>
        <p:nvPicPr>
          <p:cNvPr id="28" name="图片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1279" y="5189943"/>
            <a:ext cx="662700" cy="34131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9" name="流程图: 联系 36"/>
          <p:cNvSpPr/>
          <p:nvPr/>
        </p:nvSpPr>
        <p:spPr>
          <a:xfrm>
            <a:off x="3265741" y="5279495"/>
            <a:ext cx="106304" cy="105996"/>
          </a:xfrm>
          <a:prstGeom prst="flowChartConnector">
            <a:avLst/>
          </a:prstGeom>
          <a:solidFill>
            <a:srgbClr val="2F2F2F"/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3588590" y="5040104"/>
            <a:ext cx="26618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禹卫书法行书简体" panose="02000603000000000000" pitchFamily="2" charset="-122"/>
                <a:ea typeface="禹卫书法行书简体" panose="02000603000000000000" pitchFamily="2" charset="-122"/>
              </a:rPr>
              <a:t>拓展迁移</a:t>
            </a:r>
            <a:endParaRPr lang="zh-CN" altLang="en-US" sz="3200" b="1">
              <a:latin typeface="禹卫书法行书简体" panose="02000603000000000000" pitchFamily="2" charset="-122"/>
              <a:ea typeface="禹卫书法行书简体" panose="02000603000000000000" pitchFamily="2" charset="-122"/>
            </a:endParaRPr>
          </a:p>
        </p:txBody>
      </p:sp>
      <p:sp>
        <p:nvSpPr>
          <p:cNvPr id="31" name="文本框 31"/>
          <p:cNvSpPr txBox="1"/>
          <p:nvPr/>
        </p:nvSpPr>
        <p:spPr>
          <a:xfrm>
            <a:off x="7488570" y="2946725"/>
            <a:ext cx="720254" cy="15696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rgbClr val="3A5451"/>
                </a:solidFill>
                <a:latin typeface="禹卫书法行书简体" panose="02000603000000000000" pitchFamily="2" charset="-122"/>
                <a:ea typeface="禹卫书法行书简体" panose="02000603000000000000" pitchFamily="2" charset="-122"/>
              </a:rPr>
              <a:t>目录</a:t>
            </a:r>
            <a:endParaRPr lang="zh-CN" altLang="en-US" sz="4800">
              <a:solidFill>
                <a:srgbClr val="3A5451"/>
              </a:solidFill>
              <a:latin typeface="禹卫书法行书简体" panose="02000603000000000000" pitchFamily="2" charset="-122"/>
              <a:ea typeface="禹卫书法行书简体" panose="02000603000000000000" pitchFamily="2" charset="-122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0" y="82954"/>
            <a:ext cx="12192000" cy="5149464"/>
            <a:chOff x="-4373" y="1654902"/>
            <a:chExt cx="12196373" cy="5151311"/>
          </a:xfrm>
        </p:grpSpPr>
        <p:pic>
          <p:nvPicPr>
            <p:cNvPr id="33" name="Picture 6" descr="http://img.hb.aicdn.com/ba01eefc4cefb142191bf48be2a061cf125a1e8171d8-BUzSx3_fw658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EBEBEB"/>
                </a:clrFrom>
                <a:clrTo>
                  <a:srgbClr val="EBEBEB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248128" y="1852453"/>
              <a:ext cx="4943872" cy="49537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8" descr="江南 • 印记"/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4501"/>
            <a:stretch>
              <a:fillRect/>
            </a:stretch>
          </p:blipFill>
          <p:spPr bwMode="auto">
            <a:xfrm>
              <a:off x="-4373" y="1654902"/>
              <a:ext cx="8908685" cy="27388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1295399" y="381000"/>
            <a:ext cx="7882467" cy="52322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+mn-ea"/>
              </a:rPr>
              <a:t>《</a:t>
            </a:r>
            <a:r>
              <a:rPr lang="zh-CN" altLang="en-US" sz="2800" b="1">
                <a:solidFill>
                  <a:schemeClr val="tx1"/>
                </a:solidFill>
                <a:latin typeface="+mn-ea"/>
              </a:rPr>
              <a:t>诗经</a:t>
            </a:r>
            <a:r>
              <a:rPr lang="en-US" altLang="zh-CN" sz="2800" b="1">
                <a:solidFill>
                  <a:schemeClr val="tx1"/>
                </a:solidFill>
                <a:latin typeface="+mn-ea"/>
              </a:rPr>
              <a:t>》</a:t>
            </a:r>
            <a:r>
              <a:rPr lang="zh-CN" altLang="en-US" sz="2800" b="1">
                <a:solidFill>
                  <a:schemeClr val="tx1"/>
                </a:solidFill>
                <a:latin typeface="+mn-ea"/>
              </a:rPr>
              <a:t>是我国第一部</a:t>
            </a:r>
            <a:r>
              <a:rPr lang="zh-CN" altLang="en-US" sz="2800" b="1" u="sng">
                <a:solidFill>
                  <a:schemeClr val="tx1"/>
                </a:solidFill>
                <a:latin typeface="+mn-ea"/>
              </a:rPr>
              <a:t>  </a:t>
            </a:r>
            <a:r>
              <a:rPr lang="zh-CN" altLang="en-US" sz="2800" b="1" u="sng" smtClean="0">
                <a:solidFill>
                  <a:schemeClr val="tx1"/>
                </a:solidFill>
                <a:latin typeface="+mn-ea"/>
              </a:rPr>
              <a:t> </a:t>
            </a:r>
            <a:r>
              <a:rPr lang="zh-CN" altLang="en-US" sz="2800" b="1" u="sng" smtClean="0">
                <a:solidFill>
                  <a:srgbClr val="FF0000"/>
                </a:solidFill>
                <a:latin typeface="+mn-ea"/>
              </a:rPr>
              <a:t>诗歌</a:t>
            </a:r>
            <a:r>
              <a:rPr lang="zh-CN" altLang="en-US" sz="2800" b="1" u="sng" smtClean="0">
                <a:solidFill>
                  <a:schemeClr val="tx1"/>
                </a:solidFill>
                <a:latin typeface="+mn-ea"/>
              </a:rPr>
              <a:t>    </a:t>
            </a:r>
            <a:r>
              <a:rPr lang="zh-CN" altLang="en-US" sz="2800" b="1" smtClean="0">
                <a:solidFill>
                  <a:schemeClr val="tx1"/>
                </a:solidFill>
                <a:latin typeface="+mn-ea"/>
              </a:rPr>
              <a:t>总集</a:t>
            </a:r>
            <a:r>
              <a:rPr lang="zh-CN" altLang="en-US" sz="2800" b="1">
                <a:solidFill>
                  <a:schemeClr val="tx1"/>
                </a:solidFill>
                <a:latin typeface="+mn-ea"/>
              </a:rPr>
              <a:t>。</a:t>
            </a:r>
            <a:endParaRPr lang="zh-CN" altLang="en-US" sz="2800" b="1">
              <a:solidFill>
                <a:schemeClr val="tx1"/>
              </a:solidFill>
              <a:latin typeface="+mn-ea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490131" y="1392938"/>
            <a:ext cx="8861779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 smtClean="0">
                <a:latin typeface="+mn-ea"/>
              </a:rPr>
              <a:t>收入</a:t>
            </a:r>
            <a:r>
              <a:rPr lang="zh-CN" altLang="en-US" sz="2800" b="1" u="sng" smtClean="0">
                <a:latin typeface="+mn-ea"/>
              </a:rPr>
              <a:t>   </a:t>
            </a:r>
            <a:r>
              <a:rPr lang="zh-CN" altLang="en-US" sz="2800" b="1" u="sng" smtClean="0">
                <a:solidFill>
                  <a:srgbClr val="FF0000"/>
                </a:solidFill>
                <a:latin typeface="+mn-ea"/>
              </a:rPr>
              <a:t>从西周到春秋</a:t>
            </a:r>
            <a:r>
              <a:rPr lang="zh-CN" altLang="en-US" sz="2800" b="1" u="sng" smtClean="0">
                <a:latin typeface="+mn-ea"/>
              </a:rPr>
              <a:t>    </a:t>
            </a:r>
            <a:r>
              <a:rPr lang="zh-CN" altLang="en-US" sz="2800" b="1" smtClean="0">
                <a:latin typeface="+mn-ea"/>
              </a:rPr>
              <a:t>时期的诗歌 </a:t>
            </a:r>
            <a:r>
              <a:rPr lang="zh-CN" altLang="en-US" sz="2800" b="1" u="sng" smtClean="0">
                <a:latin typeface="+mn-ea"/>
              </a:rPr>
              <a:t>    </a:t>
            </a:r>
            <a:r>
              <a:rPr lang="en-US" altLang="zh-CN" sz="2800" b="1" u="sng" smtClean="0">
                <a:solidFill>
                  <a:srgbClr val="FF0000"/>
                </a:solidFill>
                <a:latin typeface="+mn-ea"/>
              </a:rPr>
              <a:t>305</a:t>
            </a:r>
            <a:r>
              <a:rPr lang="zh-CN" altLang="en-US" sz="2800" b="1" u="sng" smtClean="0">
                <a:latin typeface="+mn-ea"/>
              </a:rPr>
              <a:t>    </a:t>
            </a:r>
            <a:r>
              <a:rPr lang="zh-CN" altLang="en-US" sz="2800" b="1" smtClean="0">
                <a:latin typeface="+mn-ea"/>
              </a:rPr>
              <a:t>首。</a:t>
            </a:r>
            <a:endParaRPr lang="zh-CN" altLang="en-US" sz="2800" b="1">
              <a:latin typeface="+mn-ea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38367" y="1512710"/>
            <a:ext cx="800219" cy="31834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黑体" panose="02010609060101010101" pitchFamily="49" charset="-122"/>
                <a:ea typeface="黑体" panose="02010609060101010101" pitchFamily="49" charset="-122"/>
              </a:rPr>
              <a:t>关于</a:t>
            </a:r>
            <a:r>
              <a:rPr lang="en-US" altLang="zh-CN" sz="4000" b="1" smtClean="0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4000" b="1" smtClean="0">
                <a:latin typeface="黑体" panose="02010609060101010101" pitchFamily="49" charset="-122"/>
                <a:ea typeface="黑体" panose="02010609060101010101" pitchFamily="49" charset="-122"/>
              </a:rPr>
              <a:t>诗经</a:t>
            </a:r>
            <a:r>
              <a:rPr lang="en-US" altLang="zh-CN" sz="4000" b="1" smtClean="0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endParaRPr lang="zh-CN" altLang="en-US" sz="4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AutoShape 8"/>
          <p:cNvSpPr/>
          <p:nvPr/>
        </p:nvSpPr>
        <p:spPr bwMode="auto">
          <a:xfrm>
            <a:off x="2133600" y="3048000"/>
            <a:ext cx="304800" cy="2057400"/>
          </a:xfrm>
          <a:prstGeom prst="leftBrace">
            <a:avLst>
              <a:gd name="adj1" fmla="val 75000"/>
              <a:gd name="adj2" fmla="val 50000"/>
            </a:avLst>
          </a:prstGeom>
          <a:noFill/>
          <a:ln w="28575" cap="sq">
            <a:solidFill>
              <a:srgbClr val="6633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 Box 3"/>
          <p:cNvSpPr txBox="1">
            <a:spLocks noChangeArrowheads="1"/>
          </p:cNvSpPr>
          <p:nvPr/>
        </p:nvSpPr>
        <p:spPr bwMode="auto">
          <a:xfrm>
            <a:off x="2540000" y="2757489"/>
            <a:ext cx="1264356" cy="579437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内容：</a:t>
            </a:r>
            <a:endParaRPr lang="zh-CN" altLang="en-US" sz="3200">
              <a:solidFill>
                <a:schemeClr val="tx1"/>
              </a:solidFill>
              <a:latin typeface="幼圆" panose="020105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0" name="Rectangle 29"/>
          <p:cNvSpPr>
            <a:spLocks noChangeArrowheads="1"/>
          </p:cNvSpPr>
          <p:nvPr/>
        </p:nvSpPr>
        <p:spPr bwMode="auto">
          <a:xfrm>
            <a:off x="4072467" y="2784475"/>
            <a:ext cx="2373489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风    雅    颂</a:t>
            </a:r>
            <a:endParaRPr lang="zh-CN" altLang="en-US" sz="32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2540000" y="3657600"/>
            <a:ext cx="1219200" cy="579438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手法：</a:t>
            </a:r>
            <a:endParaRPr lang="zh-CN" altLang="en-US" sz="3200">
              <a:solidFill>
                <a:schemeClr val="tx1"/>
              </a:solidFill>
              <a:latin typeface="幼圆" panose="02010509060101010101" pitchFamily="49" charset="-122"/>
              <a:ea typeface="宋体" panose="02010600030101010101" pitchFamily="2" charset="-122"/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2528712" y="4572000"/>
            <a:ext cx="1275644" cy="579438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形式：</a:t>
            </a:r>
            <a:endParaRPr lang="zh-CN" altLang="en-US" sz="3200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3" name="Rectangle 30"/>
          <p:cNvSpPr>
            <a:spLocks noChangeArrowheads="1"/>
          </p:cNvSpPr>
          <p:nvPr/>
        </p:nvSpPr>
        <p:spPr bwMode="auto">
          <a:xfrm>
            <a:off x="4095045" y="3684589"/>
            <a:ext cx="2271888" cy="5794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赋   </a:t>
            </a:r>
            <a:r>
              <a:rPr lang="zh-CN" altLang="en-US" sz="3200" smtClean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 比    </a:t>
            </a:r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兴</a:t>
            </a:r>
            <a:endParaRPr lang="zh-CN" altLang="en-US" sz="32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4" name="Rectangle 31"/>
          <p:cNvSpPr>
            <a:spLocks noChangeArrowheads="1"/>
          </p:cNvSpPr>
          <p:nvPr/>
        </p:nvSpPr>
        <p:spPr bwMode="auto">
          <a:xfrm>
            <a:off x="4064001" y="4572000"/>
            <a:ext cx="38608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四言为主，重</a:t>
            </a:r>
            <a:r>
              <a:rPr lang="zh-CN" altLang="en-US" sz="3200" smtClean="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章复沓</a:t>
            </a:r>
            <a:endParaRPr lang="zh-CN" altLang="en-US" sz="32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5" name="AutoShape 33"/>
          <p:cNvSpPr/>
          <p:nvPr/>
        </p:nvSpPr>
        <p:spPr bwMode="auto">
          <a:xfrm flipH="1">
            <a:off x="6897495" y="2754489"/>
            <a:ext cx="304800" cy="1524000"/>
          </a:xfrm>
          <a:prstGeom prst="leftBrace">
            <a:avLst>
              <a:gd name="adj1" fmla="val 55556"/>
              <a:gd name="adj2" fmla="val 50000"/>
            </a:avLst>
          </a:prstGeom>
          <a:noFill/>
          <a:ln w="28575" cap="sq">
            <a:solidFill>
              <a:srgbClr val="6633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 Box 34"/>
          <p:cNvSpPr txBox="1">
            <a:spLocks noChangeArrowheads="1"/>
          </p:cNvSpPr>
          <p:nvPr/>
        </p:nvSpPr>
        <p:spPr bwMode="auto">
          <a:xfrm>
            <a:off x="7315206" y="3200400"/>
            <a:ext cx="190500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诗经六义</a:t>
            </a:r>
            <a:endParaRPr lang="zh-CN" altLang="en-US" sz="32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7" name="Text Box 9"/>
          <p:cNvSpPr txBox="1">
            <a:spLocks noChangeArrowheads="1"/>
          </p:cNvSpPr>
          <p:nvPr/>
        </p:nvSpPr>
        <p:spPr bwMode="auto">
          <a:xfrm>
            <a:off x="1354665" y="5542845"/>
            <a:ext cx="7947378" cy="52322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 smtClean="0">
                <a:latin typeface="+mn-ea"/>
              </a:rPr>
              <a:t>《</a:t>
            </a:r>
            <a:r>
              <a:rPr lang="zh-CN" altLang="en-US" sz="2800" b="1" smtClean="0">
                <a:latin typeface="+mn-ea"/>
              </a:rPr>
              <a:t>诗经</a:t>
            </a:r>
            <a:r>
              <a:rPr lang="en-US" altLang="zh-CN" sz="2800" b="1" smtClean="0">
                <a:latin typeface="+mn-ea"/>
              </a:rPr>
              <a:t>》</a:t>
            </a:r>
            <a:r>
              <a:rPr lang="zh-CN" altLang="en-US" sz="2800" b="1" smtClean="0">
                <a:latin typeface="+mn-ea"/>
              </a:rPr>
              <a:t>是我国古典诗歌</a:t>
            </a:r>
            <a:r>
              <a:rPr lang="zh-CN" altLang="en-US" sz="2800" b="1" u="sng" smtClean="0">
                <a:latin typeface="+mn-ea"/>
              </a:rPr>
              <a:t>    </a:t>
            </a:r>
            <a:r>
              <a:rPr lang="zh-CN" altLang="en-US" sz="2800" b="1" u="sng" smtClean="0">
                <a:solidFill>
                  <a:srgbClr val="FF0000"/>
                </a:solidFill>
                <a:latin typeface="+mn-ea"/>
              </a:rPr>
              <a:t>现实主义</a:t>
            </a:r>
            <a:r>
              <a:rPr lang="zh-CN" altLang="en-US" sz="2800" b="1" u="sng" smtClean="0">
                <a:latin typeface="+mn-ea"/>
              </a:rPr>
              <a:t>     </a:t>
            </a:r>
            <a:r>
              <a:rPr lang="zh-CN" altLang="en-US" sz="2800" b="1" smtClean="0">
                <a:latin typeface="+mn-ea"/>
              </a:rPr>
              <a:t>的源头。</a:t>
            </a:r>
            <a:endParaRPr lang="zh-CN" altLang="en-US" sz="2800" b="1" smtClean="0">
              <a:latin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3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A_图片 1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35058" b="22701"/>
          <a:stretch>
            <a:fillRect/>
          </a:stretch>
        </p:blipFill>
        <p:spPr>
          <a:xfrm>
            <a:off x="4836" y="0"/>
            <a:ext cx="12187164" cy="3480179"/>
          </a:xfrm>
          <a:prstGeom prst="rect">
            <a:avLst/>
          </a:prstGeom>
        </p:spPr>
      </p:pic>
      <p:sp>
        <p:nvSpPr>
          <p:cNvPr id="10" name="PA_矩形 1"/>
          <p:cNvSpPr/>
          <p:nvPr>
            <p:custDataLst>
              <p:tags r:id="rId5"/>
            </p:custDataLst>
          </p:nvPr>
        </p:nvSpPr>
        <p:spPr>
          <a:xfrm>
            <a:off x="0" y="-2765"/>
            <a:ext cx="12192000" cy="3480179"/>
          </a:xfrm>
          <a:prstGeom prst="rect">
            <a:avLst/>
          </a:prstGeom>
          <a:solidFill>
            <a:srgbClr val="3A5451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PA_L-Shape 19"/>
          <p:cNvSpPr/>
          <p:nvPr>
            <p:custDataLst>
              <p:tags r:id="rId6"/>
            </p:custDataLst>
          </p:nvPr>
        </p:nvSpPr>
        <p:spPr>
          <a:xfrm rot="5400000">
            <a:off x="883457" y="579955"/>
            <a:ext cx="163932" cy="163932"/>
          </a:xfrm>
          <a:prstGeom prst="corner">
            <a:avLst>
              <a:gd name="adj1" fmla="val 13303"/>
              <a:gd name="adj2" fmla="val 12305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PA_图片 5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17391" y="2425928"/>
            <a:ext cx="2363482" cy="2328863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PA_文本框 15"/>
          <p:cNvSpPr txBox="1"/>
          <p:nvPr>
            <p:custDataLst>
              <p:tags r:id="rId9"/>
            </p:custDataLst>
          </p:nvPr>
        </p:nvSpPr>
        <p:spPr>
          <a:xfrm>
            <a:off x="2314222" y="3141363"/>
            <a:ext cx="9575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>
                <a:solidFill>
                  <a:schemeClr val="tx2">
                    <a:lumMod val="50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风</a:t>
            </a:r>
            <a:endParaRPr lang="zh-CN" altLang="en-US" sz="6000" b="1">
              <a:solidFill>
                <a:schemeClr val="tx2">
                  <a:lumMod val="50000"/>
                </a:schemeClr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pic>
        <p:nvPicPr>
          <p:cNvPr id="17" name="PA_图片 6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35243" y="2425928"/>
            <a:ext cx="2411900" cy="2328863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A_图片 7"/>
          <p:cNvPicPr>
            <a:picLocks noChangeAspect="1" noChangeArrowheads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53095" y="2425928"/>
            <a:ext cx="2447054" cy="2328863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文本框 19"/>
          <p:cNvSpPr txBox="1"/>
          <p:nvPr/>
        </p:nvSpPr>
        <p:spPr>
          <a:xfrm>
            <a:off x="2057815" y="4906962"/>
            <a:ext cx="16667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mtClean="0">
                <a:solidFill>
                  <a:srgbClr val="010125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民间乐歌</a:t>
            </a:r>
            <a:endParaRPr lang="zh-CN" altLang="en-US" sz="2400">
              <a:solidFill>
                <a:srgbClr val="010125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5399910" y="4921829"/>
            <a:ext cx="16667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mtClean="0">
                <a:solidFill>
                  <a:srgbClr val="010125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宫廷乐歌</a:t>
            </a:r>
            <a:endParaRPr lang="zh-CN" altLang="en-US" sz="2400">
              <a:latin typeface="禹卫书法行书简体" panose="02000603000000000000" pitchFamily="2" charset="-122"/>
              <a:ea typeface="禹卫书法行书简体" panose="02000603000000000000" pitchFamily="2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8396800" y="4906962"/>
            <a:ext cx="27227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mtClean="0">
                <a:solidFill>
                  <a:srgbClr val="010125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宗庙祭祀舞曲歌词</a:t>
            </a:r>
            <a:endParaRPr lang="zh-CN" altLang="en-US" sz="2400" smtClean="0">
              <a:solidFill>
                <a:srgbClr val="010125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5" name="PA_文本框 15"/>
          <p:cNvSpPr txBox="1"/>
          <p:nvPr>
            <p:custDataLst>
              <p:tags r:id="rId14"/>
            </p:custDataLst>
          </p:nvPr>
        </p:nvSpPr>
        <p:spPr>
          <a:xfrm>
            <a:off x="5796877" y="3124428"/>
            <a:ext cx="9575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 smtClean="0">
                <a:solidFill>
                  <a:schemeClr val="tx2">
                    <a:lumMod val="50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雅</a:t>
            </a:r>
            <a:endParaRPr lang="zh-CN" altLang="en-US" sz="6000" b="1">
              <a:solidFill>
                <a:schemeClr val="tx2">
                  <a:lumMod val="50000"/>
                </a:schemeClr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26" name="PA_文本框 15"/>
          <p:cNvSpPr txBox="1"/>
          <p:nvPr>
            <p:custDataLst>
              <p:tags r:id="rId15"/>
            </p:custDataLst>
          </p:nvPr>
        </p:nvSpPr>
        <p:spPr>
          <a:xfrm>
            <a:off x="9290821" y="3152649"/>
            <a:ext cx="9575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 smtClean="0">
                <a:solidFill>
                  <a:schemeClr val="tx2">
                    <a:lumMod val="50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颂</a:t>
            </a:r>
            <a:endParaRPr lang="zh-CN" altLang="en-US" sz="6000" b="1">
              <a:solidFill>
                <a:schemeClr val="tx2">
                  <a:lumMod val="50000"/>
                </a:schemeClr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A_图片 1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35058" b="22701"/>
          <a:stretch>
            <a:fillRect/>
          </a:stretch>
        </p:blipFill>
        <p:spPr>
          <a:xfrm>
            <a:off x="4836" y="0"/>
            <a:ext cx="12187164" cy="3480179"/>
          </a:xfrm>
          <a:prstGeom prst="rect">
            <a:avLst/>
          </a:prstGeom>
        </p:spPr>
      </p:pic>
      <p:sp>
        <p:nvSpPr>
          <p:cNvPr id="10" name="PA_矩形 1"/>
          <p:cNvSpPr/>
          <p:nvPr>
            <p:custDataLst>
              <p:tags r:id="rId5"/>
            </p:custDataLst>
          </p:nvPr>
        </p:nvSpPr>
        <p:spPr>
          <a:xfrm>
            <a:off x="0" y="-2765"/>
            <a:ext cx="12192000" cy="3480179"/>
          </a:xfrm>
          <a:prstGeom prst="rect">
            <a:avLst/>
          </a:prstGeom>
          <a:solidFill>
            <a:srgbClr val="3A5451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PA_L-Shape 19"/>
          <p:cNvSpPr/>
          <p:nvPr>
            <p:custDataLst>
              <p:tags r:id="rId6"/>
            </p:custDataLst>
          </p:nvPr>
        </p:nvSpPr>
        <p:spPr>
          <a:xfrm rot="5400000">
            <a:off x="883457" y="579955"/>
            <a:ext cx="163932" cy="163932"/>
          </a:xfrm>
          <a:prstGeom prst="corner">
            <a:avLst>
              <a:gd name="adj1" fmla="val 13303"/>
              <a:gd name="adj2" fmla="val 12305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PA_图片 5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17391" y="2425928"/>
            <a:ext cx="2363482" cy="2328863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PA_文本框 15"/>
          <p:cNvSpPr txBox="1"/>
          <p:nvPr>
            <p:custDataLst>
              <p:tags r:id="rId9"/>
            </p:custDataLst>
          </p:nvPr>
        </p:nvSpPr>
        <p:spPr>
          <a:xfrm>
            <a:off x="2314222" y="3141363"/>
            <a:ext cx="9575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 smtClean="0">
                <a:solidFill>
                  <a:schemeClr val="tx2">
                    <a:lumMod val="50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赋</a:t>
            </a:r>
            <a:endParaRPr lang="zh-CN" altLang="en-US" sz="6000" b="1">
              <a:solidFill>
                <a:schemeClr val="tx2">
                  <a:lumMod val="50000"/>
                </a:schemeClr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pic>
        <p:nvPicPr>
          <p:cNvPr id="17" name="PA_图片 6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35243" y="2425928"/>
            <a:ext cx="2411900" cy="2328863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A_图片 7"/>
          <p:cNvPicPr>
            <a:picLocks noChangeAspect="1" noChangeArrowheads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53095" y="2425928"/>
            <a:ext cx="2447054" cy="2328863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文本框 18"/>
          <p:cNvSpPr txBox="1"/>
          <p:nvPr/>
        </p:nvSpPr>
        <p:spPr>
          <a:xfrm>
            <a:off x="1493215" y="5383494"/>
            <a:ext cx="27852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</a:t>
            </a:r>
            <a:r>
              <a:rPr lang="zh-CN" altLang="en-US" sz="20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敷陈其事而直言之”，即陈述铺叙。</a:t>
            </a:r>
            <a:endParaRPr lang="zh-CN" altLang="en-US" sz="2000" b="1" smtClean="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4662311" y="5398361"/>
            <a:ext cx="32850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</a:t>
            </a:r>
            <a:r>
              <a:rPr lang="zh-CN" altLang="en-US" sz="20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以彼物比此物”，即比喻。</a:t>
            </a:r>
            <a:endParaRPr lang="zh-CN" altLang="en-US" sz="2000" b="1" smtClean="0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8184444" y="5383494"/>
            <a:ext cx="36801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</a:t>
            </a:r>
            <a:r>
              <a:rPr lang="zh-CN" altLang="en-US" sz="20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先言他物以引起所咏之辞”，借助他物为所咏之内容作铺垫。</a:t>
            </a:r>
            <a:endParaRPr lang="zh-CN" altLang="en-US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5" name="PA_文本框 15"/>
          <p:cNvSpPr txBox="1"/>
          <p:nvPr>
            <p:custDataLst>
              <p:tags r:id="rId14"/>
            </p:custDataLst>
          </p:nvPr>
        </p:nvSpPr>
        <p:spPr>
          <a:xfrm>
            <a:off x="5796877" y="3124428"/>
            <a:ext cx="9575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 smtClean="0">
                <a:solidFill>
                  <a:schemeClr val="tx2">
                    <a:lumMod val="50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比</a:t>
            </a:r>
            <a:endParaRPr lang="zh-CN" altLang="en-US" sz="6000" b="1">
              <a:solidFill>
                <a:schemeClr val="tx2">
                  <a:lumMod val="50000"/>
                </a:schemeClr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26" name="PA_文本框 15"/>
          <p:cNvSpPr txBox="1"/>
          <p:nvPr>
            <p:custDataLst>
              <p:tags r:id="rId15"/>
            </p:custDataLst>
          </p:nvPr>
        </p:nvSpPr>
        <p:spPr>
          <a:xfrm>
            <a:off x="9290821" y="3152649"/>
            <a:ext cx="9575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 smtClean="0">
                <a:solidFill>
                  <a:schemeClr val="tx2">
                    <a:lumMod val="50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兴</a:t>
            </a:r>
            <a:endParaRPr lang="zh-CN" altLang="en-US" sz="6000" b="1">
              <a:solidFill>
                <a:schemeClr val="tx2">
                  <a:lumMod val="50000"/>
                </a:schemeClr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1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1095027" y="1275651"/>
            <a:ext cx="387208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氓</a:t>
            </a:r>
            <a:r>
              <a:rPr lang="zh-CN" altLang="zh-CN" sz="2400" smtClean="0">
                <a:latin typeface="+mn-ea"/>
              </a:rPr>
              <a:t>（</a:t>
            </a:r>
            <a:r>
              <a:rPr lang="en-US" altLang="zh-CN" sz="2400" err="1" smtClean="0">
                <a:latin typeface="+mn-ea"/>
              </a:rPr>
              <a:t>méng</a:t>
            </a:r>
            <a:r>
              <a:rPr lang="zh-CN" altLang="zh-CN" sz="2400" smtClean="0">
                <a:latin typeface="+mn-ea"/>
              </a:rPr>
              <a:t>）之</a:t>
            </a: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蚩蚩</a:t>
            </a:r>
            <a:r>
              <a:rPr lang="zh-CN" altLang="zh-CN" sz="2400" smtClean="0">
                <a:latin typeface="+mn-ea"/>
              </a:rPr>
              <a:t>（</a:t>
            </a:r>
            <a:r>
              <a:rPr lang="en-US" altLang="zh-CN" sz="2400" err="1" smtClean="0">
                <a:latin typeface="+mn-ea"/>
              </a:rPr>
              <a:t>chī</a:t>
            </a:r>
            <a:r>
              <a:rPr lang="zh-CN" altLang="zh-CN" sz="2400" smtClean="0">
                <a:latin typeface="+mn-ea"/>
              </a:rPr>
              <a:t>）</a:t>
            </a:r>
            <a:r>
              <a:rPr lang="en-US" altLang="zh-CN" sz="2400" smtClean="0">
                <a:latin typeface="+mn-ea"/>
              </a:rPr>
              <a:t>  </a:t>
            </a:r>
            <a:endParaRPr lang="en-US" altLang="zh-CN" sz="240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匪</a:t>
            </a:r>
            <a:r>
              <a:rPr lang="zh-CN" altLang="zh-CN" sz="2400" smtClean="0">
                <a:latin typeface="+mn-ea"/>
              </a:rPr>
              <a:t>（</a:t>
            </a:r>
            <a:r>
              <a:rPr lang="en-US" altLang="zh-CN" sz="2400" err="1" smtClean="0">
                <a:latin typeface="+mn-ea"/>
              </a:rPr>
              <a:t>fēi</a:t>
            </a:r>
            <a:r>
              <a:rPr lang="zh-CN" altLang="zh-CN" sz="2400" smtClean="0">
                <a:latin typeface="+mn-ea"/>
              </a:rPr>
              <a:t>）我</a:t>
            </a: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愆</a:t>
            </a:r>
            <a:r>
              <a:rPr lang="zh-CN" altLang="zh-CN" sz="2400" smtClean="0">
                <a:latin typeface="+mn-ea"/>
              </a:rPr>
              <a:t>（</a:t>
            </a:r>
            <a:r>
              <a:rPr lang="en-US" altLang="zh-CN" sz="2400" smtClean="0">
                <a:latin typeface="+mn-ea"/>
              </a:rPr>
              <a:t> qiān </a:t>
            </a:r>
            <a:r>
              <a:rPr lang="zh-CN" altLang="zh-CN" sz="2400" smtClean="0">
                <a:latin typeface="+mn-ea"/>
              </a:rPr>
              <a:t>）期</a:t>
            </a:r>
            <a:r>
              <a:rPr lang="en-US" altLang="zh-CN" sz="2400" smtClean="0">
                <a:latin typeface="+mn-ea"/>
              </a:rPr>
              <a:t> </a:t>
            </a:r>
            <a:endParaRPr lang="en-US" altLang="zh-CN" sz="240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将</a:t>
            </a:r>
            <a:r>
              <a:rPr lang="zh-CN" altLang="zh-CN" sz="2400" smtClean="0">
                <a:latin typeface="+mn-ea"/>
              </a:rPr>
              <a:t>（</a:t>
            </a:r>
            <a:r>
              <a:rPr lang="en-US" altLang="zh-CN" sz="2400" err="1" smtClean="0">
                <a:latin typeface="+mn-ea"/>
              </a:rPr>
              <a:t>qiāng)</a:t>
            </a:r>
            <a:r>
              <a:rPr lang="zh-CN" altLang="zh-CN" sz="2400" smtClean="0">
                <a:latin typeface="+mn-ea"/>
              </a:rPr>
              <a:t>子无怒</a:t>
            </a:r>
            <a:endParaRPr lang="en-US" altLang="zh-CN" sz="240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zh-CN" sz="2400" smtClean="0">
                <a:latin typeface="+mn-ea"/>
              </a:rPr>
              <a:t>乘彼</a:t>
            </a: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垝</a:t>
            </a:r>
            <a:r>
              <a:rPr lang="en-US" altLang="zh-CN" sz="2400" smtClean="0">
                <a:latin typeface="+mn-ea"/>
              </a:rPr>
              <a:t>(guǐ</a:t>
            </a:r>
            <a:r>
              <a:rPr lang="zh-CN" altLang="zh-CN" sz="2400" smtClean="0">
                <a:latin typeface="+mn-ea"/>
              </a:rPr>
              <a:t>）垣</a:t>
            </a:r>
            <a:r>
              <a:rPr lang="en-US" altLang="zh-CN" sz="2400" smtClean="0">
                <a:latin typeface="+mn-ea"/>
              </a:rPr>
              <a:t>   </a:t>
            </a:r>
            <a:endParaRPr lang="en-US" altLang="zh-CN" sz="240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zh-CN" sz="2400" smtClean="0">
                <a:latin typeface="+mn-ea"/>
              </a:rPr>
              <a:t>尔卜尔</a:t>
            </a: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筮</a:t>
            </a:r>
            <a:r>
              <a:rPr lang="en-US" altLang="zh-CN" sz="2400" smtClean="0">
                <a:latin typeface="+mn-ea"/>
              </a:rPr>
              <a:t>(shì</a:t>
            </a:r>
            <a:r>
              <a:rPr lang="zh-CN" altLang="zh-CN" sz="2400" smtClean="0">
                <a:latin typeface="+mn-ea"/>
              </a:rPr>
              <a:t>）</a:t>
            </a:r>
            <a:r>
              <a:rPr lang="en-US" altLang="zh-CN" sz="2400" smtClean="0">
                <a:latin typeface="+mn-ea"/>
              </a:rPr>
              <a:t>        </a:t>
            </a:r>
            <a:endParaRPr lang="en-US" altLang="zh-CN" sz="240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zh-CN" sz="2400" smtClean="0">
                <a:latin typeface="+mn-ea"/>
              </a:rPr>
              <a:t>体无</a:t>
            </a: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咎</a:t>
            </a:r>
            <a:r>
              <a:rPr lang="en-US" altLang="zh-CN" sz="2400" smtClean="0">
                <a:latin typeface="+mn-ea"/>
              </a:rPr>
              <a:t>(jiù</a:t>
            </a:r>
            <a:r>
              <a:rPr lang="zh-CN" altLang="zh-CN" sz="2400" smtClean="0">
                <a:latin typeface="+mn-ea"/>
              </a:rPr>
              <a:t>）言</a:t>
            </a:r>
            <a:r>
              <a:rPr lang="en-US" altLang="zh-CN" sz="2400" smtClean="0">
                <a:latin typeface="+mn-ea"/>
              </a:rPr>
              <a:t>  </a:t>
            </a:r>
            <a:endParaRPr lang="en-US" altLang="zh-CN" sz="240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于</a:t>
            </a:r>
            <a:r>
              <a:rPr lang="en-US" altLang="zh-CN" sz="2400" smtClean="0">
                <a:latin typeface="+mn-ea"/>
              </a:rPr>
              <a:t>(xū</a:t>
            </a:r>
            <a:r>
              <a:rPr lang="zh-CN" altLang="zh-CN" sz="2400" smtClean="0">
                <a:latin typeface="+mn-ea"/>
              </a:rPr>
              <a:t>）嗟鸠兮</a:t>
            </a:r>
            <a:r>
              <a:rPr lang="en-US" altLang="zh-CN" sz="2400" smtClean="0">
                <a:latin typeface="+mn-ea"/>
              </a:rPr>
              <a:t>        </a:t>
            </a:r>
            <a:endParaRPr lang="en-US" altLang="zh-CN" sz="240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zh-CN" sz="2400" smtClean="0">
                <a:latin typeface="+mn-ea"/>
              </a:rPr>
              <a:t>犹可</a:t>
            </a: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说</a:t>
            </a:r>
            <a:r>
              <a:rPr lang="zh-CN" altLang="zh-CN" sz="2400" smtClean="0">
                <a:latin typeface="+mn-ea"/>
              </a:rPr>
              <a:t>（</a:t>
            </a:r>
            <a:r>
              <a:rPr lang="en-US" altLang="zh-CN" sz="2400" err="1" smtClean="0">
                <a:latin typeface="+mn-ea"/>
              </a:rPr>
              <a:t>tuō</a:t>
            </a:r>
            <a:r>
              <a:rPr lang="zh-CN" altLang="zh-CN" sz="2400" smtClean="0">
                <a:latin typeface="+mn-ea"/>
              </a:rPr>
              <a:t>）也</a:t>
            </a:r>
            <a:r>
              <a:rPr lang="en-US" altLang="zh-CN" sz="2400" smtClean="0">
                <a:latin typeface="+mn-ea"/>
              </a:rPr>
              <a:t>  </a:t>
            </a:r>
            <a:endParaRPr lang="en-US" altLang="zh-CN" sz="240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zh-CN" sz="2400" smtClean="0">
                <a:latin typeface="+mn-ea"/>
              </a:rPr>
              <a:t>其黄而</a:t>
            </a: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陨</a:t>
            </a:r>
            <a:r>
              <a:rPr lang="zh-CN" altLang="zh-CN" sz="2400" smtClean="0">
                <a:latin typeface="+mn-ea"/>
              </a:rPr>
              <a:t>（</a:t>
            </a:r>
            <a:r>
              <a:rPr lang="en-US" altLang="zh-CN" sz="2400" err="1" smtClean="0">
                <a:latin typeface="+mn-ea"/>
              </a:rPr>
              <a:t>yǔn</a:t>
            </a:r>
            <a:r>
              <a:rPr lang="zh-CN" altLang="zh-CN" sz="2400" smtClean="0">
                <a:latin typeface="+mn-ea"/>
              </a:rPr>
              <a:t>）</a:t>
            </a:r>
            <a:endParaRPr lang="zh-CN" altLang="zh-CN" sz="2400" smtClean="0">
              <a:latin typeface="+mn-ea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118582" y="1286932"/>
            <a:ext cx="364631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 smtClean="0">
                <a:latin typeface="+mn-ea"/>
              </a:rPr>
              <a:t>自我</a:t>
            </a: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徂</a:t>
            </a:r>
            <a:r>
              <a:rPr lang="zh-CN" altLang="zh-CN" sz="2400" smtClean="0">
                <a:latin typeface="+mn-ea"/>
              </a:rPr>
              <a:t>（</a:t>
            </a:r>
            <a:r>
              <a:rPr lang="en-US" altLang="zh-CN" sz="2400" err="1" smtClean="0">
                <a:latin typeface="+mn-ea"/>
              </a:rPr>
              <a:t>cú</a:t>
            </a:r>
            <a:r>
              <a:rPr lang="zh-CN" altLang="zh-CN" sz="2400" smtClean="0">
                <a:latin typeface="+mn-ea"/>
              </a:rPr>
              <a:t>）尔</a:t>
            </a:r>
            <a:r>
              <a:rPr lang="en-US" altLang="zh-CN" sz="2400" smtClean="0">
                <a:latin typeface="+mn-ea"/>
              </a:rPr>
              <a:t> </a:t>
            </a:r>
            <a:endParaRPr lang="en-US" altLang="zh-CN" sz="240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zh-CN" sz="2400" smtClean="0">
                <a:latin typeface="+mn-ea"/>
              </a:rPr>
              <a:t>淇水</a:t>
            </a: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汤汤</a:t>
            </a:r>
            <a:r>
              <a:rPr lang="zh-CN" altLang="zh-CN" sz="2400" smtClean="0">
                <a:latin typeface="+mn-ea"/>
              </a:rPr>
              <a:t>（</a:t>
            </a:r>
            <a:r>
              <a:rPr lang="en-US" altLang="zh-CN" sz="2400" err="1" smtClean="0">
                <a:latin typeface="+mn-ea"/>
              </a:rPr>
              <a:t>shāng</a:t>
            </a:r>
            <a:r>
              <a:rPr lang="zh-CN" altLang="zh-CN" sz="2400" smtClean="0">
                <a:latin typeface="+mn-ea"/>
              </a:rPr>
              <a:t>）</a:t>
            </a:r>
            <a:r>
              <a:rPr lang="en-US" altLang="zh-CN" sz="2400" smtClean="0">
                <a:latin typeface="+mn-ea"/>
              </a:rPr>
              <a:t>       </a:t>
            </a:r>
            <a:endParaRPr lang="en-US" altLang="zh-CN" sz="240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400" smtClean="0">
                <a:latin typeface="+mn-ea"/>
              </a:rPr>
              <a:t> </a:t>
            </a: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渐</a:t>
            </a:r>
            <a:r>
              <a:rPr lang="zh-CN" altLang="zh-CN" sz="2400" smtClean="0">
                <a:latin typeface="+mn-ea"/>
              </a:rPr>
              <a:t>（</a:t>
            </a:r>
            <a:r>
              <a:rPr lang="en-US" altLang="zh-CN" sz="2400" err="1" smtClean="0">
                <a:latin typeface="+mn-ea"/>
              </a:rPr>
              <a:t>jiān</a:t>
            </a:r>
            <a:r>
              <a:rPr lang="zh-CN" altLang="zh-CN" sz="2400" smtClean="0">
                <a:latin typeface="+mn-ea"/>
              </a:rPr>
              <a:t>）车帷裳</a:t>
            </a:r>
            <a:r>
              <a:rPr lang="en-US" altLang="zh-CN" sz="2400" smtClean="0">
                <a:latin typeface="+mn-ea"/>
              </a:rPr>
              <a:t>  </a:t>
            </a:r>
            <a:endParaRPr lang="en-US" altLang="zh-CN" sz="240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zh-CN" sz="2400" smtClean="0">
                <a:latin typeface="+mn-ea"/>
              </a:rPr>
              <a:t>士也</a:t>
            </a: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罔</a:t>
            </a:r>
            <a:r>
              <a:rPr lang="zh-CN" altLang="zh-CN" sz="2400" smtClean="0">
                <a:latin typeface="+mn-ea"/>
              </a:rPr>
              <a:t>（</a:t>
            </a:r>
            <a:r>
              <a:rPr lang="en-US" altLang="zh-CN" sz="2400" err="1" smtClean="0">
                <a:latin typeface="+mn-ea"/>
              </a:rPr>
              <a:t>wǎng</a:t>
            </a:r>
            <a:r>
              <a:rPr lang="zh-CN" altLang="zh-CN" sz="2400" smtClean="0">
                <a:latin typeface="+mn-ea"/>
              </a:rPr>
              <a:t>）极</a:t>
            </a:r>
            <a:r>
              <a:rPr lang="en-US" altLang="zh-CN" sz="2400" smtClean="0">
                <a:latin typeface="+mn-ea"/>
              </a:rPr>
              <a:t> </a:t>
            </a:r>
            <a:endParaRPr lang="en-US" altLang="zh-CN" sz="240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靡</a:t>
            </a:r>
            <a:r>
              <a:rPr lang="en-US" altLang="zh-CN" sz="2400" smtClean="0">
                <a:latin typeface="+mn-ea"/>
              </a:rPr>
              <a:t>(mǐ</a:t>
            </a:r>
            <a:r>
              <a:rPr lang="zh-CN" altLang="zh-CN" sz="2400" smtClean="0">
                <a:latin typeface="+mn-ea"/>
              </a:rPr>
              <a:t>）室劳矣</a:t>
            </a:r>
            <a:r>
              <a:rPr lang="en-US" altLang="zh-CN" sz="2400" smtClean="0">
                <a:latin typeface="+mn-ea"/>
              </a:rPr>
              <a:t>        </a:t>
            </a:r>
            <a:endParaRPr lang="en-US" altLang="zh-CN" sz="240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zh-CN" sz="2400" smtClean="0">
                <a:latin typeface="+mn-ea"/>
              </a:rPr>
              <a:t>言既</a:t>
            </a: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遂</a:t>
            </a:r>
            <a:r>
              <a:rPr lang="zh-CN" altLang="zh-CN" sz="2400" smtClean="0">
                <a:latin typeface="+mn-ea"/>
              </a:rPr>
              <a:t>（</a:t>
            </a:r>
            <a:r>
              <a:rPr lang="en-US" altLang="zh-CN" sz="2400" err="1" smtClean="0">
                <a:latin typeface="+mn-ea"/>
              </a:rPr>
              <a:t>suì</a:t>
            </a:r>
            <a:r>
              <a:rPr lang="zh-CN" altLang="zh-CN" sz="2400" smtClean="0">
                <a:latin typeface="+mn-ea"/>
              </a:rPr>
              <a:t>）矣</a:t>
            </a:r>
            <a:r>
              <a:rPr lang="en-US" altLang="zh-CN" sz="2400" smtClean="0">
                <a:latin typeface="+mn-ea"/>
              </a:rPr>
              <a:t> </a:t>
            </a:r>
            <a:endParaRPr lang="en-US" altLang="zh-CN" sz="240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咥</a:t>
            </a:r>
            <a:r>
              <a:rPr lang="zh-CN" altLang="zh-CN" sz="2400" smtClean="0">
                <a:latin typeface="+mn-ea"/>
              </a:rPr>
              <a:t>（</a:t>
            </a:r>
            <a:r>
              <a:rPr lang="en-US" altLang="zh-CN" sz="2400" err="1" smtClean="0">
                <a:latin typeface="+mn-ea"/>
              </a:rPr>
              <a:t>xì</a:t>
            </a:r>
            <a:r>
              <a:rPr lang="zh-CN" altLang="zh-CN" sz="2400" smtClean="0">
                <a:latin typeface="+mn-ea"/>
              </a:rPr>
              <a:t>）其笑矣</a:t>
            </a:r>
            <a:r>
              <a:rPr lang="en-US" altLang="zh-CN" sz="2400" smtClean="0">
                <a:latin typeface="+mn-ea"/>
              </a:rPr>
              <a:t>       </a:t>
            </a:r>
            <a:endParaRPr lang="en-US" altLang="zh-CN" sz="240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zh-CN" sz="2400" smtClean="0">
                <a:latin typeface="+mn-ea"/>
              </a:rPr>
              <a:t>躬自</a:t>
            </a: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悼</a:t>
            </a:r>
            <a:r>
              <a:rPr lang="zh-CN" altLang="zh-CN" sz="2400" smtClean="0">
                <a:latin typeface="+mn-ea"/>
              </a:rPr>
              <a:t>（</a:t>
            </a:r>
            <a:r>
              <a:rPr lang="en-US" altLang="zh-CN" sz="2400" err="1" smtClean="0">
                <a:latin typeface="+mn-ea"/>
              </a:rPr>
              <a:t>dào</a:t>
            </a:r>
            <a:r>
              <a:rPr lang="zh-CN" altLang="zh-CN" sz="2400" smtClean="0">
                <a:latin typeface="+mn-ea"/>
              </a:rPr>
              <a:t>）矣</a:t>
            </a:r>
            <a:r>
              <a:rPr lang="en-US" altLang="zh-CN" sz="2400" smtClean="0">
                <a:latin typeface="+mn-ea"/>
              </a:rPr>
              <a:t> </a:t>
            </a:r>
            <a:endParaRPr lang="en-US" altLang="zh-CN" sz="240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隰</a:t>
            </a:r>
            <a:r>
              <a:rPr lang="zh-CN" altLang="zh-CN" sz="2400" smtClean="0">
                <a:latin typeface="+mn-ea"/>
              </a:rPr>
              <a:t>（</a:t>
            </a:r>
            <a:r>
              <a:rPr lang="en-US" altLang="zh-CN" sz="2400" err="1" smtClean="0">
                <a:latin typeface="+mn-ea"/>
              </a:rPr>
              <a:t>xí</a:t>
            </a:r>
            <a:r>
              <a:rPr lang="zh-CN" altLang="zh-CN" sz="2400" smtClean="0">
                <a:latin typeface="+mn-ea"/>
              </a:rPr>
              <a:t>）则有</a:t>
            </a:r>
            <a:r>
              <a:rPr lang="zh-CN" altLang="zh-CN" sz="2400" smtClean="0">
                <a:solidFill>
                  <a:srgbClr val="FF0000"/>
                </a:solidFill>
                <a:latin typeface="+mn-ea"/>
              </a:rPr>
              <a:t>泮</a:t>
            </a:r>
            <a:r>
              <a:rPr lang="zh-CN" altLang="zh-CN" sz="2400" smtClean="0">
                <a:latin typeface="+mn-ea"/>
              </a:rPr>
              <a:t>（</a:t>
            </a:r>
            <a:r>
              <a:rPr lang="en-US" altLang="zh-CN" sz="2400" err="1" smtClean="0">
                <a:latin typeface="+mn-ea"/>
              </a:rPr>
              <a:t>pàn</a:t>
            </a:r>
            <a:r>
              <a:rPr lang="zh-CN" altLang="zh-CN" sz="2400" smtClean="0">
                <a:latin typeface="+mn-ea"/>
              </a:rPr>
              <a:t>）</a:t>
            </a:r>
            <a:endParaRPr lang="zh-CN" altLang="en-US" sz="2400">
              <a:latin typeface="+mn-ea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9644" y="259644"/>
            <a:ext cx="1625600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字词注音</a:t>
            </a:r>
            <a:endParaRPr lang="zh-CN" altLang="en-US" sz="2800" b="1">
              <a:solidFill>
                <a:srgbClr val="FF0000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smtClean="0"/>
              <a:t>本诗歌讲述了什么故事？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62690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zh-CN" altLang="en-US" smtClean="0">
                <a:solidFill>
                  <a:srgbClr val="FF0000"/>
                </a:solidFill>
                <a:latin typeface="+mn-ea"/>
              </a:rPr>
              <a:t>明确：</a:t>
            </a:r>
            <a:endParaRPr lang="en-US" altLang="zh-CN" smtClean="0">
              <a:solidFill>
                <a:srgbClr val="FF0000"/>
              </a:solidFill>
              <a:latin typeface="+mn-ea"/>
            </a:endParaRPr>
          </a:p>
          <a:p>
            <a:pPr marL="0">
              <a:lnSpc>
                <a:spcPct val="150000"/>
              </a:lnSpc>
              <a:buNone/>
            </a:pPr>
            <a:r>
              <a:rPr lang="en-US" altLang="zh-CN" sz="2400" smtClean="0">
                <a:solidFill>
                  <a:srgbClr val="0070C0"/>
                </a:solidFill>
                <a:latin typeface="+mn-ea"/>
              </a:rPr>
              <a:t>        《</a:t>
            </a: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氓</a:t>
            </a:r>
            <a:r>
              <a:rPr lang="en-US" altLang="zh-CN" sz="2400" smtClean="0">
                <a:solidFill>
                  <a:srgbClr val="0070C0"/>
                </a:solidFill>
                <a:latin typeface="+mn-ea"/>
              </a:rPr>
              <a:t>》</a:t>
            </a: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是一首叙事诗，以第一人称“我”（女子）的口吻，诉说她的错误的爱情，不幸的婚姻，她的悔恨和她的决绝。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 marL="0">
              <a:lnSpc>
                <a:spcPct val="150000"/>
              </a:lnSpc>
              <a:buNone/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         第一、二章写相识成婚经过，第三章追悔自陷情网，第四、五章写男方负情背德，第六章表示对男方的深恨和觉醒。</a:t>
            </a:r>
            <a:endParaRPr lang="zh-CN" altLang="en-US" sz="2400" smtClean="0">
              <a:solidFill>
                <a:srgbClr val="0070C0"/>
              </a:solidFill>
              <a:latin typeface="+mn-ea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849100" y="11239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228600" y="348891"/>
            <a:ext cx="4298244" cy="533928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8500"/>
              </a:lnSpc>
            </a:pPr>
            <a:r>
              <a:rPr lang="zh-CN" altLang="en-US" sz="3200" b="1">
                <a:solidFill>
                  <a:schemeClr val="tx1"/>
                </a:solidFill>
                <a:latin typeface="仿宋_GB2312" pitchFamily="49" charset="-122"/>
                <a:ea typeface="仿宋_GB2312" pitchFamily="49" charset="-122"/>
              </a:rPr>
              <a:t>氓之</a:t>
            </a:r>
            <a:r>
              <a:rPr lang="zh-CN" altLang="en-US" sz="3200" b="1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蚩蚩</a:t>
            </a:r>
            <a:r>
              <a:rPr lang="zh-CN" altLang="en-US" sz="3200" b="1">
                <a:solidFill>
                  <a:schemeClr val="tx1"/>
                </a:solidFill>
                <a:latin typeface="仿宋_GB2312" pitchFamily="49" charset="-122"/>
                <a:ea typeface="仿宋_GB2312" pitchFamily="49" charset="-122"/>
              </a:rPr>
              <a:t>，抱布</a:t>
            </a:r>
            <a:r>
              <a:rPr lang="zh-CN" altLang="en-US" sz="3200" b="1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贸</a:t>
            </a:r>
            <a:r>
              <a:rPr lang="zh-CN" altLang="en-US" sz="3200" b="1">
                <a:solidFill>
                  <a:schemeClr val="tx1"/>
                </a:solidFill>
                <a:latin typeface="仿宋_GB2312" pitchFamily="49" charset="-122"/>
                <a:ea typeface="仿宋_GB2312" pitchFamily="49" charset="-122"/>
              </a:rPr>
              <a:t>丝。</a:t>
            </a:r>
            <a:endParaRPr lang="zh-CN" altLang="en-US" sz="3200" b="1">
              <a:solidFill>
                <a:schemeClr val="tx1"/>
              </a:solidFill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8500"/>
              </a:lnSpc>
            </a:pP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匪</a:t>
            </a:r>
            <a:r>
              <a:rPr lang="zh-CN" altLang="en-US" sz="3200" b="1">
                <a:solidFill>
                  <a:schemeClr val="tx1"/>
                </a:solidFill>
                <a:latin typeface="仿宋_GB2312" pitchFamily="49" charset="-122"/>
                <a:ea typeface="仿宋_GB2312" pitchFamily="49" charset="-122"/>
              </a:rPr>
              <a:t>来贸丝，来</a:t>
            </a:r>
            <a:r>
              <a:rPr lang="zh-CN" altLang="en-US" sz="3200" b="1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即</a:t>
            </a:r>
            <a:r>
              <a:rPr lang="zh-CN" altLang="en-US" sz="3200" b="1">
                <a:solidFill>
                  <a:schemeClr val="tx1"/>
                </a:solidFill>
                <a:latin typeface="仿宋_GB2312" pitchFamily="49" charset="-122"/>
                <a:ea typeface="仿宋_GB2312" pitchFamily="49" charset="-122"/>
              </a:rPr>
              <a:t>我谋。</a:t>
            </a:r>
            <a:endParaRPr lang="zh-CN" altLang="en-US" sz="3200" b="1">
              <a:solidFill>
                <a:schemeClr val="tx1"/>
              </a:solidFill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8500"/>
              </a:lnSpc>
            </a:pPr>
            <a:r>
              <a:rPr lang="zh-CN" altLang="en-US" sz="3200" b="1" smtClean="0">
                <a:solidFill>
                  <a:schemeClr val="tx1"/>
                </a:solidFill>
                <a:latin typeface="仿宋_GB2312" pitchFamily="49" charset="-122"/>
                <a:ea typeface="仿宋_GB2312" pitchFamily="49" charset="-122"/>
              </a:rPr>
              <a:t>送</a:t>
            </a:r>
            <a:r>
              <a:rPr lang="zh-CN" altLang="en-US" sz="3200" b="1">
                <a:solidFill>
                  <a:schemeClr val="tx1"/>
                </a:solidFill>
                <a:latin typeface="仿宋_GB2312" pitchFamily="49" charset="-122"/>
                <a:ea typeface="仿宋_GB2312" pitchFamily="49" charset="-122"/>
              </a:rPr>
              <a:t>子涉淇，</a:t>
            </a:r>
            <a:r>
              <a:rPr lang="zh-CN" altLang="en-US" sz="3200" b="1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至于</a:t>
            </a:r>
            <a:r>
              <a:rPr lang="zh-CN" altLang="en-US" sz="3200" b="1">
                <a:solidFill>
                  <a:schemeClr val="tx1"/>
                </a:solidFill>
                <a:latin typeface="仿宋_GB2312" pitchFamily="49" charset="-122"/>
                <a:ea typeface="仿宋_GB2312" pitchFamily="49" charset="-122"/>
              </a:rPr>
              <a:t>顿丘。</a:t>
            </a:r>
            <a:endParaRPr lang="zh-CN" altLang="en-US" sz="3200" b="1">
              <a:solidFill>
                <a:schemeClr val="tx1"/>
              </a:solidFill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8500"/>
              </a:lnSpc>
            </a:pPr>
            <a:r>
              <a:rPr lang="zh-CN" altLang="en-US" sz="3200" b="1" smtClean="0">
                <a:solidFill>
                  <a:schemeClr val="tx1"/>
                </a:solidFill>
                <a:latin typeface="仿宋_GB2312" pitchFamily="49" charset="-122"/>
                <a:ea typeface="仿宋_GB2312" pitchFamily="49" charset="-122"/>
              </a:rPr>
              <a:t>匪</a:t>
            </a:r>
            <a:r>
              <a:rPr lang="zh-CN" altLang="en-US" sz="3200" b="1">
                <a:solidFill>
                  <a:schemeClr val="tx1"/>
                </a:solidFill>
                <a:latin typeface="仿宋_GB2312" pitchFamily="49" charset="-122"/>
                <a:ea typeface="仿宋_GB2312" pitchFamily="49" charset="-122"/>
              </a:rPr>
              <a:t>我</a:t>
            </a:r>
            <a:r>
              <a:rPr lang="zh-CN" altLang="en-US" sz="3200" b="1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愆</a:t>
            </a:r>
            <a:r>
              <a:rPr lang="zh-CN" altLang="en-US" sz="3200" b="1">
                <a:solidFill>
                  <a:schemeClr val="tx1"/>
                </a:solidFill>
                <a:latin typeface="仿宋_GB2312" pitchFamily="49" charset="-122"/>
                <a:ea typeface="仿宋_GB2312" pitchFamily="49" charset="-122"/>
              </a:rPr>
              <a:t>期，子无良媒。</a:t>
            </a:r>
            <a:endParaRPr lang="zh-CN" altLang="en-US" sz="3200" b="1">
              <a:solidFill>
                <a:schemeClr val="tx1"/>
              </a:solidFill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8500"/>
              </a:lnSpc>
            </a:pP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将</a:t>
            </a:r>
            <a:r>
              <a:rPr lang="zh-CN" altLang="en-US" sz="3200" b="1">
                <a:solidFill>
                  <a:schemeClr val="tx1"/>
                </a:solidFill>
                <a:latin typeface="仿宋_GB2312" pitchFamily="49" charset="-122"/>
                <a:ea typeface="仿宋_GB2312" pitchFamily="49" charset="-122"/>
              </a:rPr>
              <a:t>子无怒，秋</a:t>
            </a:r>
            <a:r>
              <a:rPr lang="zh-CN" altLang="en-US" sz="3200" b="1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以为</a:t>
            </a:r>
            <a:r>
              <a:rPr lang="zh-CN" altLang="en-US" sz="3200" b="1">
                <a:solidFill>
                  <a:schemeClr val="tx1"/>
                </a:solidFill>
                <a:latin typeface="仿宋_GB2312" pitchFamily="49" charset="-122"/>
                <a:ea typeface="仿宋_GB2312" pitchFamily="49" charset="-122"/>
              </a:rPr>
              <a:t>期。 </a:t>
            </a:r>
            <a:endParaRPr lang="zh-CN" altLang="en-US" sz="3200" b="1">
              <a:solidFill>
                <a:schemeClr val="tx1"/>
              </a:solidFill>
              <a:latin typeface="仿宋_GB2312" pitchFamily="49" charset="-122"/>
              <a:ea typeface="仿宋_GB2312" pitchFamily="49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64399" y="1365951"/>
            <a:ext cx="1467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嘻笑的样子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703663" y="1371594"/>
            <a:ext cx="1467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交易（买）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3326" y="2376315"/>
            <a:ext cx="19800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通“非”，不是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20595" y="2370669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就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23036" y="3505212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到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46618" y="4605888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过，延误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7499" y="5627541"/>
            <a:ext cx="954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愿，请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077117" y="5667051"/>
            <a:ext cx="28448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002060"/>
                </a:solidFill>
              </a:rPr>
              <a:t>以</a:t>
            </a:r>
            <a:r>
              <a:rPr lang="en-US" altLang="zh-CN" smtClean="0">
                <a:solidFill>
                  <a:srgbClr val="002060"/>
                </a:solidFill>
              </a:rPr>
              <a:t>…</a:t>
            </a:r>
            <a:r>
              <a:rPr lang="zh-CN" altLang="en-US" smtClean="0">
                <a:solidFill>
                  <a:srgbClr val="002060"/>
                </a:solidFill>
              </a:rPr>
              <a:t>为，把</a:t>
            </a:r>
            <a:r>
              <a:rPr lang="en-US" altLang="zh-CN" smtClean="0">
                <a:solidFill>
                  <a:srgbClr val="002060"/>
                </a:solidFill>
              </a:rPr>
              <a:t>…</a:t>
            </a:r>
            <a:r>
              <a:rPr lang="zh-CN" altLang="en-US" smtClean="0">
                <a:solidFill>
                  <a:srgbClr val="002060"/>
                </a:solidFill>
              </a:rPr>
              <a:t>当做。</a:t>
            </a:r>
            <a:endParaRPr lang="en-US" altLang="zh-CN" smtClean="0">
              <a:solidFill>
                <a:srgbClr val="002060"/>
              </a:solidFill>
            </a:endParaRPr>
          </a:p>
          <a:p>
            <a:r>
              <a:rPr lang="zh-CN" altLang="en-US" smtClean="0">
                <a:solidFill>
                  <a:srgbClr val="002060"/>
                </a:solidFill>
              </a:rPr>
              <a:t>宾语前置，“以秋为期” 。</a:t>
            </a:r>
            <a:endParaRPr lang="zh-CN" altLang="en-US">
              <a:solidFill>
                <a:srgbClr val="00206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441244" y="790221"/>
            <a:ext cx="580248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那汉子满脸笑嘻嘻，抱着布匹来换丝。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换丝哪儿是真换丝，悄悄儿求我成好事。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那天送你过淇水，送到顿丘才转回。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不是我约期又改悔，只怨你不曾请好媒。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我求你别生我的气，就把婚期订在秋季。</a:t>
            </a:r>
            <a:endParaRPr lang="zh-CN" altLang="en-US" sz="2400">
              <a:solidFill>
                <a:srgbClr val="0070C0"/>
              </a:solidFill>
              <a:latin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  <p:cond evt="onBegin" delay="0">
                          <p:tn val="55"/>
                        </p:cond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  <p:cond evt="onBegin" delay="0">
                          <p:tn val="61"/>
                        </p:cond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allAtOnce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349956" y="440267"/>
            <a:ext cx="4628444" cy="5211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500"/>
              </a:lnSpc>
              <a:defRPr/>
            </a:pP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乘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彼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垝垣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，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以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望复关。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4500"/>
              </a:lnSpc>
              <a:defRPr/>
            </a:pP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4500"/>
              </a:lnSpc>
              <a:defRPr/>
            </a:pP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不见复关，泣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涕涟涟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。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4500"/>
              </a:lnSpc>
              <a:defRPr/>
            </a:pP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4500"/>
              </a:lnSpc>
              <a:defRPr/>
            </a:pP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既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见复关，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载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笑载言。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4500"/>
              </a:lnSpc>
              <a:defRPr/>
            </a:pP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4500"/>
              </a:lnSpc>
              <a:defRPr/>
            </a:pP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尔卜尔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筮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，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体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无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咎言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。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4500"/>
              </a:lnSpc>
              <a:defRPr/>
            </a:pP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4500"/>
              </a:lnSpc>
              <a:defRPr/>
            </a:pP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以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尔车来，以我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贿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迁。</a:t>
            </a:r>
            <a:r>
              <a:rPr lang="zh-CN" altLang="en-US" smtClean="0">
                <a:latin typeface="仿宋_GB2312" pitchFamily="49" charset="-122"/>
                <a:ea typeface="仿宋_GB2312" pitchFamily="49" charset="-122"/>
              </a:rPr>
              <a:t> </a:t>
            </a:r>
            <a:endParaRPr lang="zh-CN" altLang="en-US" smtClean="0">
              <a:latin typeface="仿宋_GB2312" pitchFamily="49" charset="-122"/>
              <a:ea typeface="仿宋_GB2312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37012" y="1004697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登上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32885" y="999051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颓坏的墙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331120" y="999051"/>
            <a:ext cx="2236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连词，表目的，来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652855" y="2212617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眼泪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335838" y="2206971"/>
            <a:ext cx="19800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流泪哭泣的样子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53941" y="3324582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已经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393205" y="3330225"/>
            <a:ext cx="25731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000" err="1" smtClean="0">
                <a:solidFill>
                  <a:srgbClr val="002060"/>
                </a:solidFill>
              </a:rPr>
              <a:t>zài</a:t>
            </a:r>
            <a:r>
              <a:rPr lang="zh-CN" altLang="en-US" sz="2000" smtClean="0">
                <a:solidFill>
                  <a:srgbClr val="002060"/>
                </a:solidFill>
              </a:rPr>
              <a:t>，语助词，乃，就</a:t>
            </a:r>
            <a:endParaRPr lang="zh-CN" altLang="en-US" sz="2000" smtClean="0">
              <a:solidFill>
                <a:srgbClr val="00206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473150" y="4464768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占卦</a:t>
            </a:r>
            <a:endParaRPr lang="zh-CN" altLang="en-US" sz="2000" smtClean="0">
              <a:solidFill>
                <a:srgbClr val="00206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370625" y="4492989"/>
            <a:ext cx="7225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002060"/>
                </a:solidFill>
              </a:rPr>
              <a:t>体象，卦象</a:t>
            </a:r>
            <a:endParaRPr lang="zh-CN" altLang="en-US" smtClean="0">
              <a:solidFill>
                <a:srgbClr val="00206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239877" y="4470411"/>
            <a:ext cx="19800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凶辞，不吉之言</a:t>
            </a:r>
            <a:endParaRPr lang="zh-CN" altLang="en-US" sz="2000" smtClean="0">
              <a:solidFill>
                <a:srgbClr val="00206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24113" y="5542866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介词，把</a:t>
            </a:r>
            <a:endParaRPr lang="zh-CN" altLang="en-US" sz="2000" smtClean="0">
              <a:solidFill>
                <a:srgbClr val="00206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850405" y="5604954"/>
            <a:ext cx="19800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财物，指嫁妆。</a:t>
            </a:r>
            <a:endParaRPr lang="zh-CN" altLang="en-US" sz="2000" smtClean="0">
              <a:solidFill>
                <a:srgbClr val="002060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610579" y="519285"/>
            <a:ext cx="6333065" cy="5093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到时候城上来等待盼望你回到关门来左昐右盼。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不见你的影，不由得泪珠滚过腮。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一等再等到底见你来，眼泪不干就把笑口开。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只为你求神问过卦，卦词儿偏偏还不坏。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我让你打发车儿来，把我的嫁妆一齐带。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225778" y="282222"/>
            <a:ext cx="5689600" cy="5863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000"/>
              </a:lnSpc>
            </a:pP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桑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之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未落，其叶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沃若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。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于嗟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鸠兮，无食桑葚。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于嗟女兮，无与士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耽</a:t>
            </a:r>
            <a:r>
              <a:rPr lang="en-US" altLang="zh-CN" sz="3200" b="1" smtClean="0">
                <a:latin typeface="仿宋_GB2312" pitchFamily="49" charset="-122"/>
                <a:ea typeface="仿宋_GB2312" pitchFamily="49" charset="-122"/>
              </a:rPr>
              <a:t>! </a:t>
            </a:r>
            <a:endParaRPr lang="en-US" altLang="zh-CN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endParaRPr lang="en-US" altLang="zh-CN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士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之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耽兮，犹可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说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也。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女之耽兮，不可说也</a:t>
            </a:r>
            <a:r>
              <a:rPr lang="en-US" altLang="zh-CN" sz="3200" b="1" smtClean="0">
                <a:latin typeface="仿宋_GB2312" pitchFamily="49" charset="-122"/>
                <a:ea typeface="仿宋_GB2312" pitchFamily="49" charset="-122"/>
              </a:rPr>
              <a:t>!</a:t>
            </a:r>
            <a:endParaRPr lang="en-US" altLang="zh-CN" sz="3200" b="1" smtClean="0">
              <a:latin typeface="仿宋_GB2312" pitchFamily="49" charset="-122"/>
              <a:ea typeface="仿宋_GB2312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78123" y="999051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主谓之间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33479" y="1004694"/>
            <a:ext cx="1467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润泽的样子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03142" y="2223906"/>
            <a:ext cx="17235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吁嗟，感叹词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952012" y="3584229"/>
            <a:ext cx="1467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耽乐，沉溺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55542" y="4803441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主谓之间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302893" y="4809084"/>
            <a:ext cx="26303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同“脱”解脱；</a:t>
            </a:r>
            <a:endParaRPr lang="en-US" altLang="zh-CN" sz="2000" smtClean="0">
              <a:solidFill>
                <a:srgbClr val="002060"/>
              </a:solidFill>
            </a:endParaRPr>
          </a:p>
          <a:p>
            <a:r>
              <a:rPr lang="zh-CN" altLang="en-US" sz="2000" smtClean="0">
                <a:solidFill>
                  <a:srgbClr val="002060"/>
                </a:solidFill>
              </a:rPr>
              <a:t>一说是“尚且可以说”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739482" y="440266"/>
            <a:ext cx="5159022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桑树叶儿不曾落，又绿又嫩真新鲜。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斑鸠儿啊，见着桑葚千万别嘴馋</a:t>
            </a:r>
            <a:r>
              <a:rPr lang="en-US" altLang="zh-CN" sz="2400" smtClean="0">
                <a:solidFill>
                  <a:srgbClr val="0070C0"/>
                </a:solidFill>
                <a:latin typeface="+mn-ea"/>
              </a:rPr>
              <a:t>!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姑娘们啊，见着男人不要和他缠</a:t>
            </a:r>
            <a:r>
              <a:rPr lang="en-US" altLang="zh-CN" sz="2400" smtClean="0">
                <a:solidFill>
                  <a:srgbClr val="0070C0"/>
                </a:solidFill>
                <a:latin typeface="+mn-ea"/>
              </a:rPr>
              <a:t>!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男子们寻欢，说甩马上甩</a:t>
            </a:r>
            <a:r>
              <a:rPr lang="en-US" altLang="zh-CN" sz="2400" smtClean="0">
                <a:solidFill>
                  <a:srgbClr val="0070C0"/>
                </a:solidFill>
                <a:latin typeface="+mn-ea"/>
              </a:rPr>
              <a:t>;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0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女人沾上了，摆也摆不开。</a:t>
            </a:r>
            <a:endParaRPr lang="zh-CN" altLang="en-US" sz="2400" smtClean="0">
              <a:solidFill>
                <a:srgbClr val="0070C0"/>
              </a:solidFill>
              <a:latin typeface="+mn-ea"/>
            </a:endParaRPr>
          </a:p>
        </p:txBody>
      </p:sp>
      <p:sp>
        <p:nvSpPr>
          <p:cNvPr id="12" name="线形标注 1 11"/>
          <p:cNvSpPr/>
          <p:nvPr/>
        </p:nvSpPr>
        <p:spPr>
          <a:xfrm>
            <a:off x="4334932" y="45157"/>
            <a:ext cx="2246490" cy="1117599"/>
          </a:xfrm>
          <a:prstGeom prst="borderCallout1">
            <a:avLst>
              <a:gd name="adj1" fmla="val 18750"/>
              <a:gd name="adj2" fmla="val -8333"/>
              <a:gd name="adj3" fmla="val 41626"/>
              <a:gd name="adj4" fmla="val -60946"/>
            </a:avLst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/>
              <a:t>以桑树的茂盛时期比喻自己的恋爱满足、生活美好的时期。</a:t>
            </a:r>
            <a:endParaRPr lang="zh-CN" altLang="en-US"/>
          </a:p>
        </p:txBody>
      </p:sp>
      <p:sp>
        <p:nvSpPr>
          <p:cNvPr id="13" name="线形标注 1 12"/>
          <p:cNvSpPr/>
          <p:nvPr/>
        </p:nvSpPr>
        <p:spPr>
          <a:xfrm>
            <a:off x="4340575" y="2302933"/>
            <a:ext cx="2105381" cy="677334"/>
          </a:xfrm>
          <a:prstGeom prst="borderCallout1">
            <a:avLst>
              <a:gd name="adj1" fmla="val 18750"/>
              <a:gd name="adj2" fmla="val -8333"/>
              <a:gd name="adj3" fmla="val -12355"/>
              <a:gd name="adj4" fmla="val -59941"/>
            </a:avLst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/>
              <a:t>以鸠贪吃桑葚比喻女子迷惑于爱情。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237067" y="316089"/>
            <a:ext cx="5283200" cy="5863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000"/>
              </a:lnSpc>
            </a:pP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桑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之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落矣，其黄</a:t>
            </a:r>
            <a:r>
              <a:rPr lang="zh-CN" altLang="en-US" sz="3200" b="1" smtClean="0">
                <a:solidFill>
                  <a:srgbClr val="00B050"/>
                </a:solidFill>
                <a:latin typeface="仿宋_GB2312" pitchFamily="49" charset="-122"/>
                <a:ea typeface="仿宋_GB2312" pitchFamily="49" charset="-122"/>
              </a:rPr>
              <a:t>而 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陨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。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自我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徂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尔，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三岁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食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贫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。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淇水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汤汤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，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渐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车帷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裳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。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女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也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不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爽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，士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贰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其行。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士也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罔极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，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二三其德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。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78123" y="999051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主谓之间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415786" y="1004694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B050"/>
                </a:solidFill>
              </a:rPr>
              <a:t>连，承接</a:t>
            </a:r>
            <a:endParaRPr lang="zh-CN" altLang="en-US" sz="2000">
              <a:solidFill>
                <a:srgbClr val="00B05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691443" y="982116"/>
            <a:ext cx="6999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002060"/>
                </a:solidFill>
              </a:rPr>
              <a:t>黄貌。陨落</a:t>
            </a:r>
            <a:endParaRPr lang="zh-CN" altLang="en-US">
              <a:solidFill>
                <a:srgbClr val="00206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17551" y="2257773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往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054538" y="2246484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泛指多年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335839" y="2252127"/>
            <a:ext cx="9200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002060"/>
                </a:solidFill>
              </a:rPr>
              <a:t>贫苦的生活。</a:t>
            </a:r>
            <a:endParaRPr lang="zh-CN" altLang="en-US">
              <a:solidFill>
                <a:srgbClr val="00206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021593" y="3505206"/>
            <a:ext cx="954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水盛貌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376273" y="3527784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浸湿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431793" y="3544716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帷幔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" y="4775217"/>
            <a:ext cx="1422400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mtClean="0">
                <a:solidFill>
                  <a:srgbClr val="002060"/>
                </a:solidFill>
              </a:rPr>
              <a:t>加强语气</a:t>
            </a:r>
            <a:r>
              <a:rPr lang="en-US" altLang="zh-CN" sz="1600" smtClean="0">
                <a:solidFill>
                  <a:srgbClr val="002060"/>
                </a:solidFill>
              </a:rPr>
              <a:t>/</a:t>
            </a:r>
            <a:endParaRPr lang="en-US" altLang="zh-CN" sz="1600" smtClean="0">
              <a:solidFill>
                <a:srgbClr val="002060"/>
              </a:solidFill>
            </a:endParaRPr>
          </a:p>
          <a:p>
            <a:r>
              <a:rPr lang="zh-CN" altLang="en-US" sz="1600" smtClean="0">
                <a:solidFill>
                  <a:srgbClr val="002060"/>
                </a:solidFill>
              </a:rPr>
              <a:t>句中，表停顿。</a:t>
            </a:r>
            <a:endParaRPr lang="zh-CN" altLang="en-US" sz="1600">
              <a:solidFill>
                <a:srgbClr val="00206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501375" y="4763928"/>
            <a:ext cx="699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002060"/>
                </a:solidFill>
              </a:rPr>
              <a:t>过失，</a:t>
            </a:r>
            <a:endParaRPr lang="en-US" altLang="zh-CN" smtClean="0">
              <a:solidFill>
                <a:srgbClr val="002060"/>
              </a:solidFill>
            </a:endParaRPr>
          </a:p>
          <a:p>
            <a:r>
              <a:rPr lang="zh-CN" altLang="en-US" smtClean="0">
                <a:solidFill>
                  <a:srgbClr val="002060"/>
                </a:solidFill>
              </a:rPr>
              <a:t>差错</a:t>
            </a:r>
            <a:endParaRPr lang="zh-CN" altLang="en-US">
              <a:solidFill>
                <a:srgbClr val="00206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449650" y="4820373"/>
            <a:ext cx="16933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002060"/>
                </a:solidFill>
              </a:rPr>
              <a:t>动词，有过失，有偏差</a:t>
            </a:r>
            <a:endParaRPr lang="zh-CN" altLang="en-US">
              <a:solidFill>
                <a:srgbClr val="00206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953856" y="6033939"/>
            <a:ext cx="11458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002060"/>
                </a:solidFill>
              </a:rPr>
              <a:t>没有原则。</a:t>
            </a:r>
            <a:endParaRPr lang="en-US" altLang="zh-CN" smtClean="0">
              <a:solidFill>
                <a:srgbClr val="002060"/>
              </a:solidFill>
            </a:endParaRPr>
          </a:p>
          <a:p>
            <a:r>
              <a:rPr lang="zh-CN" altLang="en-US" smtClean="0">
                <a:solidFill>
                  <a:srgbClr val="002060"/>
                </a:solidFill>
              </a:rPr>
              <a:t>极，准则</a:t>
            </a:r>
            <a:endParaRPr lang="zh-CN" altLang="en-US">
              <a:solidFill>
                <a:srgbClr val="002060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2274669" y="6090384"/>
            <a:ext cx="22521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002060"/>
                </a:solidFill>
              </a:rPr>
              <a:t>三心二意，反复无常。</a:t>
            </a:r>
            <a:endParaRPr lang="en-US" altLang="zh-CN" smtClean="0">
              <a:solidFill>
                <a:srgbClr val="002060"/>
              </a:solidFill>
            </a:endParaRPr>
          </a:p>
          <a:p>
            <a:r>
              <a:rPr lang="zh-CN" altLang="en-US" smtClean="0">
                <a:solidFill>
                  <a:srgbClr val="002060"/>
                </a:solidFill>
              </a:rPr>
              <a:t>德，德行。</a:t>
            </a:r>
            <a:endParaRPr lang="zh-CN" altLang="en-US" smtClean="0">
              <a:solidFill>
                <a:srgbClr val="00206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6152444" y="474133"/>
            <a:ext cx="6039555" cy="5593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3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桑树叶儿离了枝，干黄憔悴真可怜。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3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3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3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打我嫁到你家去，三年挨穷没怨言。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3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3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3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一条淇河莽洋洋的水，车儿过河湿了半截帷。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3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3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3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做媳妇的哪有半点错，男子汉儿口是又心非。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3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3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33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十个男人九个行不正，朝三暮四哪儿有个准。</a:t>
            </a:r>
            <a:endParaRPr lang="zh-CN" altLang="en-US" sz="2400" smtClean="0">
              <a:solidFill>
                <a:srgbClr val="0070C0"/>
              </a:solidFill>
              <a:latin typeface="+mn-ea"/>
            </a:endParaRPr>
          </a:p>
        </p:txBody>
      </p:sp>
      <p:sp>
        <p:nvSpPr>
          <p:cNvPr id="20" name="线形标注 1 19"/>
          <p:cNvSpPr/>
          <p:nvPr/>
        </p:nvSpPr>
        <p:spPr>
          <a:xfrm>
            <a:off x="4515556" y="3510842"/>
            <a:ext cx="1682044" cy="3194757"/>
          </a:xfrm>
          <a:prstGeom prst="borderCallout1">
            <a:avLst>
              <a:gd name="adj1" fmla="val 14510"/>
              <a:gd name="adj2" fmla="val -3635"/>
              <a:gd name="adj3" fmla="val -4694"/>
              <a:gd name="adj4" fmla="val -44743"/>
            </a:avLst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/>
              <a:t>以“淇水”起兴，比喻女子虽然过着贫苦的生活，但心意不改，如涉深水也一往无前。一说指女子被丈夫休弃后乘车渡淇水而归的情形。 </a:t>
            </a:r>
            <a:endParaRPr lang="zh-CN" altLang="en-US"/>
          </a:p>
        </p:txBody>
      </p:sp>
      <p:sp>
        <p:nvSpPr>
          <p:cNvPr id="21" name="线形标注 1 20"/>
          <p:cNvSpPr/>
          <p:nvPr/>
        </p:nvSpPr>
        <p:spPr>
          <a:xfrm>
            <a:off x="4515556" y="1422399"/>
            <a:ext cx="1682044" cy="1343377"/>
          </a:xfrm>
          <a:prstGeom prst="borderCallout1">
            <a:avLst>
              <a:gd name="adj1" fmla="val 17070"/>
              <a:gd name="adj2" fmla="val -2964"/>
              <a:gd name="adj3" fmla="val -37723"/>
              <a:gd name="adj4" fmla="val -20132"/>
            </a:avLst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/>
              <a:t>以“其黄而陨”喻女子年老色衰，也指氓变心感情枯竭。 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214489" y="417689"/>
            <a:ext cx="4831644" cy="5863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000"/>
              </a:lnSpc>
            </a:pP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三岁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为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妇，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靡室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劳矣。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夙兴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夜寐，靡有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朝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矣。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言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既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遂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矣，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至于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暴矣。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兄弟不知，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咥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其笑矣。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  <a:p>
            <a:pPr>
              <a:lnSpc>
                <a:spcPts val="5000"/>
              </a:lnSpc>
            </a:pP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静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言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思之，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躬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自</a:t>
            </a:r>
            <a:r>
              <a:rPr lang="zh-CN" altLang="en-US" sz="3200" b="1" smtClean="0">
                <a:solidFill>
                  <a:srgbClr val="FF0000"/>
                </a:solidFill>
                <a:latin typeface="仿宋_GB2312" pitchFamily="49" charset="-122"/>
                <a:ea typeface="仿宋_GB2312" pitchFamily="49" charset="-122"/>
              </a:rPr>
              <a:t>悼</a:t>
            </a:r>
            <a:r>
              <a:rPr lang="zh-CN" altLang="en-US" sz="3200" b="1" smtClean="0">
                <a:latin typeface="仿宋_GB2312" pitchFamily="49" charset="-122"/>
                <a:ea typeface="仿宋_GB2312" pitchFamily="49" charset="-122"/>
              </a:rPr>
              <a:t>矣。 </a:t>
            </a:r>
            <a:endParaRPr lang="zh-CN" altLang="en-US" sz="3200" b="1" smtClean="0">
              <a:latin typeface="仿宋_GB2312" pitchFamily="49" charset="-122"/>
              <a:ea typeface="仿宋_GB2312" pitchFamily="49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53859" y="1055493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作为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308539" y="1066782"/>
            <a:ext cx="14055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002060"/>
                </a:solidFill>
              </a:rPr>
              <a:t>靡，无，不。</a:t>
            </a:r>
            <a:endParaRPr lang="en-US" altLang="zh-CN" smtClean="0">
              <a:solidFill>
                <a:srgbClr val="002060"/>
              </a:solidFill>
            </a:endParaRPr>
          </a:p>
          <a:p>
            <a:r>
              <a:rPr lang="zh-CN" altLang="en-US" smtClean="0">
                <a:solidFill>
                  <a:srgbClr val="002060"/>
                </a:solidFill>
              </a:rPr>
              <a:t>室，指家务。</a:t>
            </a:r>
            <a:endParaRPr lang="zh-CN" altLang="en-US">
              <a:solidFill>
                <a:srgbClr val="00206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7319" y="2280348"/>
            <a:ext cx="18062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002060"/>
                </a:solidFill>
              </a:rPr>
              <a:t>夙，早。</a:t>
            </a:r>
            <a:endParaRPr lang="en-US" altLang="zh-CN" smtClean="0">
              <a:solidFill>
                <a:srgbClr val="002060"/>
              </a:solidFill>
            </a:endParaRPr>
          </a:p>
          <a:p>
            <a:r>
              <a:rPr lang="zh-CN" altLang="en-US" smtClean="0">
                <a:solidFill>
                  <a:srgbClr val="002060"/>
                </a:solidFill>
              </a:rPr>
              <a:t>兴，兴起，起身。</a:t>
            </a:r>
            <a:endParaRPr lang="zh-CN" altLang="en-US" smtClean="0">
              <a:solidFill>
                <a:srgbClr val="00206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698008" y="2359371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002060"/>
                </a:solidFill>
              </a:rPr>
              <a:t>一天，一日</a:t>
            </a:r>
            <a:endParaRPr lang="zh-CN" altLang="en-US">
              <a:solidFill>
                <a:srgbClr val="00206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2515" y="3589872"/>
            <a:ext cx="10160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语助词</a:t>
            </a:r>
            <a:endParaRPr lang="zh-CN" altLang="en-US" sz="2000" smtClean="0">
              <a:solidFill>
                <a:srgbClr val="00206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038525" y="3578583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实现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862622" y="4910685"/>
            <a:ext cx="1467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大笑的样子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04740" y="6186342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句中助词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122269" y="6175053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自身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053610" y="6169407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002060"/>
                </a:solidFill>
              </a:rPr>
              <a:t>伤心</a:t>
            </a:r>
            <a:endParaRPr lang="zh-CN" altLang="en-US" sz="2000">
              <a:solidFill>
                <a:srgbClr val="00206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192888" y="361243"/>
            <a:ext cx="6547555" cy="57760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0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做你媳妇那么多年，一家活儿一个人来担。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5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50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起早睡迟辛苦千千万，朝朝日日数也数不完。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5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50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一家生活渐渐兜得转，把我折腾越来越凶残。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5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50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亲弟亲哥哪晓我的事，见我回家偏是笑的欢。</a:t>
            </a: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5000"/>
              </a:lnSpc>
            </a:pPr>
            <a:endParaRPr lang="en-US" altLang="zh-CN" sz="2400" smtClean="0">
              <a:solidFill>
                <a:srgbClr val="0070C0"/>
              </a:solidFill>
              <a:latin typeface="+mn-ea"/>
            </a:endParaRPr>
          </a:p>
          <a:p>
            <a:pPr>
              <a:lnSpc>
                <a:spcPts val="5000"/>
              </a:lnSpc>
            </a:pPr>
            <a:r>
              <a:rPr lang="zh-CN" altLang="en-US" sz="2400" smtClean="0">
                <a:solidFill>
                  <a:srgbClr val="0070C0"/>
                </a:solidFill>
                <a:latin typeface="+mn-ea"/>
              </a:rPr>
              <a:t>前思后想泪向肚里咽，自个儿伤心不用谁来怜。</a:t>
            </a:r>
            <a:endParaRPr lang="zh-CN" altLang="en-US" sz="2400" smtClean="0">
              <a:solidFill>
                <a:srgbClr val="0070C0"/>
              </a:solidFill>
              <a:latin typeface="+mn-ea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274670" y="3561648"/>
            <a:ext cx="1857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mtClean="0">
                <a:solidFill>
                  <a:srgbClr val="002060"/>
                </a:solidFill>
              </a:rPr>
              <a:t>连词，用于说完一事时，又另外提出一事。转折相连。</a:t>
            </a:r>
            <a:endParaRPr lang="zh-CN" altLang="en-US" sz="160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https://d.book118.com/525334242103011124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3.2.0"/>
</p:tagLst>
</file>

<file path=ppt/tags/tag2.xml><?xml version="1.0" encoding="utf-8"?>
<p:tagLst xmlns:p="http://schemas.openxmlformats.org/presentationml/2006/main">
  <p:tag name="PA" val="v3.2.0"/>
</p:tagLst>
</file>

<file path=ppt/tags/tag3.xml><?xml version="1.0" encoding="utf-8"?>
<p:tagLst xmlns:p="http://schemas.openxmlformats.org/presentationml/2006/main">
  <p:tag name="PA" val="v3.2.0"/>
</p:tagLst>
</file>

<file path=ppt/tags/tag4.xml><?xml version="1.0" encoding="utf-8"?>
<p:tagLst xmlns:p="http://schemas.openxmlformats.org/presentationml/2006/main">
  <p:tag name="PA" val="v3.2.0"/>
</p:tagLst>
</file>

<file path=ppt/tags/tag5.xml><?xml version="1.0" encoding="utf-8"?>
<p:tagLst xmlns:p="http://schemas.openxmlformats.org/presentationml/2006/main">
  <p:tag name="PA" val="v3.2.0"/>
</p:tagLst>
</file>

<file path=ppt/tags/tag6.xml><?xml version="1.0" encoding="utf-8"?>
<p:tagLst xmlns:p="http://schemas.openxmlformats.org/presentationml/2006/main">
  <p:tag name="PA" val="v3.2.0"/>
</p:tagLst>
</file>

<file path=ppt/tags/tag7.xml><?xml version="1.0" encoding="utf-8"?>
<p:tagLst xmlns:p="http://schemas.openxmlformats.org/presentationml/2006/main">
  <p:tag name="PA" val="v3.2.0"/>
</p:tagLst>
</file>

<file path=ppt/tags/tag8.xml><?xml version="1.0" encoding="utf-8"?>
<p:tagLst xmlns:p="http://schemas.openxmlformats.org/presentationml/2006/main">
  <p:tag name="PA" val="v3.2.0"/>
</p:tagLst>
</file>

<file path=ppt/tags/tag9.xml><?xml version="1.0" encoding="utf-8"?>
<p:tagLst xmlns:p="http://schemas.openxmlformats.org/presentationml/2006/main">
  <p:tag name="PA" val="v3.2.0"/>
</p:tagLst>
</file>

<file path=ppt/tags/tag10.xml><?xml version="1.0" encoding="utf-8"?>
<p:tagLst xmlns:p="http://schemas.openxmlformats.org/presentationml/2006/main">
  <p:tag name="PA" val="v3.2.0"/>
</p:tagLst>
</file>

<file path=ppt/tags/tag11.xml><?xml version="1.0" encoding="utf-8"?>
<p:tagLst xmlns:p="http://schemas.openxmlformats.org/presentationml/2006/main">
  <p:tag name="PA" val="v3.2.0"/>
</p:tagLst>
</file>

<file path=ppt/tags/tag12.xml><?xml version="1.0" encoding="utf-8"?>
<p:tagLst xmlns:p="http://schemas.openxmlformats.org/presentationml/2006/main">
  <p:tag name="PA" val="v3.2.0"/>
</p:tagLst>
</file>

<file path=ppt/tags/tag13.xml><?xml version="1.0" encoding="utf-8"?>
<p:tagLst xmlns:p="http://schemas.openxmlformats.org/presentationml/2006/main">
  <p:tag name="PA" val="v3.2.0"/>
</p:tagLst>
</file>

<file path=ppt/tags/tag14.xml><?xml version="1.0" encoding="utf-8"?>
<p:tagLst xmlns:p="http://schemas.openxmlformats.org/presentationml/2006/main">
  <p:tag name="PA" val="v3.2.0"/>
</p:tagLst>
</file>

<file path=ppt/tags/tag15.xml><?xml version="1.0" encoding="utf-8"?>
<p:tagLst xmlns:p="http://schemas.openxmlformats.org/presentationml/2006/main">
  <p:tag name="PA" val="v3.2.0"/>
</p:tagLst>
</file>

<file path=ppt/tags/tag16.xml><?xml version="1.0" encoding="utf-8"?>
<p:tagLst xmlns:p="http://schemas.openxmlformats.org/presentationml/2006/main">
  <p:tag name="PA" val="v3.2.0"/>
</p:tagLst>
</file>

<file path=ppt/tags/tag17.xml><?xml version="1.0" encoding="utf-8"?>
<p:tagLst xmlns:p="http://schemas.openxmlformats.org/presentationml/2006/main">
  <p:tag name="PA" val="v3.2.0"/>
</p:tagLst>
</file>

<file path=ppt/tags/tag18.xml><?xml version="1.0" encoding="utf-8"?>
<p:tagLst xmlns:p="http://schemas.openxmlformats.org/presentationml/2006/main">
  <p:tag name="PA" val="v3.2.0"/>
</p:tagLst>
</file>

<file path=ppt/tags/tag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171</Paragraphs>
  <Slides>13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7">
      <vt:lpstr>Arial</vt:lpstr>
      <vt:lpstr>Calibri</vt:lpstr>
      <vt:lpstr>等线 Light</vt:lpstr>
      <vt:lpstr>等线</vt:lpstr>
      <vt:lpstr>禹卫书法行书简体</vt:lpstr>
      <vt:lpstr>宋体</vt:lpstr>
      <vt:lpstr>黑体</vt:lpstr>
      <vt:lpstr>Times New Roman</vt:lpstr>
      <vt:lpstr>幼圆</vt:lpstr>
      <vt:lpstr>华文新魏</vt:lpstr>
      <vt:lpstr>楷体</vt:lpstr>
      <vt:lpstr>华文中宋</vt:lpstr>
      <vt:lpstr>仿宋_GB2312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本诗歌讲述了什么故事？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2024-09-28T11:34:49.853</cp:lastPrinted>
  <dcterms:created xsi:type="dcterms:W3CDTF">2024-09-28T03:34:49Z</dcterms:created>
  <dcterms:modified xsi:type="dcterms:W3CDTF">2024-09-28T03:34:52Z</dcterms:modified>
</cp:coreProperties>
</file>