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4" r:id="rId48"/>
    <p:sldId id="397" r:id="rId49"/>
    <p:sldId id="400" r:id="rId50"/>
    <p:sldId id="403" r:id="rId51"/>
    <p:sldId id="405" r:id="rId52"/>
  </p:sldIdLst>
  <p:sldSz cx="8788400" cy="6629400"/>
  <p:notesSz cx="6858000" cy="9144000"/>
  <p:custDataLst>
    <p:tags r:id="rId5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slide" Target="slides/slide47.xml" /><Relationship Id="rId5" Type="http://schemas.openxmlformats.org/officeDocument/2006/relationships/slide" Target="slides/slide3.xml" /><Relationship Id="rId50" Type="http://schemas.openxmlformats.org/officeDocument/2006/relationships/slide" Target="slides/slide48.xml" /><Relationship Id="rId51" Type="http://schemas.openxmlformats.org/officeDocument/2006/relationships/slide" Target="slides/slide49.xml" /><Relationship Id="rId52" Type="http://schemas.openxmlformats.org/officeDocument/2006/relationships/slide" Target="slides/slide50.xml" /><Relationship Id="rId53" Type="http://schemas.openxmlformats.org/officeDocument/2006/relationships/tags" Target="tags/tag1.xml" /><Relationship Id="rId54" Type="http://schemas.openxmlformats.org/officeDocument/2006/relationships/presProps" Target="presProps.xml" /><Relationship Id="rId55" Type="http://schemas.openxmlformats.org/officeDocument/2006/relationships/viewProps" Target="viewProps.xml" /><Relationship Id="rId56" Type="http://schemas.openxmlformats.org/officeDocument/2006/relationships/theme" Target="theme/theme1.xml" /><Relationship Id="rId57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D3367-DE10-4915-94FB-69A8880F0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964BC-018E-48A7-B00A-E0D271900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7B5AE-851E-430D-AEEE-13534BB0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A0769-8D47-4A7D-B5B2-FFC75B053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7DFED-4DDE-4DD1-ABD0-CCA037EE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D0F1E0-BBCF-4C6B-A644-A6527DB2F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F0D30-D2DB-48BF-B9B3-F3895955C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D2BCC-2AFF-4BC5-92E4-10EB01D85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959AA-6AAE-4D9C-876E-97F10AE6C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8ACB0-6DA9-4AD6-8C21-F7D25F1FC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CAE8E-78C7-4F43-8DF8-6E1B2E242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59130" y="2055114"/>
            <a:ext cx="7470140" cy="139217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18260" y="3712464"/>
            <a:ext cx="6151880" cy="1657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39420" y="1524762"/>
            <a:ext cx="382295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526026" y="1524762"/>
            <a:ext cx="382295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53975" y="50800"/>
            <a:ext cx="8705850" cy="653415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613025" y="161925"/>
            <a:ext cx="3532504" cy="4940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50862" y="1162050"/>
            <a:ext cx="7355840" cy="3883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5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988056" y="6165342"/>
            <a:ext cx="2812288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39420" y="6165342"/>
            <a:ext cx="2021332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327648" y="6165342"/>
            <a:ext cx="2021332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4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400301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1739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276850">
              <a:lnSpc>
                <a:spcPct val="152000"/>
              </a:lnSpc>
              <a:spcBef>
                <a:spcPts val="95"/>
              </a:spcBef>
            </a:pPr>
            <a:r>
              <a:rPr sz="1850" b="1">
                <a:latin typeface="Microsoft JhengHei"/>
                <a:cs typeface="Microsoft JhengHei"/>
              </a:rPr>
              <a:t>任务实施的专业知</a:t>
            </a:r>
            <a:r>
              <a:rPr sz="1850" b="1" spc="-50">
                <a:latin typeface="Microsoft JhengHei"/>
                <a:cs typeface="Microsoft JhengHei"/>
              </a:rPr>
              <a:t>识</a:t>
            </a:r>
            <a:r>
              <a:rPr sz="1850" b="1">
                <a:latin typeface="Microsoft JhengHei"/>
                <a:cs typeface="Microsoft JhengHei"/>
              </a:rPr>
              <a:t>一、生物学特</a:t>
            </a:r>
            <a:r>
              <a:rPr sz="1850" b="1" spc="-50">
                <a:latin typeface="Microsoft JhengHei"/>
                <a:cs typeface="Microsoft JhengHei"/>
              </a:rPr>
              <a:t>性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萝卜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别名莱菔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属十字花科、萝卜属二年生蔬菜。萝卜适应性广</a:t>
            </a:r>
            <a:r>
              <a:rPr sz="1850" spc="-55">
                <a:latin typeface="宋体"/>
                <a:cs typeface="宋体"/>
              </a:rPr>
              <a:t>,产量高,</a:t>
            </a:r>
            <a:r>
              <a:rPr sz="1850" spc="-75">
                <a:latin typeface="宋体"/>
                <a:cs typeface="宋体"/>
              </a:rPr>
              <a:t>供应期长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81100"/>
            <a:ext cx="7351395" cy="26257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892165">
              <a:lnSpc>
                <a:spcPct val="131800"/>
              </a:lnSpc>
              <a:spcBef>
                <a:spcPts val="95"/>
              </a:spcBef>
            </a:pPr>
            <a:r>
              <a:rPr sz="1850" b="1" spc="210">
                <a:latin typeface="Microsoft JhengHei"/>
                <a:cs typeface="Microsoft JhengHei"/>
              </a:rPr>
              <a:t>(一)</a:t>
            </a:r>
            <a:r>
              <a:rPr sz="1850" b="1">
                <a:latin typeface="Microsoft JhengHei"/>
                <a:cs typeface="Microsoft JhengHei"/>
              </a:rPr>
              <a:t>形态特</a:t>
            </a:r>
            <a:r>
              <a:rPr sz="1850" b="1" spc="-50">
                <a:latin typeface="Microsoft JhengHei"/>
                <a:cs typeface="Microsoft JhengHei"/>
              </a:rPr>
              <a:t>征 </a:t>
            </a:r>
            <a:r>
              <a:rPr sz="1850" b="1" spc="180">
                <a:latin typeface="Microsoft JhengHei"/>
                <a:cs typeface="Microsoft JhengHei"/>
              </a:rPr>
              <a:t>1</a:t>
            </a:r>
            <a:r>
              <a:rPr sz="1850" b="1" spc="65">
                <a:latin typeface="Microsoft JhengHei"/>
                <a:cs typeface="Microsoft JhengHei"/>
              </a:rPr>
              <a:t>.根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31800"/>
              </a:lnSpc>
            </a:pPr>
            <a:r>
              <a:rPr sz="1850" spc="-75">
                <a:latin typeface="宋体"/>
                <a:cs typeface="宋体"/>
              </a:rPr>
              <a:t>直根系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一般播种后</a:t>
            </a:r>
            <a:r>
              <a:rPr sz="1850" spc="-35">
                <a:latin typeface="宋体"/>
                <a:cs typeface="宋体"/>
              </a:rPr>
              <a:t>40~50d</a:t>
            </a:r>
            <a:r>
              <a:rPr sz="1850" spc="-75">
                <a:latin typeface="宋体"/>
                <a:cs typeface="宋体"/>
              </a:rPr>
              <a:t>主根就能深入土层</a:t>
            </a:r>
            <a:r>
              <a:rPr sz="1850" spc="-35">
                <a:latin typeface="宋体"/>
                <a:cs typeface="宋体"/>
              </a:rPr>
              <a:t>1m</a:t>
            </a:r>
            <a:r>
              <a:rPr sz="1850" spc="-75">
                <a:latin typeface="宋体"/>
                <a:cs typeface="宋体"/>
              </a:rPr>
              <a:t>多深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主要根系分布</a:t>
            </a:r>
            <a:r>
              <a:rPr sz="1850" spc="-50">
                <a:latin typeface="宋体"/>
                <a:cs typeface="宋体"/>
              </a:rPr>
              <a:t>在 </a:t>
            </a:r>
            <a:r>
              <a:rPr sz="1850" spc="-35">
                <a:latin typeface="宋体"/>
                <a:cs typeface="宋体"/>
              </a:rPr>
              <a:t>20~40cm</a:t>
            </a:r>
            <a:r>
              <a:rPr sz="1850" spc="-75">
                <a:latin typeface="宋体"/>
                <a:cs typeface="宋体"/>
              </a:rPr>
              <a:t>疏松肥沃的土层内。萝卜的根分为吸收根和肉质直根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肉质直</a:t>
            </a:r>
            <a:r>
              <a:rPr sz="1850" spc="-50">
                <a:latin typeface="宋体"/>
                <a:cs typeface="宋体"/>
              </a:rPr>
              <a:t>根 </a:t>
            </a:r>
            <a:r>
              <a:rPr sz="1850" spc="-75">
                <a:latin typeface="宋体"/>
                <a:cs typeface="宋体"/>
              </a:rPr>
              <a:t>由根头、根颈和根部组成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如图</a:t>
            </a:r>
            <a:r>
              <a:rPr sz="1850" spc="-35">
                <a:latin typeface="宋体"/>
                <a:cs typeface="宋体"/>
              </a:rPr>
              <a:t>4-1</a:t>
            </a:r>
            <a:r>
              <a:rPr sz="1850" spc="-75">
                <a:latin typeface="宋体"/>
                <a:cs typeface="宋体"/>
              </a:rPr>
              <a:t>所示。根头也即短缩的茎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上面着生</a:t>
            </a:r>
            <a:r>
              <a:rPr sz="1850" spc="-50">
                <a:latin typeface="宋体"/>
                <a:cs typeface="宋体"/>
              </a:rPr>
              <a:t>芽</a:t>
            </a:r>
            <a:r>
              <a:rPr sz="1850" spc="-75">
                <a:latin typeface="宋体"/>
                <a:cs typeface="宋体"/>
              </a:rPr>
              <a:t>和叶片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根颈由下胚轴发育而成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其次生木质部比较发达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是主要食用部分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韧皮部不发达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是萝卜皮的主要组成部分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035300" y="3860800"/>
            <a:ext cx="2333624" cy="191452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508625" y="5181600"/>
            <a:ext cx="2569210" cy="5397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478790"/>
              </a:tabLst>
            </a:pPr>
            <a:r>
              <a:rPr sz="1100" spc="-65">
                <a:latin typeface="宋体"/>
                <a:cs typeface="宋体"/>
              </a:rPr>
              <a:t>图</a:t>
            </a:r>
            <a:r>
              <a:rPr sz="1100" spc="-35">
                <a:latin typeface="宋体"/>
                <a:cs typeface="宋体"/>
              </a:rPr>
              <a:t>4-</a:t>
            </a:r>
            <a:r>
              <a:rPr sz="1100" spc="-50">
                <a:latin typeface="宋体"/>
                <a:cs typeface="宋体"/>
              </a:rPr>
              <a:t>1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65">
                <a:latin typeface="宋体"/>
                <a:cs typeface="宋体"/>
              </a:rPr>
              <a:t>肉质直根的外部形</a:t>
            </a:r>
            <a:r>
              <a:rPr sz="1100" spc="-50">
                <a:latin typeface="宋体"/>
                <a:cs typeface="宋体"/>
              </a:rPr>
              <a:t>态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100" spc="-50">
                <a:latin typeface="宋体"/>
                <a:cs typeface="宋体"/>
              </a:rPr>
              <a:t>1</a:t>
            </a:r>
            <a:r>
              <a:rPr sz="1100" spc="85">
                <a:latin typeface="宋体"/>
                <a:cs typeface="宋体"/>
              </a:rPr>
              <a:t>—根部 </a:t>
            </a:r>
            <a:r>
              <a:rPr sz="1100" spc="-50">
                <a:latin typeface="宋体"/>
                <a:cs typeface="宋体"/>
              </a:rPr>
              <a:t>2</a:t>
            </a:r>
            <a:r>
              <a:rPr sz="1100" spc="85">
                <a:latin typeface="宋体"/>
                <a:cs typeface="宋体"/>
              </a:rPr>
              <a:t>—根颈 </a:t>
            </a:r>
            <a:r>
              <a:rPr sz="1100" spc="-50">
                <a:latin typeface="宋体"/>
                <a:cs typeface="宋体"/>
              </a:rPr>
              <a:t>3</a:t>
            </a:r>
            <a:r>
              <a:rPr sz="1100" spc="85">
                <a:latin typeface="宋体"/>
                <a:cs typeface="宋体"/>
              </a:rPr>
              <a:t>—根头 </a:t>
            </a:r>
            <a:r>
              <a:rPr sz="1100" spc="-50">
                <a:latin typeface="宋体"/>
                <a:cs typeface="宋体"/>
              </a:rPr>
              <a:t>4—</a:t>
            </a:r>
            <a:r>
              <a:rPr sz="1100" spc="-65">
                <a:latin typeface="宋体"/>
                <a:cs typeface="宋体"/>
              </a:rPr>
              <a:t>第一真</a:t>
            </a:r>
            <a:r>
              <a:rPr sz="1100" spc="-50">
                <a:latin typeface="宋体"/>
                <a:cs typeface="宋体"/>
              </a:rPr>
              <a:t>叶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100" spc="-50">
                <a:latin typeface="宋体"/>
                <a:cs typeface="宋体"/>
              </a:rPr>
              <a:t>5</a:t>
            </a:r>
            <a:r>
              <a:rPr sz="1100" spc="-60">
                <a:latin typeface="宋体"/>
                <a:cs typeface="宋体"/>
              </a:rPr>
              <a:t>—子叶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47402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80">
                <a:latin typeface="Microsoft JhengHei"/>
                <a:cs typeface="Microsoft JhengHei"/>
              </a:rPr>
              <a:t>2</a:t>
            </a:r>
            <a:r>
              <a:rPr sz="1850" b="1" spc="65">
                <a:latin typeface="Microsoft JhengHei"/>
                <a:cs typeface="Microsoft JhengHei"/>
              </a:rPr>
              <a:t>.茎</a:t>
            </a:r>
            <a:endParaRPr sz="1850">
              <a:latin typeface="Microsoft JhengHei"/>
              <a:cs typeface="Microsoft JhengHei"/>
            </a:endParaRPr>
          </a:p>
          <a:p>
            <a:pPr marL="12700" marR="1719580" indent="433070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营养生长时期为短缩茎。生殖生长时期抽生出花茎</a:t>
            </a:r>
            <a:r>
              <a:rPr sz="1850" spc="-50">
                <a:latin typeface="宋体"/>
                <a:cs typeface="宋体"/>
              </a:rPr>
              <a:t>。 </a:t>
            </a:r>
            <a:r>
              <a:rPr sz="1850" b="1" spc="180">
                <a:latin typeface="Microsoft JhengHei"/>
                <a:cs typeface="Microsoft JhengHei"/>
              </a:rPr>
              <a:t>3</a:t>
            </a:r>
            <a:r>
              <a:rPr sz="1850" b="1" spc="65">
                <a:latin typeface="Microsoft JhengHei"/>
                <a:cs typeface="Microsoft JhengHei"/>
              </a:rPr>
              <a:t>.叶</a:t>
            </a:r>
            <a:endParaRPr sz="1850">
              <a:latin typeface="Microsoft JhengHei"/>
              <a:cs typeface="Microsoft JhengHei"/>
            </a:endParaRPr>
          </a:p>
          <a:p>
            <a:pPr marL="17145" marR="119380" indent="428625">
              <a:lnSpc>
                <a:spcPct val="152000"/>
              </a:lnSpc>
            </a:pPr>
            <a:r>
              <a:rPr sz="1850" spc="-3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片子叶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肾形。初生叶</a:t>
            </a:r>
            <a:r>
              <a:rPr sz="1850" spc="-35">
                <a:latin typeface="宋体"/>
                <a:cs typeface="宋体"/>
              </a:rPr>
              <a:t>2</a:t>
            </a:r>
            <a:r>
              <a:rPr sz="1850" spc="-55">
                <a:latin typeface="宋体"/>
                <a:cs typeface="宋体"/>
              </a:rPr>
              <a:t>片,</a:t>
            </a:r>
            <a:r>
              <a:rPr sz="1850" spc="-75">
                <a:latin typeface="宋体"/>
                <a:cs typeface="宋体"/>
              </a:rPr>
              <a:t>匙形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对生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称为基生叶。随后在营养生</a:t>
            </a:r>
            <a:r>
              <a:rPr sz="1850" spc="-50">
                <a:latin typeface="宋体"/>
                <a:cs typeface="宋体"/>
              </a:rPr>
              <a:t>长</a:t>
            </a:r>
            <a:r>
              <a:rPr sz="1850" spc="-75">
                <a:latin typeface="宋体"/>
                <a:cs typeface="宋体"/>
              </a:rPr>
              <a:t>期间丛生于短缩茎上端的叶均称为莲座叶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1850" b="1" spc="180">
                <a:latin typeface="Microsoft JhengHei"/>
                <a:cs typeface="Microsoft JhengHei"/>
              </a:rPr>
              <a:t>4</a:t>
            </a:r>
            <a:r>
              <a:rPr sz="1850" b="1" spc="65">
                <a:latin typeface="Microsoft JhengHei"/>
                <a:cs typeface="Microsoft JhengHei"/>
              </a:rPr>
              <a:t>.花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总状花序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完全花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花瓣</a:t>
            </a:r>
            <a:r>
              <a:rPr sz="1850" spc="-35">
                <a:latin typeface="宋体"/>
                <a:cs typeface="宋体"/>
              </a:rPr>
              <a:t>4</a:t>
            </a:r>
            <a:r>
              <a:rPr sz="1850" spc="-75">
                <a:latin typeface="宋体"/>
                <a:cs typeface="宋体"/>
              </a:rPr>
              <a:t>片呈十字形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花色有白色</a:t>
            </a:r>
            <a:r>
              <a:rPr sz="1850" spc="-35">
                <a:latin typeface="宋体"/>
                <a:cs typeface="宋体"/>
              </a:rPr>
              <a:t>(</a:t>
            </a:r>
            <a:r>
              <a:rPr sz="1850" spc="-75">
                <a:latin typeface="宋体"/>
                <a:cs typeface="宋体"/>
              </a:rPr>
              <a:t>白萝卜</a:t>
            </a:r>
            <a:r>
              <a:rPr sz="1850" spc="-35">
                <a:latin typeface="宋体"/>
                <a:cs typeface="宋体"/>
              </a:rPr>
              <a:t>)</a:t>
            </a:r>
            <a:r>
              <a:rPr sz="1850" spc="-75">
                <a:latin typeface="宋体"/>
                <a:cs typeface="宋体"/>
              </a:rPr>
              <a:t>、紫色</a:t>
            </a:r>
            <a:r>
              <a:rPr sz="1850" spc="-55">
                <a:latin typeface="宋体"/>
                <a:cs typeface="宋体"/>
              </a:rPr>
              <a:t>(青萝卜)</a:t>
            </a:r>
            <a:r>
              <a:rPr sz="1850" spc="-75">
                <a:latin typeface="宋体"/>
                <a:cs typeface="宋体"/>
              </a:rPr>
              <a:t>、粉色</a:t>
            </a:r>
            <a:r>
              <a:rPr sz="1850" spc="-35">
                <a:latin typeface="宋体"/>
                <a:cs typeface="宋体"/>
              </a:rPr>
              <a:t>(</a:t>
            </a:r>
            <a:r>
              <a:rPr sz="1850" spc="-75">
                <a:latin typeface="宋体"/>
                <a:cs typeface="宋体"/>
              </a:rPr>
              <a:t>红萝卜</a:t>
            </a:r>
            <a:r>
              <a:rPr sz="1850" spc="-50">
                <a:latin typeface="宋体"/>
                <a:cs typeface="宋体"/>
              </a:rPr>
              <a:t>)等,</a:t>
            </a:r>
            <a:r>
              <a:rPr sz="1850" spc="-75">
                <a:latin typeface="宋体"/>
                <a:cs typeface="宋体"/>
              </a:rPr>
              <a:t>虫媒花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全株花期</a:t>
            </a:r>
            <a:r>
              <a:rPr sz="1850" spc="-35">
                <a:latin typeface="宋体"/>
                <a:cs typeface="宋体"/>
              </a:rPr>
              <a:t>30~35d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1850" b="1" spc="180">
                <a:latin typeface="Microsoft JhengHei"/>
                <a:cs typeface="Microsoft JhengHei"/>
              </a:rPr>
              <a:t>5</a:t>
            </a:r>
            <a:r>
              <a:rPr sz="1850" b="1" spc="20">
                <a:latin typeface="Microsoft JhengHei"/>
                <a:cs typeface="Microsoft JhengHei"/>
              </a:rPr>
              <a:t>.果实和种子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长角果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成熟时不开裂。种子为不规则圆球形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种皮由浅黄至暗黄色</a:t>
            </a:r>
            <a:r>
              <a:rPr sz="1850" spc="-45">
                <a:latin typeface="宋体"/>
                <a:cs typeface="宋体"/>
              </a:rPr>
              <a:t>,千</a:t>
            </a:r>
            <a:r>
              <a:rPr sz="1850" spc="-75">
                <a:latin typeface="宋体"/>
                <a:cs typeface="宋体"/>
              </a:rPr>
              <a:t>粒重</a:t>
            </a:r>
            <a:r>
              <a:rPr sz="1850" spc="-35">
                <a:latin typeface="宋体"/>
                <a:cs typeface="宋体"/>
              </a:rPr>
              <a:t>7~15g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12990" cy="38830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476875">
              <a:lnSpc>
                <a:spcPct val="152000"/>
              </a:lnSpc>
              <a:spcBef>
                <a:spcPts val="95"/>
              </a:spcBef>
            </a:pPr>
            <a:r>
              <a:rPr sz="1850" b="1" spc="210">
                <a:latin typeface="Microsoft JhengHei"/>
                <a:cs typeface="Microsoft JhengHei"/>
              </a:rPr>
              <a:t>(二)</a:t>
            </a:r>
            <a:r>
              <a:rPr sz="1850" b="1">
                <a:latin typeface="Microsoft JhengHei"/>
                <a:cs typeface="Microsoft JhengHei"/>
              </a:rPr>
              <a:t>生长发育周</a:t>
            </a:r>
            <a:r>
              <a:rPr sz="1850" b="1" spc="-50">
                <a:latin typeface="Microsoft JhengHei"/>
                <a:cs typeface="Microsoft JhengHei"/>
              </a:rPr>
              <a:t>期 </a:t>
            </a:r>
            <a:r>
              <a:rPr sz="1850" b="1" spc="180">
                <a:latin typeface="Microsoft JhengHei"/>
                <a:cs typeface="Microsoft JhengHei"/>
              </a:rPr>
              <a:t>1.</a:t>
            </a:r>
            <a:r>
              <a:rPr sz="1850" b="1">
                <a:latin typeface="Microsoft JhengHei"/>
                <a:cs typeface="Microsoft JhengHei"/>
              </a:rPr>
              <a:t>营养生长</a:t>
            </a:r>
            <a:r>
              <a:rPr sz="1850" b="1" spc="-50">
                <a:latin typeface="Microsoft JhengHei"/>
                <a:cs typeface="Microsoft JhengHei"/>
              </a:rPr>
              <a:t>期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-5080">
              <a:lnSpc>
                <a:spcPct val="152000"/>
              </a:lnSpc>
              <a:buSzPct val="94594"/>
              <a:buAutoNum type="arabicParenBoth"/>
              <a:tabLst>
                <a:tab pos="384175"/>
                <a:tab pos="1331595"/>
              </a:tabLst>
            </a:pPr>
            <a:r>
              <a:rPr sz="1850" b="1">
                <a:latin typeface="Microsoft JhengHei"/>
                <a:cs typeface="Microsoft JhengHei"/>
              </a:rPr>
              <a:t>发芽</a:t>
            </a:r>
            <a:r>
              <a:rPr sz="1850" b="1" spc="-50">
                <a:latin typeface="Microsoft JhengHei"/>
                <a:cs typeface="Microsoft JhengHei"/>
              </a:rPr>
              <a:t>期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从种子萌发到第一片真叶显露</a:t>
            </a:r>
            <a:r>
              <a:rPr sz="1850" spc="-55">
                <a:latin typeface="宋体"/>
                <a:cs typeface="宋体"/>
              </a:rPr>
              <a:t>(“</a:t>
            </a:r>
            <a:r>
              <a:rPr sz="1850" spc="-75">
                <a:latin typeface="宋体"/>
                <a:cs typeface="宋体"/>
              </a:rPr>
              <a:t>破心</a:t>
            </a:r>
            <a:r>
              <a:rPr sz="1850" spc="-45">
                <a:latin typeface="宋体"/>
                <a:cs typeface="宋体"/>
              </a:rPr>
              <a:t>”),</a:t>
            </a:r>
            <a:r>
              <a:rPr sz="1850" spc="-75">
                <a:latin typeface="宋体"/>
                <a:cs typeface="宋体"/>
              </a:rPr>
              <a:t>需</a:t>
            </a:r>
            <a:r>
              <a:rPr sz="1850" spc="-35">
                <a:latin typeface="宋体"/>
                <a:cs typeface="宋体"/>
              </a:rPr>
              <a:t>5~7d</a:t>
            </a:r>
            <a:r>
              <a:rPr sz="1850" spc="-75">
                <a:latin typeface="宋体"/>
                <a:cs typeface="宋体"/>
              </a:rPr>
              <a:t>。此期要</a:t>
            </a:r>
            <a:r>
              <a:rPr sz="1850" spc="-50">
                <a:latin typeface="宋体"/>
                <a:cs typeface="宋体"/>
              </a:rPr>
              <a:t>防</a:t>
            </a:r>
            <a:r>
              <a:rPr sz="1850" spc="-75">
                <a:latin typeface="宋体"/>
                <a:cs typeface="宋体"/>
              </a:rPr>
              <a:t>止高温干旱和暴雨死苗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5080" indent="-5080">
              <a:lnSpc>
                <a:spcPct val="152000"/>
              </a:lnSpc>
              <a:buSzPct val="94594"/>
              <a:buAutoNum type="arabicParenBoth"/>
              <a:tabLst>
                <a:tab pos="384175"/>
                <a:tab pos="1331595"/>
              </a:tabLst>
            </a:pPr>
            <a:r>
              <a:rPr sz="1850" b="1" spc="5">
                <a:latin typeface="Microsoft JhengHei"/>
                <a:cs typeface="Microsoft JhengHei"/>
              </a:rPr>
              <a:t>幼苗</a:t>
            </a:r>
            <a:r>
              <a:rPr sz="1850" b="1" spc="15">
                <a:latin typeface="Microsoft JhengHei"/>
                <a:cs typeface="Microsoft JhengHei"/>
              </a:rPr>
              <a:t>期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0">
                <a:latin typeface="宋体"/>
                <a:cs typeface="宋体"/>
              </a:rPr>
              <a:t>从第一片真叶显露到第</a:t>
            </a:r>
            <a:r>
              <a:rPr sz="1850" spc="-30">
                <a:latin typeface="宋体"/>
                <a:cs typeface="宋体"/>
              </a:rPr>
              <a:t>5~7</a:t>
            </a:r>
            <a:r>
              <a:rPr sz="1850" spc="-70">
                <a:latin typeface="宋体"/>
                <a:cs typeface="宋体"/>
              </a:rPr>
              <a:t>片真叶展开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此期叶片生长迅速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15">
                <a:latin typeface="宋体"/>
                <a:cs typeface="宋体"/>
              </a:rPr>
              <a:t>要</a:t>
            </a:r>
            <a:r>
              <a:rPr sz="1850" spc="-70">
                <a:latin typeface="宋体"/>
                <a:cs typeface="宋体"/>
              </a:rPr>
              <a:t>求较高温度和较强的光照。由于直根不断加粗生长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引起初生皮层破裂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15">
                <a:latin typeface="宋体"/>
                <a:cs typeface="宋体"/>
              </a:rPr>
              <a:t>露</a:t>
            </a:r>
            <a:r>
              <a:rPr sz="1850" spc="-70">
                <a:latin typeface="宋体"/>
                <a:cs typeface="宋体"/>
              </a:rPr>
              <a:t>出新的皮层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俗称“破肚”。大中型萝卜约需</a:t>
            </a:r>
            <a:r>
              <a:rPr sz="1850" spc="-30">
                <a:latin typeface="宋体"/>
                <a:cs typeface="宋体"/>
              </a:rPr>
              <a:t>20d,</a:t>
            </a:r>
            <a:r>
              <a:rPr sz="1850" spc="-70">
                <a:latin typeface="宋体"/>
                <a:cs typeface="宋体"/>
              </a:rPr>
              <a:t>小型萝卜需</a:t>
            </a:r>
            <a:r>
              <a:rPr sz="1850" spc="-30">
                <a:latin typeface="宋体"/>
                <a:cs typeface="宋体"/>
              </a:rPr>
              <a:t>5~10d</a:t>
            </a:r>
            <a:r>
              <a:rPr sz="1850" spc="-70">
                <a:latin typeface="宋体"/>
                <a:cs typeface="宋体"/>
              </a:rPr>
              <a:t>。“</a:t>
            </a:r>
            <a:r>
              <a:rPr sz="1850" spc="15">
                <a:latin typeface="宋体"/>
                <a:cs typeface="宋体"/>
              </a:rPr>
              <a:t>破</a:t>
            </a:r>
            <a:r>
              <a:rPr sz="1850" spc="-70">
                <a:latin typeface="宋体"/>
                <a:cs typeface="宋体"/>
              </a:rPr>
              <a:t>肚”是幼苗期结束的标志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也是肉质根迅速膨大的起点。应及时间苗、</a:t>
            </a:r>
            <a:r>
              <a:rPr sz="1850" spc="15">
                <a:latin typeface="宋体"/>
                <a:cs typeface="宋体"/>
              </a:rPr>
              <a:t>定</a:t>
            </a:r>
            <a:r>
              <a:rPr sz="1850" spc="-70">
                <a:latin typeface="宋体"/>
                <a:cs typeface="宋体"/>
              </a:rPr>
              <a:t>苗、中耕、培土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522845" cy="3454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7145" marR="5080" indent="-5080">
              <a:lnSpc>
                <a:spcPct val="152000"/>
              </a:lnSpc>
              <a:spcBef>
                <a:spcPts val="95"/>
              </a:spcBef>
              <a:buSzPct val="94594"/>
              <a:buAutoNum type="arabicParenBoth" startAt="3"/>
              <a:tabLst>
                <a:tab pos="384175"/>
                <a:tab pos="1331595"/>
              </a:tabLst>
            </a:pPr>
            <a:r>
              <a:rPr sz="1850" b="1" spc="5">
                <a:latin typeface="Microsoft JhengHei"/>
                <a:cs typeface="Microsoft JhengHei"/>
              </a:rPr>
              <a:t>莲座</a:t>
            </a:r>
            <a:r>
              <a:rPr sz="1850" b="1" spc="15">
                <a:latin typeface="Microsoft JhengHei"/>
                <a:cs typeface="Microsoft JhengHei"/>
              </a:rPr>
              <a:t>期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0">
                <a:latin typeface="宋体"/>
                <a:cs typeface="宋体"/>
              </a:rPr>
              <a:t>“破肚”后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随着叶的生长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肉质根不断膨大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根肩渐粗于顶部</a:t>
            </a:r>
            <a:r>
              <a:rPr sz="1850" spc="15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称为“露肩</a:t>
            </a:r>
            <a:r>
              <a:rPr sz="1850" spc="-50">
                <a:latin typeface="宋体"/>
                <a:cs typeface="宋体"/>
              </a:rPr>
              <a:t>”,</a:t>
            </a:r>
            <a:r>
              <a:rPr sz="1850" spc="-70">
                <a:latin typeface="宋体"/>
                <a:cs typeface="宋体"/>
              </a:rPr>
              <a:t>从“破肚”到“露肩”需</a:t>
            </a:r>
            <a:r>
              <a:rPr sz="1850" spc="-30">
                <a:latin typeface="宋体"/>
                <a:cs typeface="宋体"/>
              </a:rPr>
              <a:t>20~30d</a:t>
            </a:r>
            <a:r>
              <a:rPr sz="1850" spc="-70">
                <a:latin typeface="宋体"/>
                <a:cs typeface="宋体"/>
              </a:rPr>
              <a:t>。露肩标志着叶片生长</a:t>
            </a:r>
            <a:r>
              <a:rPr sz="1850" spc="15">
                <a:latin typeface="宋体"/>
                <a:cs typeface="宋体"/>
              </a:rPr>
              <a:t>盛</a:t>
            </a:r>
            <a:r>
              <a:rPr sz="1850" spc="5">
                <a:latin typeface="宋体"/>
                <a:cs typeface="宋体"/>
              </a:rPr>
              <a:t> </a:t>
            </a:r>
            <a:r>
              <a:rPr sz="1850" spc="-70">
                <a:latin typeface="宋体"/>
                <a:cs typeface="宋体"/>
              </a:rPr>
              <a:t>期的结束。莲座前期以促为主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莲座后期以控为主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促使其生长中心转向</a:t>
            </a:r>
            <a:r>
              <a:rPr sz="1850" spc="15">
                <a:latin typeface="宋体"/>
                <a:cs typeface="宋体"/>
              </a:rPr>
              <a:t>肉</a:t>
            </a:r>
            <a:r>
              <a:rPr sz="1850" spc="-70">
                <a:latin typeface="宋体"/>
                <a:cs typeface="宋体"/>
              </a:rPr>
              <a:t>质根膨大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171450" indent="-5080">
              <a:lnSpc>
                <a:spcPct val="152000"/>
              </a:lnSpc>
              <a:buSzPct val="94594"/>
              <a:buAutoNum type="arabicParenBoth" startAt="3"/>
              <a:tabLst>
                <a:tab pos="384175"/>
                <a:tab pos="2293620"/>
              </a:tabLst>
            </a:pPr>
            <a:r>
              <a:rPr sz="1850" b="1">
                <a:latin typeface="Microsoft JhengHei"/>
                <a:cs typeface="Microsoft JhengHei"/>
              </a:rPr>
              <a:t>肉质根生长盛</a:t>
            </a:r>
            <a:r>
              <a:rPr sz="1850" b="1" spc="-50">
                <a:latin typeface="Microsoft JhengHei"/>
                <a:cs typeface="Microsoft JhengHei"/>
              </a:rPr>
              <a:t>期</a:t>
            </a:r>
            <a:r>
              <a:rPr sz="1850" b="1">
                <a:latin typeface="Microsoft JhengHei"/>
                <a:cs typeface="Microsoft JhengHei"/>
              </a:rPr>
              <a:t>	</a:t>
            </a:r>
            <a:r>
              <a:rPr sz="1850" spc="-75">
                <a:latin typeface="宋体"/>
                <a:cs typeface="宋体"/>
              </a:rPr>
              <a:t>从“露肩”到肉质根尾部肥大成圆形止。大中型</a:t>
            </a:r>
            <a:r>
              <a:rPr sz="1850" spc="-50">
                <a:latin typeface="宋体"/>
                <a:cs typeface="宋体"/>
              </a:rPr>
              <a:t>萝</a:t>
            </a:r>
            <a:r>
              <a:rPr sz="1850" spc="-75">
                <a:latin typeface="宋体"/>
                <a:cs typeface="宋体"/>
              </a:rPr>
              <a:t>卜需</a:t>
            </a:r>
            <a:r>
              <a:rPr sz="1850" spc="-35">
                <a:latin typeface="宋体"/>
                <a:cs typeface="宋体"/>
              </a:rPr>
              <a:t>40~60d,</a:t>
            </a:r>
            <a:r>
              <a:rPr sz="1850" spc="-75">
                <a:latin typeface="宋体"/>
                <a:cs typeface="宋体"/>
              </a:rPr>
              <a:t>小型萝卜需</a:t>
            </a:r>
            <a:r>
              <a:rPr sz="1850" spc="-35">
                <a:latin typeface="宋体"/>
                <a:cs typeface="宋体"/>
              </a:rPr>
              <a:t>15~20d</a:t>
            </a:r>
            <a:r>
              <a:rPr sz="1850" spc="-75">
                <a:latin typeface="宋体"/>
                <a:cs typeface="宋体"/>
              </a:rPr>
              <a:t>。此期地上部生长缓慢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肉质根生长加快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同化产物大量贮藏于肉质根内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叶片不断枯黄。此期对水肥的要求最多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50">
                <a:latin typeface="宋体"/>
                <a:cs typeface="宋体"/>
              </a:rPr>
              <a:t>如</a:t>
            </a:r>
            <a:r>
              <a:rPr sz="1850" spc="-75">
                <a:latin typeface="宋体"/>
                <a:cs typeface="宋体"/>
              </a:rPr>
              <a:t>遇干旱易引起空心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37120" cy="30257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80">
                <a:latin typeface="Microsoft JhengHei"/>
                <a:cs typeface="Microsoft JhengHei"/>
              </a:rPr>
              <a:t>2</a:t>
            </a:r>
            <a:r>
              <a:rPr sz="1850" b="1" spc="20">
                <a:latin typeface="Microsoft JhengHei"/>
                <a:cs typeface="Microsoft JhengHei"/>
              </a:rPr>
              <a:t>.生殖生长期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二年生的萝卜品种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在温度为</a:t>
            </a:r>
            <a:r>
              <a:rPr sz="1850" spc="-35">
                <a:latin typeface="宋体"/>
                <a:cs typeface="宋体"/>
              </a:rPr>
              <a:t>1~10℃</a:t>
            </a:r>
            <a:r>
              <a:rPr sz="1850" spc="-70">
                <a:latin typeface="宋体"/>
                <a:cs typeface="宋体"/>
              </a:rPr>
              <a:t>范围内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约经</a:t>
            </a:r>
            <a:r>
              <a:rPr sz="1850" spc="-30">
                <a:latin typeface="宋体"/>
                <a:cs typeface="宋体"/>
              </a:rPr>
              <a:t>20~40d</a:t>
            </a:r>
            <a:r>
              <a:rPr sz="1850" spc="-70">
                <a:latin typeface="宋体"/>
                <a:cs typeface="宋体"/>
              </a:rPr>
              <a:t>通过春化阶段</a:t>
            </a:r>
            <a:r>
              <a:rPr sz="1850" spc="15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南方温暖地区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植株经过冬季田间越冬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而北方寒冷地区需经过冬季低温</a:t>
            </a:r>
            <a:r>
              <a:rPr sz="1850" spc="15">
                <a:latin typeface="宋体"/>
                <a:cs typeface="宋体"/>
              </a:rPr>
              <a:t>贮</a:t>
            </a:r>
            <a:r>
              <a:rPr sz="1850" spc="-50">
                <a:latin typeface="宋体"/>
                <a:cs typeface="宋体"/>
              </a:rPr>
              <a:t>藏,</a:t>
            </a:r>
            <a:r>
              <a:rPr sz="1850" spc="-70">
                <a:latin typeface="宋体"/>
                <a:cs typeface="宋体"/>
              </a:rPr>
              <a:t>翌春回暖后定植于露地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在长日照和较高气温下抽薹开花结果。一年</a:t>
            </a:r>
            <a:r>
              <a:rPr sz="1850" spc="15">
                <a:latin typeface="宋体"/>
                <a:cs typeface="宋体"/>
              </a:rPr>
              <a:t>生</a:t>
            </a:r>
            <a:r>
              <a:rPr sz="1850" spc="-70">
                <a:latin typeface="宋体"/>
                <a:cs typeface="宋体"/>
              </a:rPr>
              <a:t>的某些早熟品种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春播后当年就可抽薹开花结果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完成生活周期。从现蕾</a:t>
            </a:r>
            <a:r>
              <a:rPr sz="1850" spc="15">
                <a:latin typeface="宋体"/>
                <a:cs typeface="宋体"/>
              </a:rPr>
              <a:t>到</a:t>
            </a:r>
            <a:r>
              <a:rPr sz="1850" spc="-70">
                <a:latin typeface="宋体"/>
                <a:cs typeface="宋体"/>
              </a:rPr>
              <a:t>开花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一般为</a:t>
            </a:r>
            <a:r>
              <a:rPr sz="1850" spc="-30">
                <a:latin typeface="宋体"/>
                <a:cs typeface="宋体"/>
              </a:rPr>
              <a:t>20~30d</a:t>
            </a:r>
            <a:r>
              <a:rPr sz="1850" spc="-70">
                <a:latin typeface="宋体"/>
                <a:cs typeface="宋体"/>
              </a:rPr>
              <a:t>。从谢花到种子成熟</a:t>
            </a:r>
            <a:r>
              <a:rPr sz="1850" spc="-50">
                <a:latin typeface="宋体"/>
                <a:cs typeface="宋体"/>
              </a:rPr>
              <a:t>,需</a:t>
            </a:r>
            <a:r>
              <a:rPr sz="1850" spc="-30">
                <a:latin typeface="宋体"/>
                <a:cs typeface="宋体"/>
              </a:rPr>
              <a:t>30d</a:t>
            </a:r>
            <a:r>
              <a:rPr sz="1850" spc="-70">
                <a:latin typeface="宋体"/>
                <a:cs typeface="宋体"/>
              </a:rPr>
              <a:t>左右。此期养分主要输</a:t>
            </a:r>
            <a:r>
              <a:rPr sz="1850" spc="15">
                <a:latin typeface="宋体"/>
                <a:cs typeface="宋体"/>
              </a:rPr>
              <a:t>送</a:t>
            </a:r>
            <a:r>
              <a:rPr sz="1850" spc="-70">
                <a:latin typeface="宋体"/>
                <a:cs typeface="宋体"/>
              </a:rPr>
              <a:t>到生殖器官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供开花结实之用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943475">
              <a:lnSpc>
                <a:spcPct val="152000"/>
              </a:lnSpc>
              <a:spcBef>
                <a:spcPts val="95"/>
              </a:spcBef>
            </a:pPr>
            <a:r>
              <a:rPr spc="210"/>
              <a:t>(三)</a:t>
            </a:r>
            <a:r>
              <a:rPr/>
              <a:t>对环境条件的要</a:t>
            </a:r>
            <a:r>
              <a:rPr spc="-50"/>
              <a:t>求 </a:t>
            </a:r>
            <a:r>
              <a:rPr spc="180"/>
              <a:t>1</a:t>
            </a:r>
            <a:r>
              <a:rPr spc="40"/>
              <a:t>.温度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萝卜属于半耐寒蔬菜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喜冷凉。种子在</a:t>
            </a:r>
            <a:r>
              <a:rPr b="0" spc="-40">
                <a:latin typeface="宋体"/>
                <a:cs typeface="宋体"/>
              </a:rPr>
              <a:t>2~3℃</a:t>
            </a:r>
            <a:r>
              <a:rPr b="0" spc="-70">
                <a:latin typeface="宋体"/>
                <a:cs typeface="宋体"/>
              </a:rPr>
              <a:t>时开始萌芽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发芽最适</a:t>
            </a:r>
            <a:r>
              <a:rPr b="0" spc="15">
                <a:latin typeface="宋体"/>
                <a:cs typeface="宋体"/>
              </a:rPr>
              <a:t>温</a:t>
            </a:r>
            <a:r>
              <a:rPr b="0" spc="-70">
                <a:latin typeface="宋体"/>
                <a:cs typeface="宋体"/>
              </a:rPr>
              <a:t>度为</a:t>
            </a:r>
            <a:r>
              <a:rPr b="0" spc="-35">
                <a:latin typeface="宋体"/>
                <a:cs typeface="宋体"/>
              </a:rPr>
              <a:t>20~25℃;</a:t>
            </a:r>
            <a:r>
              <a:rPr b="0" spc="-70">
                <a:latin typeface="宋体"/>
                <a:cs typeface="宋体"/>
              </a:rPr>
              <a:t>茎叶生长温度为</a:t>
            </a:r>
            <a:r>
              <a:rPr b="0" spc="-35">
                <a:latin typeface="宋体"/>
                <a:cs typeface="宋体"/>
              </a:rPr>
              <a:t>5~25℃,15~20℃</a:t>
            </a:r>
            <a:r>
              <a:rPr b="0" spc="-70">
                <a:latin typeface="宋体"/>
                <a:cs typeface="宋体"/>
              </a:rPr>
              <a:t>时生长最好</a:t>
            </a:r>
            <a:r>
              <a:rPr b="0" spc="-30">
                <a:latin typeface="宋体"/>
                <a:cs typeface="宋体"/>
              </a:rPr>
              <a:t>;</a:t>
            </a:r>
            <a:r>
              <a:rPr b="0" spc="-70">
                <a:latin typeface="宋体"/>
                <a:cs typeface="宋体"/>
              </a:rPr>
              <a:t>肉质根生长</a:t>
            </a:r>
            <a:r>
              <a:rPr b="0" spc="15">
                <a:latin typeface="宋体"/>
                <a:cs typeface="宋体"/>
              </a:rPr>
              <a:t>温</a:t>
            </a:r>
            <a:r>
              <a:rPr b="0" spc="-70">
                <a:latin typeface="宋体"/>
                <a:cs typeface="宋体"/>
              </a:rPr>
              <a:t>度为</a:t>
            </a:r>
            <a:r>
              <a:rPr b="0" spc="-35">
                <a:latin typeface="宋体"/>
                <a:cs typeface="宋体"/>
              </a:rPr>
              <a:t>6~20℃,</a:t>
            </a:r>
            <a:r>
              <a:rPr b="0" spc="-70">
                <a:latin typeface="宋体"/>
                <a:cs typeface="宋体"/>
              </a:rPr>
              <a:t>最适温度为</a:t>
            </a:r>
            <a:r>
              <a:rPr b="0" spc="-35">
                <a:latin typeface="宋体"/>
                <a:cs typeface="宋体"/>
              </a:rPr>
              <a:t>13~18℃</a:t>
            </a:r>
            <a:r>
              <a:rPr b="0" spc="-70">
                <a:latin typeface="宋体"/>
                <a:cs typeface="宋体"/>
              </a:rPr>
              <a:t>。当温度低于</a:t>
            </a:r>
            <a:r>
              <a:rPr b="0" spc="-30">
                <a:latin typeface="宋体"/>
                <a:cs typeface="宋体"/>
              </a:rPr>
              <a:t>-</a:t>
            </a:r>
            <a:r>
              <a:rPr b="0" spc="-50">
                <a:latin typeface="宋体"/>
                <a:cs typeface="宋体"/>
              </a:rPr>
              <a:t>1℃</a:t>
            </a:r>
            <a:r>
              <a:rPr b="0" spc="-70">
                <a:latin typeface="宋体"/>
                <a:cs typeface="宋体"/>
              </a:rPr>
              <a:t>时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肉质根易受冻害</a:t>
            </a:r>
            <a:r>
              <a:rPr b="0" spc="-10">
                <a:latin typeface="宋体"/>
                <a:cs typeface="宋体"/>
              </a:rPr>
              <a:t>;高</a:t>
            </a:r>
            <a:r>
              <a:rPr b="0" spc="-70">
                <a:latin typeface="宋体"/>
                <a:cs typeface="宋体"/>
              </a:rPr>
              <a:t>于</a:t>
            </a:r>
            <a:r>
              <a:rPr b="0" spc="-40">
                <a:latin typeface="宋体"/>
                <a:cs typeface="宋体"/>
              </a:rPr>
              <a:t>25℃,</a:t>
            </a:r>
            <a:r>
              <a:rPr b="0" spc="-70">
                <a:latin typeface="宋体"/>
                <a:cs typeface="宋体"/>
              </a:rPr>
              <a:t>植株长势弱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产品质量差。萝卜耐寒冷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幼苗能耐</a:t>
            </a:r>
            <a:r>
              <a:rPr b="0" spc="-30">
                <a:latin typeface="宋体"/>
                <a:cs typeface="宋体"/>
              </a:rPr>
              <a:t>-3~-</a:t>
            </a:r>
            <a:r>
              <a:rPr b="0" spc="-50">
                <a:latin typeface="宋体"/>
                <a:cs typeface="宋体"/>
              </a:rPr>
              <a:t>1℃</a:t>
            </a:r>
            <a:r>
              <a:rPr b="0" spc="-70">
                <a:latin typeface="宋体"/>
                <a:cs typeface="宋体"/>
              </a:rPr>
              <a:t>低温。</a:t>
            </a:r>
            <a:r>
              <a:rPr b="0" spc="15">
                <a:latin typeface="宋体"/>
                <a:cs typeface="宋体"/>
              </a:rPr>
              <a:t>萝</a:t>
            </a:r>
            <a:r>
              <a:rPr b="0" spc="-70">
                <a:latin typeface="宋体"/>
                <a:cs typeface="宋体"/>
              </a:rPr>
              <a:t>卜是种子春化型植物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从种子萌动开始到幼苗生长、肉质根膨大及贮藏</a:t>
            </a:r>
            <a:r>
              <a:rPr b="0" spc="15">
                <a:latin typeface="宋体"/>
                <a:cs typeface="宋体"/>
              </a:rPr>
              <a:t>等</a:t>
            </a:r>
            <a:r>
              <a:rPr b="0" spc="-70">
                <a:latin typeface="宋体"/>
                <a:cs typeface="宋体"/>
              </a:rPr>
              <a:t>时期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都能感受低温通过春化阶段。大多数品种在</a:t>
            </a:r>
            <a:r>
              <a:rPr b="0" spc="-40">
                <a:latin typeface="宋体"/>
                <a:cs typeface="宋体"/>
              </a:rPr>
              <a:t>2~4℃</a:t>
            </a:r>
            <a:r>
              <a:rPr b="0" spc="-70">
                <a:latin typeface="宋体"/>
                <a:cs typeface="宋体"/>
              </a:rPr>
              <a:t>低温下春化期</a:t>
            </a:r>
            <a:r>
              <a:rPr b="0" spc="15">
                <a:latin typeface="宋体"/>
                <a:cs typeface="宋体"/>
              </a:rPr>
              <a:t>为</a:t>
            </a:r>
            <a:r>
              <a:rPr b="0" spc="5">
                <a:latin typeface="宋体"/>
                <a:cs typeface="宋体"/>
              </a:rPr>
              <a:t> </a:t>
            </a:r>
            <a:r>
              <a:rPr b="0" spc="-30">
                <a:latin typeface="宋体"/>
                <a:cs typeface="宋体"/>
              </a:rPr>
              <a:t>10~20d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43116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2"/>
              <a:tabLst>
                <a:tab pos="260350"/>
              </a:tabLst>
            </a:pPr>
            <a:r>
              <a:rPr sz="1850" b="1" spc="-25">
                <a:latin typeface="Microsoft JhengHei"/>
                <a:cs typeface="Microsoft JhengHei"/>
              </a:rPr>
              <a:t>光照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萝卜为喜光的长日照植物。光照充足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植株健壮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光合作用强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是肉质</a:t>
            </a:r>
            <a:r>
              <a:rPr sz="1850" spc="-50">
                <a:latin typeface="宋体"/>
                <a:cs typeface="宋体"/>
              </a:rPr>
              <a:t>根</a:t>
            </a:r>
            <a:r>
              <a:rPr sz="1850" spc="-75">
                <a:latin typeface="宋体"/>
                <a:cs typeface="宋体"/>
              </a:rPr>
              <a:t>肥大的必要条件。通过春化的植株</a:t>
            </a:r>
            <a:r>
              <a:rPr sz="1850" spc="-55">
                <a:latin typeface="宋体"/>
                <a:cs typeface="宋体"/>
              </a:rPr>
              <a:t>,在</a:t>
            </a:r>
            <a:r>
              <a:rPr sz="1850" spc="-35">
                <a:latin typeface="宋体"/>
                <a:cs typeface="宋体"/>
              </a:rPr>
              <a:t>12~14h</a:t>
            </a:r>
            <a:r>
              <a:rPr sz="1850" spc="-75">
                <a:latin typeface="宋体"/>
                <a:cs typeface="宋体"/>
              </a:rPr>
              <a:t>的长日照及高温条件下</a:t>
            </a:r>
            <a:r>
              <a:rPr sz="1850" spc="-55">
                <a:latin typeface="宋体"/>
                <a:cs typeface="宋体"/>
              </a:rPr>
              <a:t>,迅速</a:t>
            </a:r>
            <a:r>
              <a:rPr sz="1850" spc="-75">
                <a:latin typeface="宋体"/>
                <a:cs typeface="宋体"/>
              </a:rPr>
              <a:t>抽生花薹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0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buSzPct val="94594"/>
              <a:buAutoNum type="arabicPeriod" startAt="3"/>
              <a:tabLst>
                <a:tab pos="260350"/>
              </a:tabLst>
            </a:pPr>
            <a:r>
              <a:rPr sz="1850" b="1" spc="-25">
                <a:latin typeface="Microsoft JhengHei"/>
                <a:cs typeface="Microsoft JhengHei"/>
              </a:rPr>
              <a:t>水分</a:t>
            </a:r>
            <a:endParaRPr sz="1850">
              <a:latin typeface="Microsoft JhengHei"/>
              <a:cs typeface="Microsoft JhengHei"/>
            </a:endParaRPr>
          </a:p>
          <a:p>
            <a:pPr marL="17145" marR="9525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萝卜抗旱力弱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喜湿怕涝又不耐干旱。炎热干燥环境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肉质根瘦小、</a:t>
            </a:r>
            <a:r>
              <a:rPr sz="1850" spc="-50">
                <a:latin typeface="宋体"/>
                <a:cs typeface="宋体"/>
              </a:rPr>
              <a:t>纤</a:t>
            </a:r>
            <a:r>
              <a:rPr sz="1850" spc="-75">
                <a:latin typeface="宋体"/>
                <a:cs typeface="宋体"/>
              </a:rPr>
              <a:t>维多、质粗硬辣味浓、易空心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水分过多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叶易徒长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肉质根生长量受影响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且易发病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所以应合理浇水。在土壤最大持水量为</a:t>
            </a:r>
            <a:r>
              <a:rPr sz="1850" spc="-35">
                <a:latin typeface="宋体"/>
                <a:cs typeface="宋体"/>
              </a:rPr>
              <a:t>65%~80%</a:t>
            </a:r>
            <a:r>
              <a:rPr sz="1850" spc="-75">
                <a:latin typeface="宋体"/>
                <a:cs typeface="宋体"/>
              </a:rPr>
              <a:t>、空气相对</a:t>
            </a:r>
            <a:r>
              <a:rPr sz="1850" spc="-50">
                <a:latin typeface="宋体"/>
                <a:cs typeface="宋体"/>
              </a:rPr>
              <a:t>湿 </a:t>
            </a:r>
            <a:r>
              <a:rPr sz="1850" spc="-75">
                <a:latin typeface="宋体"/>
                <a:cs typeface="宋体"/>
              </a:rPr>
              <a:t>度为</a:t>
            </a:r>
            <a:r>
              <a:rPr sz="1850" spc="-35">
                <a:latin typeface="宋体"/>
                <a:cs typeface="宋体"/>
              </a:rPr>
              <a:t>80%~90%</a:t>
            </a:r>
            <a:r>
              <a:rPr sz="1850" spc="-75">
                <a:latin typeface="宋体"/>
                <a:cs typeface="宋体"/>
              </a:rPr>
              <a:t>的条件下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易获得高产、优质的产品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4"/>
              <a:tabLst>
                <a:tab pos="260350"/>
              </a:tabLst>
            </a:pPr>
            <a:r>
              <a:rPr spc="-25"/>
              <a:t>营养</a:t>
            </a:r>
          </a:p>
          <a:p>
            <a:pPr marL="17145" marR="119380" indent="428625" algn="just">
              <a:lnSpc>
                <a:spcPct val="152000"/>
              </a:lnSpc>
            </a:pPr>
            <a:r>
              <a:rPr b="0" spc="-75">
                <a:latin typeface="宋体"/>
                <a:cs typeface="宋体"/>
              </a:rPr>
              <a:t>萝卜对土壤肥力要求高。幼苗期和莲座期需氮较多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进入肉质根生</a:t>
            </a:r>
            <a:r>
              <a:rPr b="0" spc="-50">
                <a:latin typeface="宋体"/>
                <a:cs typeface="宋体"/>
              </a:rPr>
              <a:t>长</a:t>
            </a:r>
            <a:r>
              <a:rPr b="0" spc="-75">
                <a:latin typeface="宋体"/>
                <a:cs typeface="宋体"/>
              </a:rPr>
              <a:t>盛期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磷、钾需要量增加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特别是需钾肥更多。在萝卜的整个生长期中</a:t>
            </a:r>
            <a:r>
              <a:rPr b="0" spc="-45">
                <a:latin typeface="宋体"/>
                <a:cs typeface="宋体"/>
              </a:rPr>
              <a:t>,对</a:t>
            </a:r>
            <a:r>
              <a:rPr b="0" spc="-75">
                <a:latin typeface="宋体"/>
                <a:cs typeface="宋体"/>
              </a:rPr>
              <a:t>钾的吸收量最多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氮次之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磷最少</a:t>
            </a:r>
            <a:r>
              <a:rPr b="0" spc="-50">
                <a:latin typeface="宋体"/>
                <a:cs typeface="宋体"/>
              </a:rPr>
              <a:t>。</a:t>
            </a:r>
          </a:p>
          <a:p>
            <a:pPr>
              <a:lnSpc>
                <a:spcPct val="100000"/>
              </a:lnSpc>
            </a:pPr>
            <a:endParaRPr sz="1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0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buSzPct val="94594"/>
              <a:buAutoNum type="arabicPeriod" startAt="5"/>
              <a:tabLst>
                <a:tab pos="260350"/>
              </a:tabLst>
            </a:pPr>
            <a:r>
              <a:rPr spc="-25"/>
              <a:t>土壤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以土层深厚、富含腐殖质、排水良好、疏松透气的沙质土壤为好</a:t>
            </a:r>
            <a:r>
              <a:rPr b="0" spc="-10">
                <a:latin typeface="宋体"/>
                <a:cs typeface="宋体"/>
              </a:rPr>
              <a:t>;但</a:t>
            </a:r>
            <a:r>
              <a:rPr b="0" spc="-70">
                <a:latin typeface="宋体"/>
                <a:cs typeface="宋体"/>
              </a:rPr>
              <a:t>土壤过于疏松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肉质根须根多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表面不光滑。黏重土壤不利于肉质根膨大</a:t>
            </a:r>
            <a:r>
              <a:rPr b="0" spc="15">
                <a:latin typeface="宋体"/>
                <a:cs typeface="宋体"/>
              </a:rPr>
              <a:t>。</a:t>
            </a:r>
            <a:r>
              <a:rPr b="0" spc="-70">
                <a:latin typeface="宋体"/>
                <a:cs typeface="宋体"/>
              </a:rPr>
              <a:t>土层过浅、坚实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易发生肉质根分叉。土壤</a:t>
            </a:r>
            <a:r>
              <a:rPr b="0" spc="-30">
                <a:latin typeface="宋体"/>
                <a:cs typeface="宋体"/>
              </a:rPr>
              <a:t>pH</a:t>
            </a:r>
            <a:r>
              <a:rPr b="0" spc="-70">
                <a:latin typeface="宋体"/>
                <a:cs typeface="宋体"/>
              </a:rPr>
              <a:t>值</a:t>
            </a:r>
            <a:r>
              <a:rPr b="0" spc="-30">
                <a:latin typeface="宋体"/>
                <a:cs typeface="宋体"/>
              </a:rPr>
              <a:t>5.8~6.8</a:t>
            </a:r>
            <a:r>
              <a:rPr b="0" spc="-70">
                <a:latin typeface="宋体"/>
                <a:cs typeface="宋体"/>
              </a:rPr>
              <a:t>为宜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327265" cy="25971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686300">
              <a:lnSpc>
                <a:spcPct val="152000"/>
              </a:lnSpc>
              <a:spcBef>
                <a:spcPts val="95"/>
              </a:spcBef>
            </a:pPr>
            <a:r>
              <a:rPr sz="1850" b="1">
                <a:latin typeface="Microsoft JhengHei"/>
                <a:cs typeface="Microsoft JhengHei"/>
              </a:rPr>
              <a:t>二、品种类型与优良品</a:t>
            </a:r>
            <a:r>
              <a:rPr sz="1850" b="1" spc="-50">
                <a:latin typeface="Microsoft JhengHei"/>
                <a:cs typeface="Microsoft JhengHei"/>
              </a:rPr>
              <a:t>种 </a:t>
            </a:r>
            <a:r>
              <a:rPr sz="1850" b="1" spc="180">
                <a:latin typeface="Microsoft JhengHei"/>
                <a:cs typeface="Microsoft JhengHei"/>
              </a:rPr>
              <a:t>1.</a:t>
            </a:r>
            <a:r>
              <a:rPr sz="1850" b="1">
                <a:latin typeface="Microsoft JhengHei"/>
                <a:cs typeface="Microsoft JhengHei"/>
              </a:rPr>
              <a:t>秋萝</a:t>
            </a:r>
            <a:r>
              <a:rPr sz="1850" b="1" spc="-50">
                <a:latin typeface="Microsoft JhengHei"/>
                <a:cs typeface="Microsoft JhengHei"/>
              </a:rPr>
              <a:t>卜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秋萝卜多为大中型品种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产量高、品质好、耐贮藏、供应期长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栽培</a:t>
            </a:r>
            <a:r>
              <a:rPr sz="1850" spc="15">
                <a:latin typeface="宋体"/>
                <a:cs typeface="宋体"/>
              </a:rPr>
              <a:t>面</a:t>
            </a:r>
            <a:r>
              <a:rPr sz="1850" spc="-70">
                <a:latin typeface="宋体"/>
                <a:cs typeface="宋体"/>
              </a:rPr>
              <a:t>积最大。外皮有绿色、红色、白色等颜色。夏末、秋初播种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秋末、冬</a:t>
            </a:r>
            <a:r>
              <a:rPr sz="1850" spc="15">
                <a:latin typeface="宋体"/>
                <a:cs typeface="宋体"/>
              </a:rPr>
              <a:t>初</a:t>
            </a:r>
            <a:r>
              <a:rPr sz="1850" spc="-70">
                <a:latin typeface="宋体"/>
                <a:cs typeface="宋体"/>
              </a:rPr>
              <a:t>收获。由播种至收获为</a:t>
            </a:r>
            <a:r>
              <a:rPr sz="1850" spc="-30">
                <a:latin typeface="宋体"/>
                <a:cs typeface="宋体"/>
              </a:rPr>
              <a:t>90~100d</a:t>
            </a:r>
            <a:r>
              <a:rPr sz="1850" spc="-70">
                <a:latin typeface="宋体"/>
                <a:cs typeface="宋体"/>
              </a:rPr>
              <a:t>。高温条件下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难以生成肥大的肉质根</a:t>
            </a:r>
            <a:r>
              <a:rPr sz="1850" spc="15">
                <a:latin typeface="宋体"/>
                <a:cs typeface="宋体"/>
              </a:rPr>
              <a:t>。</a:t>
            </a:r>
            <a:r>
              <a:rPr sz="1850" spc="-70">
                <a:latin typeface="宋体"/>
                <a:cs typeface="宋体"/>
              </a:rPr>
              <a:t>常用的品种有豆瓣绿、农大红、象牙白、心里美、翘头青等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pc="180"/>
              <a:t>2</a:t>
            </a:r>
            <a:r>
              <a:rPr spc="30"/>
              <a:t>.春萝卜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5">
                <a:latin typeface="宋体"/>
                <a:cs typeface="宋体"/>
              </a:rPr>
              <a:t>春萝卜耐寒性较强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抽薹晚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不易空心。南方栽培较多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晚秋播种</a:t>
            </a:r>
            <a:r>
              <a:rPr b="0" spc="-55">
                <a:latin typeface="宋体"/>
                <a:cs typeface="宋体"/>
              </a:rPr>
              <a:t>,露地</a:t>
            </a:r>
            <a:r>
              <a:rPr b="0" spc="-75">
                <a:latin typeface="宋体"/>
                <a:cs typeface="宋体"/>
              </a:rPr>
              <a:t>越冬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春季采收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品质优于贮藏的秋萝卜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如杭州笕桥大缨洋红萝卜、武</a:t>
            </a:r>
            <a:r>
              <a:rPr b="0" spc="-50">
                <a:latin typeface="宋体"/>
                <a:cs typeface="宋体"/>
              </a:rPr>
              <a:t>汉</a:t>
            </a:r>
            <a:r>
              <a:rPr b="0" spc="-75">
                <a:latin typeface="宋体"/>
                <a:cs typeface="宋体"/>
              </a:rPr>
              <a:t>春不老、成都春不老、鄂萝卜</a:t>
            </a:r>
            <a:r>
              <a:rPr b="0" spc="-35">
                <a:latin typeface="宋体"/>
                <a:cs typeface="宋体"/>
              </a:rPr>
              <a:t>1</a:t>
            </a:r>
            <a:r>
              <a:rPr b="0" spc="-75">
                <a:latin typeface="宋体"/>
                <a:cs typeface="宋体"/>
              </a:rPr>
              <a:t>号等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北方为春播春收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或春播初夏采收</a:t>
            </a:r>
            <a:r>
              <a:rPr b="0" spc="-45">
                <a:latin typeface="宋体"/>
                <a:cs typeface="宋体"/>
              </a:rPr>
              <a:t>,生</a:t>
            </a:r>
            <a:r>
              <a:rPr b="0" spc="-75">
                <a:latin typeface="宋体"/>
                <a:cs typeface="宋体"/>
              </a:rPr>
              <a:t>长期短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一般</a:t>
            </a:r>
            <a:r>
              <a:rPr b="0" spc="-35">
                <a:latin typeface="宋体"/>
                <a:cs typeface="宋体"/>
              </a:rPr>
              <a:t>40~60d,</a:t>
            </a:r>
            <a:r>
              <a:rPr b="0" spc="-75">
                <a:latin typeface="宋体"/>
                <a:cs typeface="宋体"/>
              </a:rPr>
              <a:t>如旅大小五缨、寿光春萝卜、春萝</a:t>
            </a:r>
            <a:r>
              <a:rPr b="0" spc="-35">
                <a:latin typeface="宋体"/>
                <a:cs typeface="宋体"/>
              </a:rPr>
              <a:t>1</a:t>
            </a:r>
            <a:r>
              <a:rPr b="0" spc="-75">
                <a:latin typeface="宋体"/>
                <a:cs typeface="宋体"/>
              </a:rPr>
              <a:t>号、黑龙江克</a:t>
            </a:r>
            <a:r>
              <a:rPr b="0" spc="-50">
                <a:latin typeface="宋体"/>
                <a:cs typeface="宋体"/>
              </a:rPr>
              <a:t>山</a:t>
            </a:r>
            <a:r>
              <a:rPr b="0" spc="-75">
                <a:latin typeface="宋体"/>
                <a:cs typeface="宋体"/>
              </a:rPr>
              <a:t>红、明水萝卜等</a:t>
            </a:r>
            <a:r>
              <a:rPr b="0" spc="-50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670165" cy="388302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3"/>
              <a:tabLst>
                <a:tab pos="260350"/>
              </a:tabLst>
            </a:pPr>
            <a:r>
              <a:rPr sz="1850" b="1" spc="-20">
                <a:latin typeface="Microsoft JhengHei"/>
                <a:cs typeface="Microsoft JhengHei"/>
              </a:rPr>
              <a:t>夏萝卜</a:t>
            </a:r>
            <a:endParaRPr sz="1850">
              <a:latin typeface="Microsoft JhengHei"/>
              <a:cs typeface="Microsoft JhengHei"/>
            </a:endParaRPr>
          </a:p>
          <a:p>
            <a:pPr marL="17145" marR="233679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夏萝卜耐热、耐旱、抗病虫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夏季气候炎热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日照长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仍能长成肥大的</a:t>
            </a:r>
            <a:r>
              <a:rPr sz="1850" spc="-50">
                <a:latin typeface="宋体"/>
                <a:cs typeface="宋体"/>
              </a:rPr>
              <a:t>肉</a:t>
            </a:r>
            <a:r>
              <a:rPr sz="1850" spc="-75">
                <a:latin typeface="宋体"/>
                <a:cs typeface="宋体"/>
              </a:rPr>
              <a:t>质根。生长期为</a:t>
            </a:r>
            <a:r>
              <a:rPr sz="1850" spc="-35">
                <a:latin typeface="宋体"/>
                <a:cs typeface="宋体"/>
              </a:rPr>
              <a:t>50~70d,</a:t>
            </a:r>
            <a:r>
              <a:rPr sz="1850" spc="-75">
                <a:latin typeface="宋体"/>
                <a:cs typeface="宋体"/>
              </a:rPr>
              <a:t>根形大小中等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一般是春播夏收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或夏播秋收</a:t>
            </a:r>
            <a:r>
              <a:rPr sz="1850" spc="-55">
                <a:latin typeface="宋体"/>
                <a:cs typeface="宋体"/>
              </a:rPr>
              <a:t>,如青</a:t>
            </a:r>
            <a:r>
              <a:rPr sz="1850" spc="-75">
                <a:latin typeface="宋体"/>
                <a:cs typeface="宋体"/>
              </a:rPr>
              <a:t>岛红萝卜、洋串白萝卜、大缨子萝卜等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0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buSzPct val="94594"/>
              <a:buAutoNum type="arabicPeriod" startAt="4"/>
              <a:tabLst>
                <a:tab pos="260350"/>
              </a:tabLst>
            </a:pPr>
            <a:r>
              <a:rPr sz="1850" b="1" spc="-15">
                <a:latin typeface="Microsoft JhengHei"/>
                <a:cs typeface="Microsoft JhengHei"/>
              </a:rPr>
              <a:t>四季萝卜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四季萝卜多为小型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耐热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不易抽薹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生长期很短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一般为</a:t>
            </a:r>
            <a:r>
              <a:rPr sz="1850" spc="-35">
                <a:latin typeface="宋体"/>
                <a:cs typeface="宋体"/>
              </a:rPr>
              <a:t>30~40d,</a:t>
            </a:r>
            <a:r>
              <a:rPr sz="1850" spc="-75">
                <a:latin typeface="宋体"/>
                <a:cs typeface="宋体"/>
              </a:rPr>
              <a:t>极早熟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能在温度较高的季节栽培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在露地除严寒酷暑季节外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随时可以播种。北</a:t>
            </a:r>
            <a:r>
              <a:rPr sz="1850" spc="-50">
                <a:latin typeface="宋体"/>
                <a:cs typeface="宋体"/>
              </a:rPr>
              <a:t>方  </a:t>
            </a:r>
            <a:r>
              <a:rPr sz="1850" spc="-75">
                <a:latin typeface="宋体"/>
                <a:cs typeface="宋体"/>
              </a:rPr>
              <a:t>地区多采用设施和春露地栽培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如樱桃萝卜、南京扬花萝卜、烟台红丁等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/>
              <a:t>三、栽培季节与茬口安</a:t>
            </a:r>
            <a:r>
              <a:rPr spc="-50"/>
              <a:t>排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萝卜肉质根的生长要求冷凉的气候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但低温又容易通过春化引起未</a:t>
            </a:r>
            <a:r>
              <a:rPr b="0" spc="15">
                <a:latin typeface="宋体"/>
                <a:cs typeface="宋体"/>
              </a:rPr>
              <a:t>熟</a:t>
            </a:r>
            <a:r>
              <a:rPr b="0" spc="-70">
                <a:latin typeface="宋体"/>
                <a:cs typeface="宋体"/>
              </a:rPr>
              <a:t>抽薹。长江流域以南地区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除最炎热季节外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都可以栽培。北方地区一般</a:t>
            </a:r>
            <a:r>
              <a:rPr b="0" spc="15">
                <a:latin typeface="宋体"/>
                <a:cs typeface="宋体"/>
              </a:rPr>
              <a:t>大</a:t>
            </a:r>
            <a:r>
              <a:rPr b="0" spc="-70">
                <a:latin typeface="宋体"/>
                <a:cs typeface="宋体"/>
              </a:rPr>
              <a:t>型萝卜在秋季栽培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小型的水萝卜和四季萝卜多在春季栽培</a:t>
            </a:r>
            <a:r>
              <a:rPr b="0" spc="15">
                <a:latin typeface="宋体"/>
                <a:cs typeface="宋体"/>
              </a:rPr>
              <a:t>。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萝卜吸肥力强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应实行</a:t>
            </a:r>
            <a:r>
              <a:rPr b="0" spc="-30">
                <a:latin typeface="宋体"/>
                <a:cs typeface="宋体"/>
              </a:rPr>
              <a:t>3~5</a:t>
            </a:r>
            <a:r>
              <a:rPr b="0" spc="-70">
                <a:latin typeface="宋体"/>
                <a:cs typeface="宋体"/>
              </a:rPr>
              <a:t>年轮作。前茬多为绿叶菜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以菠菜、芹菜</a:t>
            </a:r>
            <a:r>
              <a:rPr b="0" spc="15">
                <a:latin typeface="宋体"/>
                <a:cs typeface="宋体"/>
              </a:rPr>
              <a:t>、</a:t>
            </a:r>
            <a:r>
              <a:rPr b="0" spc="-70">
                <a:latin typeface="宋体"/>
                <a:cs typeface="宋体"/>
              </a:rPr>
              <a:t>葱、香菜为好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忌与同科蔬菜连作。在中远郊区一般和大田作物进行轮作</a:t>
            </a:r>
            <a:r>
              <a:rPr b="0" spc="15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最好选小麦、早玉米为前茬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豆科作物不宜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容易引起霜霉病和地下害虫</a:t>
            </a:r>
            <a:r>
              <a:rPr b="0" spc="15">
                <a:latin typeface="宋体"/>
                <a:cs typeface="宋体"/>
              </a:rPr>
              <a:t>的</a:t>
            </a:r>
            <a:r>
              <a:rPr b="0" spc="-70">
                <a:latin typeface="宋体"/>
                <a:cs typeface="宋体"/>
              </a:rPr>
              <a:t>发生</a:t>
            </a:r>
            <a:r>
              <a:rPr b="0" spc="-30">
                <a:latin typeface="宋体"/>
                <a:cs typeface="宋体"/>
              </a:rPr>
              <a:t>;</a:t>
            </a:r>
            <a:r>
              <a:rPr b="0" spc="-70">
                <a:latin typeface="宋体"/>
                <a:cs typeface="宋体"/>
              </a:rPr>
              <a:t>另外还可与早黄瓜等进行套种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7525" y="1162050"/>
            <a:ext cx="7313295" cy="3454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5720" marR="5114925">
              <a:lnSpc>
                <a:spcPct val="152000"/>
              </a:lnSpc>
              <a:spcBef>
                <a:spcPts val="95"/>
              </a:spcBef>
            </a:pPr>
            <a:r>
              <a:rPr sz="1850" b="1">
                <a:latin typeface="Microsoft JhengHei"/>
                <a:cs typeface="Microsoft JhengHei"/>
              </a:rPr>
              <a:t>任务实施的生产操</a:t>
            </a:r>
            <a:r>
              <a:rPr sz="1850" b="1" spc="-50">
                <a:latin typeface="Microsoft JhengHei"/>
                <a:cs typeface="Microsoft JhengHei"/>
              </a:rPr>
              <a:t>作</a:t>
            </a:r>
            <a:r>
              <a:rPr sz="1850" b="1">
                <a:latin typeface="Microsoft JhengHei"/>
                <a:cs typeface="Microsoft JhengHei"/>
              </a:rPr>
              <a:t>一、秋季萝卜生</a:t>
            </a:r>
            <a:r>
              <a:rPr sz="1850" b="1" spc="-50">
                <a:latin typeface="Microsoft JhengHei"/>
                <a:cs typeface="Microsoft JhengHei"/>
              </a:rPr>
              <a:t>产</a:t>
            </a:r>
            <a:endParaRPr sz="1850">
              <a:latin typeface="Microsoft JhengHei"/>
              <a:cs typeface="Microsoft JhengHei"/>
            </a:endParaRPr>
          </a:p>
          <a:p>
            <a:pPr marL="45720">
              <a:lnSpc>
                <a:spcPct val="100000"/>
              </a:lnSpc>
              <a:spcBef>
                <a:spcPts val="1155"/>
              </a:spcBef>
            </a:pPr>
            <a:r>
              <a:rPr sz="1850" b="1" spc="210">
                <a:latin typeface="Microsoft JhengHei"/>
                <a:cs typeface="Microsoft JhengHei"/>
              </a:rPr>
              <a:t>(一)</a:t>
            </a:r>
            <a:r>
              <a:rPr sz="1850" b="1">
                <a:latin typeface="Microsoft JhengHei"/>
                <a:cs typeface="Microsoft JhengHei"/>
              </a:rPr>
              <a:t>整地与施基</a:t>
            </a:r>
            <a:r>
              <a:rPr sz="1850" b="1" spc="-50">
                <a:latin typeface="Microsoft JhengHei"/>
                <a:cs typeface="Microsoft JhengHei"/>
              </a:rPr>
              <a:t>肥</a:t>
            </a:r>
            <a:endParaRPr sz="1850">
              <a:latin typeface="Microsoft JhengHei"/>
              <a:cs typeface="Microsoft JhengHei"/>
            </a:endParaRPr>
          </a:p>
          <a:p>
            <a:pPr marL="50800" marR="71755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前茬作物收获后立即清理田园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深翻、晒透、耙松、耙细、整平。</a:t>
            </a:r>
            <a:r>
              <a:rPr sz="1850" spc="-50">
                <a:latin typeface="宋体"/>
                <a:cs typeface="宋体"/>
              </a:rPr>
              <a:t>大</a:t>
            </a:r>
            <a:r>
              <a:rPr sz="1850" spc="-75">
                <a:latin typeface="宋体"/>
                <a:cs typeface="宋体"/>
              </a:rPr>
              <a:t>型萝卜深耕</a:t>
            </a:r>
            <a:r>
              <a:rPr sz="1850" spc="-35">
                <a:latin typeface="宋体"/>
                <a:cs typeface="宋体"/>
              </a:rPr>
              <a:t>35cm</a:t>
            </a:r>
            <a:r>
              <a:rPr sz="1850" spc="-75">
                <a:latin typeface="宋体"/>
                <a:cs typeface="宋体"/>
              </a:rPr>
              <a:t>以上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中型萝卜深耕</a:t>
            </a:r>
            <a:r>
              <a:rPr sz="1850" spc="-35">
                <a:latin typeface="宋体"/>
                <a:cs typeface="宋体"/>
              </a:rPr>
              <a:t>30cm</a:t>
            </a:r>
            <a:r>
              <a:rPr sz="1850" spc="-75">
                <a:latin typeface="宋体"/>
                <a:cs typeface="宋体"/>
              </a:rPr>
              <a:t>左右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小型萝卜深耕</a:t>
            </a:r>
            <a:r>
              <a:rPr sz="1850" spc="-35">
                <a:latin typeface="宋体"/>
                <a:cs typeface="宋体"/>
              </a:rPr>
              <a:t>15cm</a:t>
            </a:r>
            <a:r>
              <a:rPr sz="1850" spc="-75">
                <a:latin typeface="宋体"/>
                <a:cs typeface="宋体"/>
              </a:rPr>
              <a:t>左右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50800" marR="43180" algn="just">
              <a:lnSpc>
                <a:spcPct val="147000"/>
              </a:lnSpc>
              <a:spcBef>
                <a:spcPts val="335"/>
              </a:spcBef>
            </a:pPr>
            <a:r>
              <a:rPr sz="1850" spc="-75">
                <a:latin typeface="宋体"/>
                <a:cs typeface="宋体"/>
              </a:rPr>
              <a:t>以基肥为主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追肥为辅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基肥用量占总施肥量的</a:t>
            </a:r>
            <a:r>
              <a:rPr sz="1850" spc="-35">
                <a:latin typeface="宋体"/>
                <a:cs typeface="宋体"/>
              </a:rPr>
              <a:t>70%</a:t>
            </a:r>
            <a:r>
              <a:rPr sz="1850" spc="-75">
                <a:latin typeface="宋体"/>
                <a:cs typeface="宋体"/>
              </a:rPr>
              <a:t>。结合整地</a:t>
            </a:r>
            <a:r>
              <a:rPr sz="1850" spc="-55">
                <a:latin typeface="宋体"/>
                <a:cs typeface="宋体"/>
              </a:rPr>
              <a:t>,每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50">
                <a:latin typeface="宋体"/>
                <a:cs typeface="宋体"/>
              </a:rPr>
              <a:t>施</a:t>
            </a:r>
            <a:r>
              <a:rPr sz="1850" spc="-75">
                <a:latin typeface="宋体"/>
                <a:cs typeface="宋体"/>
              </a:rPr>
              <a:t>入充分腐熟的优质厩肥</a:t>
            </a:r>
            <a:r>
              <a:rPr sz="1850" spc="-35">
                <a:latin typeface="宋体"/>
                <a:cs typeface="宋体"/>
              </a:rPr>
              <a:t>2500~4000kg</a:t>
            </a:r>
            <a:r>
              <a:rPr sz="1850" spc="-75">
                <a:latin typeface="宋体"/>
                <a:cs typeface="宋体"/>
              </a:rPr>
              <a:t>、草木灰</a:t>
            </a:r>
            <a:r>
              <a:rPr sz="1850" spc="-35">
                <a:latin typeface="宋体"/>
                <a:cs typeface="宋体"/>
              </a:rPr>
              <a:t>50kg</a:t>
            </a:r>
            <a:r>
              <a:rPr sz="1850" spc="-75">
                <a:latin typeface="宋体"/>
                <a:cs typeface="宋体"/>
              </a:rPr>
              <a:t>、过磷酸钙</a:t>
            </a:r>
            <a:r>
              <a:rPr sz="1850" spc="-35">
                <a:latin typeface="宋体"/>
                <a:cs typeface="宋体"/>
              </a:rPr>
              <a:t>25~30kg,</a:t>
            </a:r>
            <a:r>
              <a:rPr sz="1850" spc="-50">
                <a:latin typeface="宋体"/>
                <a:cs typeface="宋体"/>
              </a:rPr>
              <a:t>全</a:t>
            </a:r>
            <a:r>
              <a:rPr sz="1850" spc="-75">
                <a:latin typeface="宋体"/>
                <a:cs typeface="宋体"/>
              </a:rPr>
              <a:t>面撒施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并翻耕耙匀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再施入畜粪尿</a:t>
            </a:r>
            <a:r>
              <a:rPr sz="1850" spc="-35">
                <a:latin typeface="宋体"/>
                <a:cs typeface="宋体"/>
              </a:rPr>
              <a:t>2500~3000kg,</a:t>
            </a:r>
            <a:r>
              <a:rPr sz="1850" spc="-75">
                <a:latin typeface="宋体"/>
                <a:cs typeface="宋体"/>
              </a:rPr>
              <a:t>干后耕入土中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327265" cy="13112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10">
                <a:latin typeface="Microsoft JhengHei"/>
                <a:cs typeface="Microsoft JhengHei"/>
              </a:rPr>
              <a:t>(二)起垄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北方秋萝卜栽培采用垄作方式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垄宽</a:t>
            </a:r>
            <a:r>
              <a:rPr sz="1850" spc="-35">
                <a:latin typeface="宋体"/>
                <a:cs typeface="宋体"/>
              </a:rPr>
              <a:t>60cm</a:t>
            </a:r>
            <a:r>
              <a:rPr sz="1850" spc="-75">
                <a:latin typeface="宋体"/>
                <a:cs typeface="宋体"/>
              </a:rPr>
              <a:t>。南方一般做畦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大型萝卜</a:t>
            </a:r>
            <a:r>
              <a:rPr sz="1850" spc="-50">
                <a:latin typeface="宋体"/>
                <a:cs typeface="宋体"/>
              </a:rPr>
              <a:t>做</a:t>
            </a:r>
            <a:r>
              <a:rPr sz="1850" spc="-75">
                <a:latin typeface="宋体"/>
                <a:cs typeface="宋体"/>
              </a:rPr>
              <a:t>高畦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多雨地区无论大型或小型品种都要做成高畦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555865" cy="30257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6572250">
              <a:lnSpc>
                <a:spcPct val="152000"/>
              </a:lnSpc>
              <a:spcBef>
                <a:spcPts val="95"/>
              </a:spcBef>
            </a:pPr>
            <a:r>
              <a:rPr sz="1850" b="1" spc="110">
                <a:latin typeface="Microsoft JhengHei"/>
                <a:cs typeface="Microsoft JhengHei"/>
              </a:rPr>
              <a:t>(三)播种</a:t>
            </a:r>
            <a:r>
              <a:rPr sz="1850" b="1" spc="-50">
                <a:latin typeface="Microsoft JhengHei"/>
                <a:cs typeface="Microsoft JhengHei"/>
              </a:rPr>
              <a:t> </a:t>
            </a:r>
            <a:r>
              <a:rPr sz="1850" b="1" spc="180">
                <a:latin typeface="Microsoft JhengHei"/>
                <a:cs typeface="Microsoft JhengHei"/>
              </a:rPr>
              <a:t>1.</a:t>
            </a:r>
            <a:r>
              <a:rPr sz="1850" b="1">
                <a:latin typeface="Microsoft JhengHei"/>
                <a:cs typeface="Microsoft JhengHei"/>
              </a:rPr>
              <a:t>播种</a:t>
            </a:r>
            <a:r>
              <a:rPr sz="1850" b="1" spc="-50">
                <a:latin typeface="Microsoft JhengHei"/>
                <a:cs typeface="Microsoft JhengHei"/>
              </a:rPr>
              <a:t>期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秋萝卜要在秋季适时并适当提早播种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使幼苗能在</a:t>
            </a:r>
            <a:r>
              <a:rPr sz="1850" spc="-35">
                <a:latin typeface="宋体"/>
                <a:cs typeface="宋体"/>
              </a:rPr>
              <a:t>20~25℃</a:t>
            </a:r>
            <a:r>
              <a:rPr sz="1850" spc="-70">
                <a:latin typeface="宋体"/>
                <a:cs typeface="宋体"/>
              </a:rPr>
              <a:t>温度下生长</a:t>
            </a:r>
            <a:r>
              <a:rPr sz="1850" spc="15">
                <a:latin typeface="宋体"/>
                <a:cs typeface="宋体"/>
              </a:rPr>
              <a:t>。</a:t>
            </a:r>
            <a:r>
              <a:rPr sz="1850" spc="-70">
                <a:latin typeface="宋体"/>
                <a:cs typeface="宋体"/>
              </a:rPr>
              <a:t>东北寒冷地区在</a:t>
            </a:r>
            <a:r>
              <a:rPr sz="1850" spc="-30">
                <a:latin typeface="宋体"/>
                <a:cs typeface="宋体"/>
              </a:rPr>
              <a:t>7</a:t>
            </a:r>
            <a:r>
              <a:rPr sz="1850" spc="-70">
                <a:latin typeface="宋体"/>
                <a:cs typeface="宋体"/>
              </a:rPr>
              <a:t>月上、中旬播种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北方海拔高的寒冷地区则提早至</a:t>
            </a:r>
            <a:r>
              <a:rPr sz="1850" spc="-30">
                <a:latin typeface="宋体"/>
                <a:cs typeface="宋体"/>
              </a:rPr>
              <a:t>6</a:t>
            </a:r>
            <a:r>
              <a:rPr sz="1850" spc="-70">
                <a:latin typeface="宋体"/>
                <a:cs typeface="宋体"/>
              </a:rPr>
              <a:t>月上</a:t>
            </a:r>
            <a:r>
              <a:rPr sz="1850" spc="15">
                <a:latin typeface="宋体"/>
                <a:cs typeface="宋体"/>
              </a:rPr>
              <a:t>、</a:t>
            </a:r>
            <a:r>
              <a:rPr sz="1850" spc="-70">
                <a:latin typeface="宋体"/>
                <a:cs typeface="宋体"/>
              </a:rPr>
              <a:t>中旬播种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南方栽培春萝卜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一般在</a:t>
            </a:r>
            <a:r>
              <a:rPr sz="1850" spc="-30">
                <a:latin typeface="宋体"/>
                <a:cs typeface="宋体"/>
              </a:rPr>
              <a:t>10</a:t>
            </a:r>
            <a:r>
              <a:rPr sz="1850" spc="-70">
                <a:latin typeface="宋体"/>
                <a:cs typeface="宋体"/>
              </a:rPr>
              <a:t>月下旬至</a:t>
            </a:r>
            <a:r>
              <a:rPr sz="1850" spc="-30">
                <a:latin typeface="宋体"/>
                <a:cs typeface="宋体"/>
              </a:rPr>
              <a:t>11</a:t>
            </a:r>
            <a:r>
              <a:rPr sz="1850" spc="-70">
                <a:latin typeface="宋体"/>
                <a:cs typeface="宋体"/>
              </a:rPr>
              <a:t>月中旬播种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收获期在</a:t>
            </a:r>
            <a:r>
              <a:rPr sz="1850" spc="-20">
                <a:latin typeface="宋体"/>
                <a:cs typeface="宋体"/>
              </a:rPr>
              <a:t>翌 年</a:t>
            </a:r>
            <a:r>
              <a:rPr sz="1850" spc="-30">
                <a:latin typeface="宋体"/>
                <a:cs typeface="宋体"/>
              </a:rPr>
              <a:t>2~3</a:t>
            </a:r>
            <a:r>
              <a:rPr sz="1850" spc="-50">
                <a:latin typeface="宋体"/>
                <a:cs typeface="宋体"/>
              </a:rPr>
              <a:t>月;</a:t>
            </a:r>
            <a:r>
              <a:rPr sz="1850" spc="-70">
                <a:latin typeface="宋体"/>
                <a:cs typeface="宋体"/>
              </a:rPr>
              <a:t>秋萝卜一般在</a:t>
            </a:r>
            <a:r>
              <a:rPr sz="1850" spc="-30">
                <a:latin typeface="宋体"/>
                <a:cs typeface="宋体"/>
              </a:rPr>
              <a:t>8</a:t>
            </a:r>
            <a:r>
              <a:rPr sz="1850" spc="-70">
                <a:latin typeface="宋体"/>
                <a:cs typeface="宋体"/>
              </a:rPr>
              <a:t>月下旬至</a:t>
            </a:r>
            <a:r>
              <a:rPr sz="1850" spc="-30">
                <a:latin typeface="宋体"/>
                <a:cs typeface="宋体"/>
              </a:rPr>
              <a:t>9</a:t>
            </a:r>
            <a:r>
              <a:rPr sz="1850" spc="-70">
                <a:latin typeface="宋体"/>
                <a:cs typeface="宋体"/>
              </a:rPr>
              <a:t>月中旬播种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收获期在</a:t>
            </a:r>
            <a:r>
              <a:rPr sz="1850" spc="-30">
                <a:latin typeface="宋体"/>
                <a:cs typeface="宋体"/>
              </a:rPr>
              <a:t>11~12</a:t>
            </a:r>
            <a:r>
              <a:rPr sz="1850" spc="-70">
                <a:latin typeface="宋体"/>
                <a:cs typeface="宋体"/>
              </a:rPr>
              <a:t>月。我国</a:t>
            </a:r>
            <a:r>
              <a:rPr sz="1850" spc="15">
                <a:latin typeface="宋体"/>
                <a:cs typeface="宋体"/>
              </a:rPr>
              <a:t>各</a:t>
            </a:r>
            <a:r>
              <a:rPr sz="1850" spc="-70">
                <a:latin typeface="宋体"/>
                <a:cs typeface="宋体"/>
              </a:rPr>
              <a:t>地秋萝卜播种和收获期见表</a:t>
            </a:r>
            <a:r>
              <a:rPr sz="1850" spc="-30">
                <a:latin typeface="宋体"/>
                <a:cs typeface="宋体"/>
              </a:rPr>
              <a:t>4-1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844550" y="1117600"/>
            <a:ext cx="7639050" cy="1990725"/>
            <a:chOff x="844550" y="1117600"/>
            <a:chExt cx="7639050" cy="1990725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44550" y="1117600"/>
              <a:ext cx="7543799" cy="61912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44550" y="1736725"/>
              <a:ext cx="7639049" cy="1371599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04825" y="1304925"/>
            <a:ext cx="7186295" cy="41687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06070" indent="-248285">
              <a:lnSpc>
                <a:spcPct val="100000"/>
              </a:lnSpc>
              <a:spcBef>
                <a:spcPts val="125"/>
              </a:spcBef>
              <a:buSzPct val="94594"/>
              <a:buAutoNum type="arabicPeriod" startAt="2"/>
              <a:tabLst>
                <a:tab pos="306705"/>
              </a:tabLst>
            </a:pPr>
            <a:r>
              <a:rPr sz="1850" b="1" spc="-20">
                <a:latin typeface="Microsoft JhengHei"/>
                <a:cs typeface="Microsoft JhengHei"/>
              </a:rPr>
              <a:t>播种量</a:t>
            </a:r>
            <a:endParaRPr sz="1850">
              <a:latin typeface="Microsoft JhengHei"/>
              <a:cs typeface="Microsoft JhengHei"/>
            </a:endParaRPr>
          </a:p>
          <a:p>
            <a:pPr marL="63500" marR="170180" indent="428625">
              <a:lnSpc>
                <a:spcPct val="152000"/>
              </a:lnSpc>
              <a:spcBef>
                <a:spcPts val="225"/>
              </a:spcBef>
            </a:pPr>
            <a:r>
              <a:rPr sz="1850" spc="-75">
                <a:latin typeface="宋体"/>
                <a:cs typeface="宋体"/>
              </a:rPr>
              <a:t>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播种量一般为</a:t>
            </a:r>
            <a:r>
              <a:rPr sz="1850" spc="-35">
                <a:latin typeface="宋体"/>
                <a:cs typeface="宋体"/>
              </a:rPr>
              <a:t>:</a:t>
            </a:r>
            <a:r>
              <a:rPr sz="1850" spc="-75">
                <a:latin typeface="宋体"/>
                <a:cs typeface="宋体"/>
              </a:rPr>
              <a:t>大型品种穴播需</a:t>
            </a:r>
            <a:r>
              <a:rPr sz="1850" spc="-35">
                <a:latin typeface="宋体"/>
                <a:cs typeface="宋体"/>
              </a:rPr>
              <a:t>0.3~0.5kg,</a:t>
            </a:r>
            <a:r>
              <a:rPr sz="1850" spc="-75">
                <a:latin typeface="宋体"/>
                <a:cs typeface="宋体"/>
              </a:rPr>
              <a:t>中型品种播</a:t>
            </a:r>
            <a:r>
              <a:rPr sz="1850" spc="-50">
                <a:latin typeface="宋体"/>
                <a:cs typeface="宋体"/>
              </a:rPr>
              <a:t>种 </a:t>
            </a:r>
            <a:r>
              <a:rPr sz="1850" spc="-35">
                <a:latin typeface="宋体"/>
                <a:cs typeface="宋体"/>
              </a:rPr>
              <a:t>0.7~1kg,</a:t>
            </a:r>
            <a:r>
              <a:rPr sz="1850" spc="-75">
                <a:latin typeface="宋体"/>
                <a:cs typeface="宋体"/>
              </a:rPr>
              <a:t>小型品种</a:t>
            </a:r>
            <a:r>
              <a:rPr sz="1850" spc="-35">
                <a:latin typeface="宋体"/>
                <a:cs typeface="宋体"/>
              </a:rPr>
              <a:t>0.5kg</a:t>
            </a:r>
            <a:r>
              <a:rPr sz="1850" spc="-75">
                <a:latin typeface="宋体"/>
                <a:cs typeface="宋体"/>
              </a:rPr>
              <a:t>。小型品种如用撒播方式播种</a:t>
            </a:r>
            <a:r>
              <a:rPr sz="1850" spc="-55">
                <a:latin typeface="宋体"/>
                <a:cs typeface="宋体"/>
              </a:rPr>
              <a:t>,每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播种</a:t>
            </a:r>
            <a:r>
              <a:rPr sz="1850" spc="-50">
                <a:latin typeface="宋体"/>
                <a:cs typeface="宋体"/>
              </a:rPr>
              <a:t>量</a:t>
            </a:r>
            <a:endParaRPr sz="1850">
              <a:latin typeface="宋体"/>
              <a:cs typeface="宋体"/>
            </a:endParaRPr>
          </a:p>
          <a:p>
            <a:pPr marL="63500">
              <a:lnSpc>
                <a:spcPct val="100000"/>
              </a:lnSpc>
              <a:spcBef>
                <a:spcPts val="930"/>
              </a:spcBef>
            </a:pPr>
            <a:r>
              <a:rPr sz="1850" spc="-35">
                <a:latin typeface="宋体"/>
                <a:cs typeface="宋体"/>
              </a:rPr>
              <a:t>1~1.5kg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00">
              <a:latin typeface="宋体"/>
              <a:cs typeface="宋体"/>
            </a:endParaRPr>
          </a:p>
          <a:p>
            <a:pPr marL="306070" indent="-248285">
              <a:lnSpc>
                <a:spcPct val="100000"/>
              </a:lnSpc>
              <a:buSzPct val="94594"/>
              <a:buAutoNum type="arabicPeriod" startAt="3"/>
              <a:tabLst>
                <a:tab pos="306705"/>
              </a:tabLst>
            </a:pPr>
            <a:r>
              <a:rPr sz="1850" b="1" spc="-15">
                <a:latin typeface="Microsoft JhengHei"/>
                <a:cs typeface="Microsoft JhengHei"/>
              </a:rPr>
              <a:t>播种密度</a:t>
            </a:r>
            <a:endParaRPr sz="1850">
              <a:latin typeface="Microsoft JhengHei"/>
              <a:cs typeface="Microsoft JhengHei"/>
            </a:endParaRPr>
          </a:p>
          <a:p>
            <a:pPr marL="63500" marR="177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北方垄作的株距一般大型品种为</a:t>
            </a:r>
            <a:r>
              <a:rPr sz="1850" spc="-35">
                <a:latin typeface="宋体"/>
                <a:cs typeface="宋体"/>
              </a:rPr>
              <a:t>35cm,</a:t>
            </a:r>
            <a:r>
              <a:rPr sz="1850" spc="-75">
                <a:latin typeface="宋体"/>
                <a:cs typeface="宋体"/>
              </a:rPr>
              <a:t>中型品种为</a:t>
            </a:r>
            <a:r>
              <a:rPr sz="1850" spc="-35">
                <a:latin typeface="宋体"/>
                <a:cs typeface="宋体"/>
              </a:rPr>
              <a:t>30cm,</a:t>
            </a:r>
            <a:r>
              <a:rPr sz="1850" spc="-75">
                <a:latin typeface="宋体"/>
                <a:cs typeface="宋体"/>
              </a:rPr>
              <a:t>小型品种</a:t>
            </a:r>
            <a:r>
              <a:rPr sz="1850" spc="-50">
                <a:latin typeface="宋体"/>
                <a:cs typeface="宋体"/>
              </a:rPr>
              <a:t>为 </a:t>
            </a:r>
            <a:r>
              <a:rPr sz="1850" spc="-35">
                <a:latin typeface="宋体"/>
                <a:cs typeface="宋体"/>
              </a:rPr>
              <a:t>25cm</a:t>
            </a:r>
            <a:r>
              <a:rPr sz="1850" spc="-75">
                <a:latin typeface="宋体"/>
                <a:cs typeface="宋体"/>
              </a:rPr>
              <a:t>。播种时按所选用品种的株距在垄上刨埯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深度为</a:t>
            </a:r>
            <a:r>
              <a:rPr sz="1850" spc="-35">
                <a:latin typeface="宋体"/>
                <a:cs typeface="宋体"/>
              </a:rPr>
              <a:t>2cm</a:t>
            </a:r>
            <a:r>
              <a:rPr sz="1850" spc="-75">
                <a:latin typeface="宋体"/>
                <a:cs typeface="宋体"/>
              </a:rPr>
              <a:t>左右。南方</a:t>
            </a:r>
            <a:r>
              <a:rPr sz="1850" spc="-50">
                <a:latin typeface="宋体"/>
                <a:cs typeface="宋体"/>
              </a:rPr>
              <a:t>畦</a:t>
            </a:r>
            <a:r>
              <a:rPr sz="1850" spc="-75">
                <a:latin typeface="宋体"/>
                <a:cs typeface="宋体"/>
              </a:rPr>
              <a:t>作的一般大型品种行距</a:t>
            </a:r>
            <a:r>
              <a:rPr sz="1850" spc="-35">
                <a:latin typeface="宋体"/>
                <a:cs typeface="宋体"/>
              </a:rPr>
              <a:t>40~50cm,</a:t>
            </a:r>
            <a:r>
              <a:rPr sz="1850" spc="-75">
                <a:latin typeface="宋体"/>
                <a:cs typeface="宋体"/>
              </a:rPr>
              <a:t>株距</a:t>
            </a:r>
            <a:r>
              <a:rPr sz="1850" spc="-35">
                <a:latin typeface="宋体"/>
                <a:cs typeface="宋体"/>
              </a:rPr>
              <a:t>35cm;</a:t>
            </a:r>
            <a:r>
              <a:rPr sz="1850" spc="-75">
                <a:latin typeface="宋体"/>
                <a:cs typeface="宋体"/>
              </a:rPr>
              <a:t>中型品种行距</a:t>
            </a:r>
            <a:r>
              <a:rPr sz="1850" spc="-35">
                <a:latin typeface="宋体"/>
                <a:cs typeface="宋体"/>
              </a:rPr>
              <a:t>17~27cm,</a:t>
            </a:r>
            <a:r>
              <a:rPr sz="1850" spc="-65">
                <a:latin typeface="宋体"/>
                <a:cs typeface="宋体"/>
              </a:rPr>
              <a:t>株距</a:t>
            </a:r>
            <a:r>
              <a:rPr sz="1850" spc="-50">
                <a:latin typeface="宋体"/>
                <a:cs typeface="宋体"/>
              </a:rPr>
              <a:t> </a:t>
            </a:r>
            <a:r>
              <a:rPr sz="1850" spc="-35">
                <a:latin typeface="宋体"/>
                <a:cs typeface="宋体"/>
              </a:rPr>
              <a:t>17~20cm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327265" cy="30257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80">
                <a:latin typeface="Microsoft JhengHei"/>
                <a:cs typeface="Microsoft JhengHei"/>
              </a:rPr>
              <a:t>4</a:t>
            </a:r>
            <a:r>
              <a:rPr sz="1850" b="1" spc="25">
                <a:latin typeface="Microsoft JhengHei"/>
                <a:cs typeface="Microsoft JhengHei"/>
              </a:rPr>
              <a:t>.播种技术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播前应做好种子质量检验。播种时要浇足底水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可先浇清水或粪水</a:t>
            </a:r>
            <a:r>
              <a:rPr sz="1850" spc="-45">
                <a:latin typeface="宋体"/>
                <a:cs typeface="宋体"/>
              </a:rPr>
              <a:t>,再</a:t>
            </a:r>
            <a:r>
              <a:rPr sz="1850" spc="-75">
                <a:latin typeface="宋体"/>
                <a:cs typeface="宋体"/>
              </a:rPr>
              <a:t>播种、盖土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也可先播种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后盖土浇清水或粪水。必须在出苗前再浇水</a:t>
            </a:r>
            <a:r>
              <a:rPr sz="1850" spc="-45">
                <a:latin typeface="宋体"/>
                <a:cs typeface="宋体"/>
              </a:rPr>
              <a:t>,保</a:t>
            </a:r>
            <a:r>
              <a:rPr sz="1850" spc="-75">
                <a:latin typeface="宋体"/>
                <a:cs typeface="宋体"/>
              </a:rPr>
              <a:t>持土壤湿润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幼苗才易出土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秋萝卜多直接在垄上点播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每穴点播</a:t>
            </a:r>
            <a:r>
              <a:rPr sz="1850" spc="-35">
                <a:latin typeface="宋体"/>
                <a:cs typeface="宋体"/>
              </a:rPr>
              <a:t>5~8</a:t>
            </a:r>
            <a:r>
              <a:rPr sz="1850" spc="-75">
                <a:latin typeface="宋体"/>
                <a:cs typeface="宋体"/>
              </a:rPr>
              <a:t>粒种子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并要分散开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播后覆</a:t>
            </a:r>
            <a:r>
              <a:rPr sz="1850" spc="-50">
                <a:latin typeface="宋体"/>
                <a:cs typeface="宋体"/>
              </a:rPr>
              <a:t>土</a:t>
            </a:r>
            <a:r>
              <a:rPr sz="1850" spc="-75">
                <a:latin typeface="宋体"/>
                <a:cs typeface="宋体"/>
              </a:rPr>
              <a:t>厚约</a:t>
            </a:r>
            <a:r>
              <a:rPr sz="1850" spc="-35">
                <a:latin typeface="宋体"/>
                <a:cs typeface="宋体"/>
              </a:rPr>
              <a:t>2cm,</a:t>
            </a:r>
            <a:r>
              <a:rPr sz="1850" spc="-75">
                <a:latin typeface="宋体"/>
                <a:cs typeface="宋体"/>
              </a:rPr>
              <a:t>不宜过厚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轻踩或镇压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445770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秋萝卜播种技能训练评价表见表</a:t>
            </a:r>
            <a:r>
              <a:rPr sz="1850" spc="-35">
                <a:latin typeface="宋体"/>
                <a:cs typeface="宋体"/>
              </a:rPr>
              <a:t>4-2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01650" y="1393825"/>
            <a:ext cx="7886699" cy="212407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895975">
              <a:lnSpc>
                <a:spcPct val="152000"/>
              </a:lnSpc>
              <a:spcBef>
                <a:spcPts val="95"/>
              </a:spcBef>
            </a:pPr>
            <a:r>
              <a:rPr spc="210"/>
              <a:t>(四)</a:t>
            </a:r>
            <a:r>
              <a:rPr/>
              <a:t>田间管</a:t>
            </a:r>
            <a:r>
              <a:rPr spc="-50"/>
              <a:t>理 </a:t>
            </a:r>
            <a:r>
              <a:rPr spc="180"/>
              <a:t>1.</a:t>
            </a:r>
            <a:r>
              <a:rPr/>
              <a:t>间苗和定</a:t>
            </a:r>
            <a:r>
              <a:rPr spc="-50"/>
              <a:t>苗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第</a:t>
            </a:r>
            <a:r>
              <a:rPr b="0" spc="-30">
                <a:latin typeface="宋体"/>
                <a:cs typeface="宋体"/>
              </a:rPr>
              <a:t>1</a:t>
            </a:r>
            <a:r>
              <a:rPr b="0" spc="-70">
                <a:latin typeface="宋体"/>
                <a:cs typeface="宋体"/>
              </a:rPr>
              <a:t>次间苗在第</a:t>
            </a:r>
            <a:r>
              <a:rPr b="0" spc="-30">
                <a:latin typeface="宋体"/>
                <a:cs typeface="宋体"/>
              </a:rPr>
              <a:t>1</a:t>
            </a:r>
            <a:r>
              <a:rPr b="0" spc="-70">
                <a:latin typeface="宋体"/>
                <a:cs typeface="宋体"/>
              </a:rPr>
              <a:t>片真叶展开时进行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选留生长健壮、子叶肥大、叶</a:t>
            </a:r>
            <a:r>
              <a:rPr b="0" spc="15">
                <a:latin typeface="宋体"/>
                <a:cs typeface="宋体"/>
              </a:rPr>
              <a:t>色</a:t>
            </a:r>
            <a:r>
              <a:rPr b="0" spc="-70">
                <a:latin typeface="宋体"/>
                <a:cs typeface="宋体"/>
              </a:rPr>
              <a:t>浓绿、具有本品种特征的幼苗。点播每穴留</a:t>
            </a:r>
            <a:r>
              <a:rPr b="0" spc="-30">
                <a:latin typeface="宋体"/>
                <a:cs typeface="宋体"/>
              </a:rPr>
              <a:t>3</a:t>
            </a:r>
            <a:r>
              <a:rPr b="0" spc="-70">
                <a:latin typeface="宋体"/>
                <a:cs typeface="宋体"/>
              </a:rPr>
              <a:t>株苗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条播每</a:t>
            </a:r>
            <a:r>
              <a:rPr b="0" spc="-30">
                <a:latin typeface="宋体"/>
                <a:cs typeface="宋体"/>
              </a:rPr>
              <a:t>5cm</a:t>
            </a:r>
            <a:r>
              <a:rPr b="0" spc="-70">
                <a:latin typeface="宋体"/>
                <a:cs typeface="宋体"/>
              </a:rPr>
              <a:t>留</a:t>
            </a:r>
            <a:r>
              <a:rPr b="0" spc="-30">
                <a:latin typeface="宋体"/>
                <a:cs typeface="宋体"/>
              </a:rPr>
              <a:t>1</a:t>
            </a:r>
            <a:r>
              <a:rPr b="0" spc="-70">
                <a:latin typeface="宋体"/>
                <a:cs typeface="宋体"/>
              </a:rPr>
              <a:t>株苗</a:t>
            </a:r>
            <a:r>
              <a:rPr b="0" spc="-10">
                <a:latin typeface="宋体"/>
                <a:cs typeface="宋体"/>
              </a:rPr>
              <a:t>;第</a:t>
            </a:r>
            <a:r>
              <a:rPr b="0" spc="5">
                <a:latin typeface="宋体"/>
                <a:cs typeface="宋体"/>
              </a:rPr>
              <a:t> </a:t>
            </a:r>
            <a:r>
              <a:rPr b="0" spc="-30">
                <a:latin typeface="宋体"/>
                <a:cs typeface="宋体"/>
              </a:rPr>
              <a:t>2</a:t>
            </a:r>
            <a:r>
              <a:rPr b="0" spc="-70">
                <a:latin typeface="宋体"/>
                <a:cs typeface="宋体"/>
              </a:rPr>
              <a:t>次间苗在</a:t>
            </a:r>
            <a:r>
              <a:rPr b="0" spc="-30">
                <a:latin typeface="宋体"/>
                <a:cs typeface="宋体"/>
              </a:rPr>
              <a:t>3~4</a:t>
            </a:r>
            <a:r>
              <a:rPr b="0" spc="-70">
                <a:latin typeface="宋体"/>
                <a:cs typeface="宋体"/>
              </a:rPr>
              <a:t>片真叶时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点播每穴留</a:t>
            </a:r>
            <a:r>
              <a:rPr b="0" spc="-30">
                <a:latin typeface="宋体"/>
                <a:cs typeface="宋体"/>
              </a:rPr>
              <a:t>2~3</a:t>
            </a:r>
            <a:r>
              <a:rPr b="0" spc="-70">
                <a:latin typeface="宋体"/>
                <a:cs typeface="宋体"/>
              </a:rPr>
              <a:t>株壮苗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条播每</a:t>
            </a:r>
            <a:r>
              <a:rPr b="0" spc="-30">
                <a:latin typeface="宋体"/>
                <a:cs typeface="宋体"/>
              </a:rPr>
              <a:t>10cm</a:t>
            </a:r>
            <a:r>
              <a:rPr b="0" spc="-70">
                <a:latin typeface="宋体"/>
                <a:cs typeface="宋体"/>
              </a:rPr>
              <a:t>留</a:t>
            </a:r>
            <a:r>
              <a:rPr b="0" spc="-30">
                <a:latin typeface="宋体"/>
                <a:cs typeface="宋体"/>
              </a:rPr>
              <a:t>1</a:t>
            </a:r>
            <a:r>
              <a:rPr b="0" spc="-70">
                <a:latin typeface="宋体"/>
                <a:cs typeface="宋体"/>
              </a:rPr>
              <a:t>株苗</a:t>
            </a:r>
            <a:r>
              <a:rPr b="0" spc="-50">
                <a:latin typeface="宋体"/>
                <a:cs typeface="宋体"/>
              </a:rPr>
              <a:t>;第</a:t>
            </a:r>
            <a:r>
              <a:rPr b="0" spc="-30">
                <a:latin typeface="宋体"/>
                <a:cs typeface="宋体"/>
              </a:rPr>
              <a:t>3</a:t>
            </a:r>
            <a:r>
              <a:rPr b="0" spc="15">
                <a:latin typeface="宋体"/>
                <a:cs typeface="宋体"/>
              </a:rPr>
              <a:t>次</a:t>
            </a:r>
            <a:r>
              <a:rPr b="0" spc="-70">
                <a:latin typeface="宋体"/>
                <a:cs typeface="宋体"/>
              </a:rPr>
              <a:t>间苗</a:t>
            </a:r>
            <a:r>
              <a:rPr b="0" spc="-30">
                <a:latin typeface="宋体"/>
                <a:cs typeface="宋体"/>
              </a:rPr>
              <a:t>(</a:t>
            </a:r>
            <a:r>
              <a:rPr b="0" spc="-70">
                <a:latin typeface="宋体"/>
                <a:cs typeface="宋体"/>
              </a:rPr>
              <a:t>定苗</a:t>
            </a:r>
            <a:r>
              <a:rPr b="0" spc="-50">
                <a:latin typeface="宋体"/>
                <a:cs typeface="宋体"/>
              </a:rPr>
              <a:t>)在</a:t>
            </a:r>
            <a:r>
              <a:rPr b="0" spc="-30">
                <a:latin typeface="宋体"/>
                <a:cs typeface="宋体"/>
              </a:rPr>
              <a:t>5~7</a:t>
            </a:r>
            <a:r>
              <a:rPr b="0" spc="-70">
                <a:latin typeface="宋体"/>
                <a:cs typeface="宋体"/>
              </a:rPr>
              <a:t>片真叶</a:t>
            </a:r>
            <a:r>
              <a:rPr b="0" spc="-50">
                <a:latin typeface="宋体"/>
                <a:cs typeface="宋体"/>
              </a:rPr>
              <a:t>(“</a:t>
            </a:r>
            <a:r>
              <a:rPr b="0" spc="-70">
                <a:latin typeface="宋体"/>
                <a:cs typeface="宋体"/>
              </a:rPr>
              <a:t>破肚</a:t>
            </a:r>
            <a:r>
              <a:rPr b="0" spc="-55">
                <a:latin typeface="宋体"/>
                <a:cs typeface="宋体"/>
              </a:rPr>
              <a:t>”)时,</a:t>
            </a:r>
            <a:r>
              <a:rPr b="0" spc="-70">
                <a:latin typeface="宋体"/>
                <a:cs typeface="宋体"/>
              </a:rPr>
              <a:t>每穴留</a:t>
            </a:r>
            <a:r>
              <a:rPr b="0" spc="-30">
                <a:latin typeface="宋体"/>
                <a:cs typeface="宋体"/>
              </a:rPr>
              <a:t>1</a:t>
            </a:r>
            <a:r>
              <a:rPr b="0" spc="-70">
                <a:latin typeface="宋体"/>
                <a:cs typeface="宋体"/>
              </a:rPr>
              <a:t>株苗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其余拔除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pc="180"/>
              <a:t>2</a:t>
            </a:r>
            <a:r>
              <a:rPr spc="40"/>
              <a:t>.浇水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5">
                <a:latin typeface="宋体"/>
                <a:cs typeface="宋体"/>
              </a:rPr>
              <a:t>播种后立即浇</a:t>
            </a:r>
            <a:r>
              <a:rPr b="0" spc="-35">
                <a:latin typeface="宋体"/>
                <a:cs typeface="宋体"/>
              </a:rPr>
              <a:t>1</a:t>
            </a:r>
            <a:r>
              <a:rPr b="0" spc="-75">
                <a:latin typeface="宋体"/>
                <a:cs typeface="宋体"/>
              </a:rPr>
              <a:t>次透水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幼苗大部分出土时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再浇</a:t>
            </a:r>
            <a:r>
              <a:rPr b="0" spc="-35">
                <a:latin typeface="宋体"/>
                <a:cs typeface="宋体"/>
              </a:rPr>
              <a:t>1</a:t>
            </a:r>
            <a:r>
              <a:rPr b="0" spc="-75">
                <a:latin typeface="宋体"/>
                <a:cs typeface="宋体"/>
              </a:rPr>
              <a:t>次小水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促进全苗</a:t>
            </a:r>
            <a:r>
              <a:rPr b="0" spc="-45">
                <a:latin typeface="宋体"/>
                <a:cs typeface="宋体"/>
              </a:rPr>
              <a:t>;幼</a:t>
            </a:r>
            <a:r>
              <a:rPr b="0" spc="-75">
                <a:latin typeface="宋体"/>
                <a:cs typeface="宋体"/>
              </a:rPr>
              <a:t>苗前期小水勤浇</a:t>
            </a:r>
            <a:r>
              <a:rPr b="0" spc="-55">
                <a:latin typeface="宋体"/>
                <a:cs typeface="宋体"/>
              </a:rPr>
              <a:t>;“</a:t>
            </a:r>
            <a:r>
              <a:rPr b="0" spc="-75">
                <a:latin typeface="宋体"/>
                <a:cs typeface="宋体"/>
              </a:rPr>
              <a:t>破肚”前小蹲苗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促根系深扎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叶生长盛期适量浇水</a:t>
            </a:r>
            <a:r>
              <a:rPr b="0" spc="-45">
                <a:latin typeface="宋体"/>
                <a:cs typeface="宋体"/>
              </a:rPr>
              <a:t>,后</a:t>
            </a:r>
            <a:r>
              <a:rPr b="0" spc="-75">
                <a:latin typeface="宋体"/>
                <a:cs typeface="宋体"/>
              </a:rPr>
              <a:t>期要适当控水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避免徒长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肉质根生长盛期要均匀供水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防止裂根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收获</a:t>
            </a:r>
            <a:r>
              <a:rPr b="0" spc="-50">
                <a:latin typeface="宋体"/>
                <a:cs typeface="宋体"/>
              </a:rPr>
              <a:t>前 </a:t>
            </a:r>
            <a:r>
              <a:rPr b="0" spc="-35">
                <a:latin typeface="宋体"/>
                <a:cs typeface="宋体"/>
              </a:rPr>
              <a:t>5~7d</a:t>
            </a:r>
            <a:r>
              <a:rPr b="0" spc="-75">
                <a:latin typeface="宋体"/>
                <a:cs typeface="宋体"/>
              </a:rPr>
              <a:t>停止浇水</a:t>
            </a:r>
            <a:r>
              <a:rPr b="0" spc="-50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04825" y="1304925"/>
            <a:ext cx="7529195" cy="3311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8419">
              <a:lnSpc>
                <a:spcPct val="100000"/>
              </a:lnSpc>
              <a:spcBef>
                <a:spcPts val="125"/>
              </a:spcBef>
            </a:pPr>
            <a:r>
              <a:rPr sz="1850" b="1" spc="180">
                <a:latin typeface="Microsoft JhengHei"/>
                <a:cs typeface="Microsoft JhengHei"/>
              </a:rPr>
              <a:t>3</a:t>
            </a:r>
            <a:r>
              <a:rPr sz="1850" b="1" spc="40">
                <a:latin typeface="Microsoft JhengHei"/>
                <a:cs typeface="Microsoft JhengHei"/>
              </a:rPr>
              <a:t>.追肥</a:t>
            </a:r>
            <a:endParaRPr sz="1850">
              <a:latin typeface="Microsoft JhengHei"/>
              <a:cs typeface="Microsoft JhengHei"/>
            </a:endParaRPr>
          </a:p>
          <a:p>
            <a:pPr marL="63500" marR="55880" indent="428625">
              <a:lnSpc>
                <a:spcPct val="152000"/>
              </a:lnSpc>
              <a:spcBef>
                <a:spcPts val="225"/>
              </a:spcBef>
            </a:pPr>
            <a:r>
              <a:rPr sz="1850" spc="-75">
                <a:latin typeface="宋体"/>
                <a:cs typeface="宋体"/>
              </a:rPr>
              <a:t>施足基肥后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生长期追肥</a:t>
            </a:r>
            <a:r>
              <a:rPr sz="1850" spc="-35">
                <a:latin typeface="宋体"/>
                <a:cs typeface="宋体"/>
              </a:rPr>
              <a:t>3</a:t>
            </a:r>
            <a:r>
              <a:rPr sz="1850" spc="-75">
                <a:latin typeface="宋体"/>
                <a:cs typeface="宋体"/>
              </a:rPr>
              <a:t>次。定苗后追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次提苗肥</a:t>
            </a:r>
            <a:r>
              <a:rPr sz="1850" spc="-55">
                <a:latin typeface="宋体"/>
                <a:cs typeface="宋体"/>
              </a:rPr>
              <a:t>,每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追复合</a:t>
            </a:r>
            <a:r>
              <a:rPr sz="1850" spc="-50">
                <a:latin typeface="宋体"/>
                <a:cs typeface="宋体"/>
              </a:rPr>
              <a:t>肥 </a:t>
            </a:r>
            <a:r>
              <a:rPr sz="1850" spc="-35">
                <a:latin typeface="宋体"/>
                <a:cs typeface="宋体"/>
              </a:rPr>
              <a:t>15kg;</a:t>
            </a:r>
            <a:r>
              <a:rPr sz="1850" spc="-75">
                <a:latin typeface="宋体"/>
                <a:cs typeface="宋体"/>
              </a:rPr>
              <a:t>蹲苗结束后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结合浇水</a:t>
            </a:r>
            <a:r>
              <a:rPr sz="1850" spc="-55">
                <a:latin typeface="宋体"/>
                <a:cs typeface="宋体"/>
              </a:rPr>
              <a:t>,每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追复合肥</a:t>
            </a:r>
            <a:r>
              <a:rPr sz="1850" spc="-35">
                <a:latin typeface="宋体"/>
                <a:cs typeface="宋体"/>
              </a:rPr>
              <a:t>25~30kg;</a:t>
            </a:r>
            <a:r>
              <a:rPr sz="1850" spc="-75">
                <a:latin typeface="宋体"/>
                <a:cs typeface="宋体"/>
              </a:rPr>
              <a:t>肉质根生长盛期</a:t>
            </a:r>
            <a:r>
              <a:rPr sz="1850" spc="-45">
                <a:latin typeface="宋体"/>
                <a:cs typeface="宋体"/>
              </a:rPr>
              <a:t>,每</a:t>
            </a:r>
            <a:endParaRPr sz="1850">
              <a:latin typeface="宋体"/>
              <a:cs typeface="宋体"/>
            </a:endParaRPr>
          </a:p>
          <a:p>
            <a:pPr marL="63500" marR="246379">
              <a:lnSpc>
                <a:spcPct val="141900"/>
              </a:lnSpc>
              <a:spcBef>
                <a:spcPts val="225"/>
              </a:spcBef>
            </a:pPr>
            <a:r>
              <a:rPr sz="1850" spc="-30">
                <a:latin typeface="宋体"/>
                <a:cs typeface="宋体"/>
              </a:rPr>
              <a:t>667m</a:t>
            </a:r>
            <a:r>
              <a:rPr sz="1875" spc="-44" baseline="15555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施尿素</a:t>
            </a:r>
            <a:r>
              <a:rPr sz="1850" spc="-30">
                <a:latin typeface="宋体"/>
                <a:cs typeface="宋体"/>
              </a:rPr>
              <a:t>15~20kg</a:t>
            </a:r>
            <a:r>
              <a:rPr sz="1850" spc="-70">
                <a:latin typeface="宋体"/>
                <a:cs typeface="宋体"/>
              </a:rPr>
              <a:t>、硫酸钾</a:t>
            </a:r>
            <a:r>
              <a:rPr sz="1850" spc="-30">
                <a:latin typeface="宋体"/>
                <a:cs typeface="宋体"/>
              </a:rPr>
              <a:t>10kg</a:t>
            </a:r>
            <a:r>
              <a:rPr sz="1850" spc="-70">
                <a:latin typeface="宋体"/>
                <a:cs typeface="宋体"/>
              </a:rPr>
              <a:t>。一般中型萝卜追肥</a:t>
            </a:r>
            <a:r>
              <a:rPr sz="1850" spc="-30">
                <a:latin typeface="宋体"/>
                <a:cs typeface="宋体"/>
              </a:rPr>
              <a:t>3</a:t>
            </a:r>
            <a:r>
              <a:rPr sz="1850" spc="-70">
                <a:latin typeface="宋体"/>
                <a:cs typeface="宋体"/>
              </a:rPr>
              <a:t>次以上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主要</a:t>
            </a:r>
            <a:r>
              <a:rPr sz="1850" spc="15">
                <a:latin typeface="宋体"/>
                <a:cs typeface="宋体"/>
              </a:rPr>
              <a:t>在</a:t>
            </a:r>
            <a:r>
              <a:rPr sz="1850" spc="-70">
                <a:latin typeface="宋体"/>
                <a:cs typeface="宋体"/>
              </a:rPr>
              <a:t>萝卜旺盛生长前期施入</a:t>
            </a:r>
            <a:r>
              <a:rPr sz="1850" spc="-50">
                <a:latin typeface="宋体"/>
                <a:cs typeface="宋体"/>
              </a:rPr>
              <a:t>,第</a:t>
            </a:r>
            <a:r>
              <a:rPr sz="1850" spc="-30">
                <a:latin typeface="宋体"/>
                <a:cs typeface="宋体"/>
              </a:rPr>
              <a:t>1</a:t>
            </a:r>
            <a:r>
              <a:rPr sz="1850" spc="-70">
                <a:latin typeface="宋体"/>
                <a:cs typeface="宋体"/>
              </a:rPr>
              <a:t>、</a:t>
            </a:r>
            <a:r>
              <a:rPr sz="1850" spc="-30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次追肥结合间苗进行</a:t>
            </a:r>
            <a:r>
              <a:rPr sz="1850" spc="-50">
                <a:latin typeface="宋体"/>
                <a:cs typeface="宋体"/>
              </a:rPr>
              <a:t>,“</a:t>
            </a:r>
            <a:r>
              <a:rPr sz="1850" spc="-70">
                <a:latin typeface="宋体"/>
                <a:cs typeface="宋体"/>
              </a:rPr>
              <a:t>破肚”时施第</a:t>
            </a:r>
            <a:r>
              <a:rPr sz="1850" spc="-30">
                <a:latin typeface="宋体"/>
                <a:cs typeface="宋体"/>
              </a:rPr>
              <a:t>3</a:t>
            </a:r>
            <a:r>
              <a:rPr sz="1850" spc="15">
                <a:latin typeface="宋体"/>
                <a:cs typeface="宋体"/>
              </a:rPr>
              <a:t>次</a:t>
            </a:r>
            <a:endParaRPr sz="1850">
              <a:latin typeface="宋体"/>
              <a:cs typeface="宋体"/>
            </a:endParaRPr>
          </a:p>
          <a:p>
            <a:pPr marL="63500">
              <a:lnSpc>
                <a:spcPct val="100000"/>
              </a:lnSpc>
              <a:spcBef>
                <a:spcPts val="1380"/>
              </a:spcBef>
            </a:pPr>
            <a:r>
              <a:rPr sz="1850" spc="-75">
                <a:latin typeface="宋体"/>
                <a:cs typeface="宋体"/>
              </a:rPr>
              <a:t>追肥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同时增施过磷酸钙、硫酸钾</a:t>
            </a:r>
            <a:r>
              <a:rPr sz="1850" spc="-55">
                <a:latin typeface="宋体"/>
                <a:cs typeface="宋体"/>
              </a:rPr>
              <a:t>,每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各</a:t>
            </a:r>
            <a:r>
              <a:rPr sz="1850" spc="-35">
                <a:latin typeface="宋体"/>
                <a:cs typeface="宋体"/>
              </a:rPr>
              <a:t>5kg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63500" marR="198755" indent="428625">
              <a:lnSpc>
                <a:spcPct val="141900"/>
              </a:lnSpc>
              <a:spcBef>
                <a:spcPts val="225"/>
              </a:spcBef>
            </a:pPr>
            <a:r>
              <a:rPr sz="1850" spc="-75">
                <a:latin typeface="宋体"/>
                <a:cs typeface="宋体"/>
              </a:rPr>
              <a:t>生长期长的大型萝卜可增加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次施肥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到“露肩”时</a:t>
            </a:r>
            <a:r>
              <a:rPr sz="1850" spc="-55">
                <a:latin typeface="宋体"/>
                <a:cs typeface="宋体"/>
              </a:rPr>
              <a:t>,每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再追施</a:t>
            </a:r>
            <a:r>
              <a:rPr sz="1850" spc="-50">
                <a:latin typeface="宋体"/>
                <a:cs typeface="宋体"/>
              </a:rPr>
              <a:t>硫</a:t>
            </a:r>
            <a:r>
              <a:rPr sz="1850" spc="-75">
                <a:latin typeface="宋体"/>
                <a:cs typeface="宋体"/>
              </a:rPr>
              <a:t>酸钾</a:t>
            </a:r>
            <a:r>
              <a:rPr sz="1850" spc="-35">
                <a:latin typeface="宋体"/>
                <a:cs typeface="宋体"/>
              </a:rPr>
              <a:t>10~20kg</a:t>
            </a:r>
            <a:r>
              <a:rPr sz="1850" spc="-75">
                <a:latin typeface="宋体"/>
                <a:cs typeface="宋体"/>
              </a:rPr>
              <a:t>。若条件允许可在萝卜旺盛生长期再施</a:t>
            </a:r>
            <a:r>
              <a:rPr sz="1850" spc="-35">
                <a:latin typeface="宋体"/>
                <a:cs typeface="宋体"/>
              </a:rPr>
              <a:t>1</a:t>
            </a:r>
            <a:r>
              <a:rPr sz="1850" spc="-75">
                <a:latin typeface="宋体"/>
                <a:cs typeface="宋体"/>
              </a:rPr>
              <a:t>次钾肥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pc="180"/>
              <a:t>4</a:t>
            </a:r>
            <a:r>
              <a:rPr spc="10"/>
              <a:t>.中耕除草与培土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5">
                <a:latin typeface="宋体"/>
                <a:cs typeface="宋体"/>
              </a:rPr>
              <a:t>应进行多次中耕松土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特别是在秋萝卜苗较小时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气温高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雨水多</a:t>
            </a:r>
            <a:r>
              <a:rPr b="0" spc="-55">
                <a:latin typeface="宋体"/>
                <a:cs typeface="宋体"/>
              </a:rPr>
              <a:t>,易滋</a:t>
            </a:r>
            <a:r>
              <a:rPr b="0" spc="-75">
                <a:latin typeface="宋体"/>
                <a:cs typeface="宋体"/>
              </a:rPr>
              <a:t>生杂草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须勤中耕除草。一般中耕只疏松表土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在封行前进行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高畦、高</a:t>
            </a:r>
            <a:r>
              <a:rPr b="0" spc="-50">
                <a:latin typeface="宋体"/>
                <a:cs typeface="宋体"/>
              </a:rPr>
              <a:t>垄</a:t>
            </a:r>
            <a:r>
              <a:rPr b="0" spc="-75">
                <a:latin typeface="宋体"/>
                <a:cs typeface="宋体"/>
              </a:rPr>
              <a:t>上的土壤易被雨水冲刷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需定期培土。大型品种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需培土护根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以免肉质</a:t>
            </a:r>
            <a:r>
              <a:rPr b="0" spc="-50">
                <a:latin typeface="宋体"/>
                <a:cs typeface="宋体"/>
              </a:rPr>
              <a:t>根</a:t>
            </a:r>
            <a:r>
              <a:rPr b="0" spc="-75">
                <a:latin typeface="宋体"/>
                <a:cs typeface="宋体"/>
              </a:rPr>
              <a:t>弯曲、倒伏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封垄后停止中耕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拔除杂草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生长后期摘除基部枯老黄叶</a:t>
            </a:r>
            <a:r>
              <a:rPr b="0" spc="-55">
                <a:latin typeface="宋体"/>
                <a:cs typeface="宋体"/>
              </a:rPr>
              <a:t>,以利</a:t>
            </a:r>
            <a:r>
              <a:rPr b="0" spc="-75">
                <a:latin typeface="宋体"/>
                <a:cs typeface="宋体"/>
              </a:rPr>
              <a:t>通风</a:t>
            </a:r>
            <a:r>
              <a:rPr b="0" spc="-50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5527040" cy="8826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10">
                <a:latin typeface="Microsoft JhengHei"/>
                <a:cs typeface="Microsoft JhengHei"/>
              </a:rPr>
              <a:t>(五)收获</a:t>
            </a:r>
            <a:endParaRPr sz="1850">
              <a:latin typeface="Microsoft JhengHei"/>
              <a:cs typeface="Microsoft JhengHei"/>
            </a:endParaRPr>
          </a:p>
          <a:p>
            <a:pPr marL="17145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肉质根充分膨大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叶色转淡渐变为黄绿时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为收获适期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8162" y="1181100"/>
            <a:ext cx="7466965" cy="448310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800"/>
              </a:spcBef>
            </a:pPr>
            <a:r>
              <a:rPr sz="1850" b="1">
                <a:latin typeface="Microsoft JhengHei"/>
                <a:cs typeface="Microsoft JhengHei"/>
              </a:rPr>
              <a:t>二、春季萝卜生</a:t>
            </a:r>
            <a:r>
              <a:rPr sz="1850" b="1" spc="-50">
                <a:latin typeface="Microsoft JhengHei"/>
                <a:cs typeface="Microsoft JhengHei"/>
              </a:rPr>
              <a:t>产</a:t>
            </a:r>
            <a:endParaRPr sz="1850">
              <a:latin typeface="Microsoft JhengHei"/>
              <a:cs typeface="Microsoft JhengHei"/>
            </a:endParaRPr>
          </a:p>
          <a:p>
            <a:pPr marL="29845" marR="17780" indent="428625">
              <a:lnSpc>
                <a:spcPct val="131800"/>
              </a:lnSpc>
            </a:pPr>
            <a:r>
              <a:rPr sz="1850" spc="-75">
                <a:latin typeface="宋体"/>
                <a:cs typeface="宋体"/>
              </a:rPr>
              <a:t>春季气温升高后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在露地种植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到初夏收获。利用风障畦栽培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播种期</a:t>
            </a:r>
            <a:r>
              <a:rPr sz="1850" spc="-50">
                <a:latin typeface="宋体"/>
                <a:cs typeface="宋体"/>
              </a:rPr>
              <a:t>和</a:t>
            </a:r>
            <a:r>
              <a:rPr sz="1850" spc="-75">
                <a:latin typeface="宋体"/>
                <a:cs typeface="宋体"/>
              </a:rPr>
              <a:t>收获期可比露地栽培提前</a:t>
            </a:r>
            <a:r>
              <a:rPr sz="1850" spc="-35">
                <a:latin typeface="宋体"/>
                <a:cs typeface="宋体"/>
              </a:rPr>
              <a:t>10~15d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5400">
              <a:lnSpc>
                <a:spcPct val="100000"/>
              </a:lnSpc>
              <a:spcBef>
                <a:spcPts val="705"/>
              </a:spcBef>
            </a:pPr>
            <a:r>
              <a:rPr sz="1850" b="1" spc="210">
                <a:latin typeface="Microsoft JhengHei"/>
                <a:cs typeface="Microsoft JhengHei"/>
              </a:rPr>
              <a:t>(一)</a:t>
            </a:r>
            <a:r>
              <a:rPr sz="1850" b="1">
                <a:latin typeface="Microsoft JhengHei"/>
                <a:cs typeface="Microsoft JhengHei"/>
              </a:rPr>
              <a:t>品种选</a:t>
            </a:r>
            <a:r>
              <a:rPr sz="1850" b="1" spc="-50">
                <a:latin typeface="Microsoft JhengHei"/>
                <a:cs typeface="Microsoft JhengHei"/>
              </a:rPr>
              <a:t>择</a:t>
            </a:r>
            <a:endParaRPr sz="1850">
              <a:latin typeface="Microsoft JhengHei"/>
              <a:cs typeface="Microsoft JhengHei"/>
            </a:endParaRPr>
          </a:p>
          <a:p>
            <a:pPr marL="29845" marR="17780" indent="428625">
              <a:lnSpc>
                <a:spcPct val="131800"/>
              </a:lnSpc>
            </a:pPr>
            <a:r>
              <a:rPr sz="1850" spc="-70">
                <a:latin typeface="宋体"/>
                <a:cs typeface="宋体"/>
              </a:rPr>
              <a:t>春萝卜栽培正值早春季节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气候不稳定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变化剧烈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常有寒流侵袭。宜</a:t>
            </a:r>
            <a:r>
              <a:rPr sz="1850" spc="15">
                <a:latin typeface="宋体"/>
                <a:cs typeface="宋体"/>
              </a:rPr>
              <a:t>选</a:t>
            </a:r>
            <a:r>
              <a:rPr sz="1850" spc="-70">
                <a:latin typeface="宋体"/>
                <a:cs typeface="宋体"/>
              </a:rPr>
              <a:t>用抗寒、早熟、肉质根较小的速生品种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如五缨萝卜、六缨萝卜、蓬莱</a:t>
            </a:r>
            <a:r>
              <a:rPr sz="1850" spc="15">
                <a:latin typeface="宋体"/>
                <a:cs typeface="宋体"/>
              </a:rPr>
              <a:t>春</a:t>
            </a:r>
            <a:r>
              <a:rPr sz="1850" spc="-70">
                <a:latin typeface="宋体"/>
                <a:cs typeface="宋体"/>
              </a:rPr>
              <a:t>萝卜等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5400">
              <a:lnSpc>
                <a:spcPct val="100000"/>
              </a:lnSpc>
              <a:spcBef>
                <a:spcPts val="700"/>
              </a:spcBef>
            </a:pPr>
            <a:r>
              <a:rPr sz="1850" b="1" spc="210">
                <a:latin typeface="Microsoft JhengHei"/>
                <a:cs typeface="Microsoft JhengHei"/>
              </a:rPr>
              <a:t>(二)</a:t>
            </a:r>
            <a:r>
              <a:rPr sz="1850" b="1">
                <a:latin typeface="Microsoft JhengHei"/>
                <a:cs typeface="Microsoft JhengHei"/>
              </a:rPr>
              <a:t>整地施</a:t>
            </a:r>
            <a:r>
              <a:rPr sz="1850" b="1" spc="-50">
                <a:latin typeface="Microsoft JhengHei"/>
                <a:cs typeface="Microsoft JhengHei"/>
              </a:rPr>
              <a:t>肥</a:t>
            </a:r>
            <a:endParaRPr sz="1850">
              <a:latin typeface="Microsoft JhengHei"/>
              <a:cs typeface="Microsoft JhengHei"/>
            </a:endParaRPr>
          </a:p>
          <a:p>
            <a:pPr marL="458470">
              <a:lnSpc>
                <a:spcPct val="100000"/>
              </a:lnSpc>
              <a:spcBef>
                <a:spcPts val="705"/>
              </a:spcBef>
            </a:pPr>
            <a:r>
              <a:rPr sz="1850" spc="-75">
                <a:latin typeface="宋体"/>
                <a:cs typeface="宋体"/>
              </a:rPr>
              <a:t>选疏松、肥沃、通透性良好、前茬不是十字花科蔬菜的地块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冬前</a:t>
            </a:r>
            <a:r>
              <a:rPr sz="1850" spc="-50">
                <a:latin typeface="宋体"/>
                <a:cs typeface="宋体"/>
              </a:rPr>
              <a:t>进</a:t>
            </a:r>
            <a:endParaRPr sz="1850">
              <a:latin typeface="宋体"/>
              <a:cs typeface="宋体"/>
            </a:endParaRPr>
          </a:p>
          <a:p>
            <a:pPr marL="29845" marR="103505" algn="just">
              <a:lnSpc>
                <a:spcPct val="126699"/>
              </a:lnSpc>
              <a:spcBef>
                <a:spcPts val="340"/>
              </a:spcBef>
            </a:pPr>
            <a:r>
              <a:rPr sz="1850" spc="-75">
                <a:latin typeface="宋体"/>
                <a:cs typeface="宋体"/>
              </a:rPr>
              <a:t>行深耕晒垈。早春土壤解冻后及早施肥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浅耕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耙平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做成平畦。每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50">
                <a:latin typeface="宋体"/>
                <a:cs typeface="宋体"/>
              </a:rPr>
              <a:t>施</a:t>
            </a:r>
            <a:r>
              <a:rPr sz="1850" spc="-75">
                <a:latin typeface="宋体"/>
                <a:cs typeface="宋体"/>
              </a:rPr>
              <a:t>腐熟优质有机肥</a:t>
            </a:r>
            <a:r>
              <a:rPr sz="1850" spc="-35">
                <a:latin typeface="宋体"/>
                <a:cs typeface="宋体"/>
              </a:rPr>
              <a:t>5000kg</a:t>
            </a:r>
            <a:r>
              <a:rPr sz="1850" spc="-75">
                <a:latin typeface="宋体"/>
                <a:cs typeface="宋体"/>
              </a:rPr>
              <a:t>、复合肥</a:t>
            </a:r>
            <a:r>
              <a:rPr sz="1850" spc="-35">
                <a:latin typeface="宋体"/>
                <a:cs typeface="宋体"/>
              </a:rPr>
              <a:t>25kg</a:t>
            </a:r>
            <a:r>
              <a:rPr sz="1850" spc="-75">
                <a:latin typeface="宋体"/>
                <a:cs typeface="宋体"/>
              </a:rPr>
              <a:t>。如设有风障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应做东西长的畦</a:t>
            </a:r>
            <a:r>
              <a:rPr sz="1850" spc="-55">
                <a:latin typeface="宋体"/>
                <a:cs typeface="宋体"/>
              </a:rPr>
              <a:t>,畦宽</a:t>
            </a:r>
            <a:r>
              <a:rPr sz="1850" spc="-50">
                <a:latin typeface="宋体"/>
                <a:cs typeface="宋体"/>
              </a:rPr>
              <a:t> </a:t>
            </a:r>
            <a:r>
              <a:rPr sz="1850" spc="-35">
                <a:latin typeface="宋体"/>
                <a:cs typeface="宋体"/>
              </a:rPr>
              <a:t>1.5m</a:t>
            </a:r>
            <a:r>
              <a:rPr sz="1850" spc="-75">
                <a:latin typeface="宋体"/>
                <a:cs typeface="宋体"/>
              </a:rPr>
              <a:t>、长</a:t>
            </a:r>
            <a:r>
              <a:rPr sz="1850" spc="-35">
                <a:latin typeface="宋体"/>
                <a:cs typeface="宋体"/>
              </a:rPr>
              <a:t>15~25m,</a:t>
            </a:r>
            <a:r>
              <a:rPr sz="1850" spc="-75">
                <a:latin typeface="宋体"/>
                <a:cs typeface="宋体"/>
              </a:rPr>
              <a:t>可几个畦连成一排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北侧夹风障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7525" y="1162050"/>
            <a:ext cx="7402195" cy="34829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1250"/>
              </a:spcBef>
            </a:pPr>
            <a:r>
              <a:rPr sz="1850" b="1" spc="110">
                <a:latin typeface="Microsoft JhengHei"/>
                <a:cs typeface="Microsoft JhengHei"/>
              </a:rPr>
              <a:t>(三)播种</a:t>
            </a:r>
            <a:endParaRPr sz="1850">
              <a:latin typeface="Microsoft JhengHei"/>
              <a:cs typeface="Microsoft JhengHei"/>
            </a:endParaRPr>
          </a:p>
          <a:p>
            <a:pPr marL="50800" marR="177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春萝卜播种期以土深</a:t>
            </a:r>
            <a:r>
              <a:rPr sz="1850" spc="-35">
                <a:latin typeface="宋体"/>
                <a:cs typeface="宋体"/>
              </a:rPr>
              <a:t>10cm</a:t>
            </a:r>
            <a:r>
              <a:rPr sz="1850" spc="-75">
                <a:latin typeface="宋体"/>
                <a:cs typeface="宋体"/>
              </a:rPr>
              <a:t>处地温稳定在</a:t>
            </a:r>
            <a:r>
              <a:rPr sz="1850" spc="-55">
                <a:latin typeface="宋体"/>
                <a:cs typeface="宋体"/>
              </a:rPr>
              <a:t>8℃</a:t>
            </a:r>
            <a:r>
              <a:rPr sz="1850" spc="-75">
                <a:latin typeface="宋体"/>
                <a:cs typeface="宋体"/>
              </a:rPr>
              <a:t>以上时为宜。播种过早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500">
                <a:latin typeface="宋体"/>
                <a:cs typeface="宋体"/>
              </a:rPr>
              <a:t> </a:t>
            </a:r>
            <a:r>
              <a:rPr sz="1850" spc="-75">
                <a:latin typeface="宋体"/>
                <a:cs typeface="宋体"/>
              </a:rPr>
              <a:t>地温、气温低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种子萌动后就能感受低温而通过春化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造成先期抽薹</a:t>
            </a:r>
            <a:r>
              <a:rPr sz="1850" spc="-55">
                <a:latin typeface="宋体"/>
                <a:cs typeface="宋体"/>
              </a:rPr>
              <a:t>,降低</a:t>
            </a:r>
            <a:r>
              <a:rPr sz="1850" spc="-75">
                <a:latin typeface="宋体"/>
                <a:cs typeface="宋体"/>
              </a:rPr>
              <a:t>产量和品质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播种过晚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收获期后延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不仅影响经济效益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也影响下茬栽植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华北地区露地以</a:t>
            </a:r>
            <a:r>
              <a:rPr sz="1850" spc="-35">
                <a:latin typeface="宋体"/>
                <a:cs typeface="宋体"/>
              </a:rPr>
              <a:t>3</a:t>
            </a:r>
            <a:r>
              <a:rPr sz="1850" spc="-75">
                <a:latin typeface="宋体"/>
                <a:cs typeface="宋体"/>
              </a:rPr>
              <a:t>月下旬到</a:t>
            </a:r>
            <a:r>
              <a:rPr sz="1850" spc="-35">
                <a:latin typeface="宋体"/>
                <a:cs typeface="宋体"/>
              </a:rPr>
              <a:t>4</a:t>
            </a:r>
            <a:r>
              <a:rPr sz="1850" spc="-75">
                <a:latin typeface="宋体"/>
                <a:cs typeface="宋体"/>
              </a:rPr>
              <a:t>月上旬播种为宜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风障畦可于</a:t>
            </a:r>
            <a:r>
              <a:rPr sz="1850" spc="-35">
                <a:latin typeface="宋体"/>
                <a:cs typeface="宋体"/>
              </a:rPr>
              <a:t>3</a:t>
            </a:r>
            <a:r>
              <a:rPr sz="1850" spc="-75">
                <a:latin typeface="宋体"/>
                <a:cs typeface="宋体"/>
              </a:rPr>
              <a:t>月中旬播种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50800" marR="46355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播种方法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以条播较多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按行距</a:t>
            </a:r>
            <a:r>
              <a:rPr sz="1850" spc="-35">
                <a:latin typeface="宋体"/>
                <a:cs typeface="宋体"/>
              </a:rPr>
              <a:t>20cm</a:t>
            </a:r>
            <a:r>
              <a:rPr sz="1850" spc="-75">
                <a:latin typeface="宋体"/>
                <a:cs typeface="宋体"/>
              </a:rPr>
              <a:t>左右开</a:t>
            </a:r>
            <a:r>
              <a:rPr sz="1850" spc="-35">
                <a:latin typeface="宋体"/>
                <a:cs typeface="宋体"/>
              </a:rPr>
              <a:t>1.0~1.5cm</a:t>
            </a:r>
            <a:r>
              <a:rPr sz="1850" spc="-75">
                <a:latin typeface="宋体"/>
                <a:cs typeface="宋体"/>
              </a:rPr>
              <a:t>深的沟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播种后</a:t>
            </a:r>
            <a:r>
              <a:rPr sz="1850" spc="-50">
                <a:latin typeface="宋体"/>
                <a:cs typeface="宋体"/>
              </a:rPr>
              <a:t>覆</a:t>
            </a:r>
            <a:r>
              <a:rPr sz="1850" spc="-75">
                <a:latin typeface="宋体"/>
                <a:cs typeface="宋体"/>
              </a:rPr>
              <a:t>土</a:t>
            </a:r>
            <a:r>
              <a:rPr sz="1850" spc="-35">
                <a:latin typeface="宋体"/>
                <a:cs typeface="宋体"/>
              </a:rPr>
              <a:t>1cm</a:t>
            </a:r>
            <a:r>
              <a:rPr sz="1850" spc="-75">
                <a:latin typeface="宋体"/>
                <a:cs typeface="宋体"/>
              </a:rPr>
              <a:t>左右。土壤墒情不足时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可先浇水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水渗下后撒播种子、覆土。一</a:t>
            </a:r>
            <a:r>
              <a:rPr sz="1850" spc="-50">
                <a:latin typeface="宋体"/>
                <a:cs typeface="宋体"/>
              </a:rPr>
              <a:t>般</a:t>
            </a:r>
            <a:endParaRPr sz="1850">
              <a:latin typeface="宋体"/>
              <a:cs typeface="宋体"/>
            </a:endParaRPr>
          </a:p>
          <a:p>
            <a:pPr marL="50800">
              <a:lnSpc>
                <a:spcPct val="100000"/>
              </a:lnSpc>
              <a:spcBef>
                <a:spcPts val="1380"/>
              </a:spcBef>
            </a:pPr>
            <a:r>
              <a:rPr sz="1850" spc="-75">
                <a:latin typeface="宋体"/>
                <a:cs typeface="宋体"/>
              </a:rPr>
              <a:t>不浸种催芽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而用干籽直播</a:t>
            </a:r>
            <a:r>
              <a:rPr sz="1850" spc="-55">
                <a:latin typeface="宋体"/>
                <a:cs typeface="宋体"/>
              </a:rPr>
              <a:t>,每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用种量</a:t>
            </a:r>
            <a:r>
              <a:rPr sz="1850" spc="-35">
                <a:latin typeface="宋体"/>
                <a:cs typeface="宋体"/>
              </a:rPr>
              <a:t>1.0~1.2kg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8162" y="1190625"/>
            <a:ext cx="7466965" cy="435927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500"/>
              </a:spcBef>
            </a:pPr>
            <a:r>
              <a:rPr sz="1850" b="1" spc="210">
                <a:latin typeface="Microsoft JhengHei"/>
                <a:cs typeface="Microsoft JhengHei"/>
              </a:rPr>
              <a:t>(四)</a:t>
            </a:r>
            <a:r>
              <a:rPr sz="1850" b="1">
                <a:latin typeface="Microsoft JhengHei"/>
                <a:cs typeface="Microsoft JhengHei"/>
              </a:rPr>
              <a:t>田间管</a:t>
            </a:r>
            <a:r>
              <a:rPr sz="1850" b="1" spc="-50">
                <a:latin typeface="Microsoft JhengHei"/>
                <a:cs typeface="Microsoft JhengHei"/>
              </a:rPr>
              <a:t>理</a:t>
            </a:r>
            <a:endParaRPr sz="1850">
              <a:latin typeface="Microsoft JhengHei"/>
              <a:cs typeface="Microsoft JhengHei"/>
            </a:endParaRPr>
          </a:p>
          <a:p>
            <a:pPr marL="29845" marR="103505" indent="428625">
              <a:lnSpc>
                <a:spcPct val="118200"/>
              </a:lnSpc>
            </a:pPr>
            <a:r>
              <a:rPr sz="1850" spc="-70">
                <a:latin typeface="宋体"/>
                <a:cs typeface="宋体"/>
              </a:rPr>
              <a:t>播种后</a:t>
            </a:r>
            <a:r>
              <a:rPr sz="1850" spc="-30">
                <a:latin typeface="宋体"/>
                <a:cs typeface="宋体"/>
              </a:rPr>
              <a:t>8~10d</a:t>
            </a:r>
            <a:r>
              <a:rPr sz="1850" spc="-70">
                <a:latin typeface="宋体"/>
                <a:cs typeface="宋体"/>
              </a:rPr>
              <a:t>出齐苗。覆盖地膜的</a:t>
            </a:r>
            <a:r>
              <a:rPr sz="1850" spc="-30">
                <a:latin typeface="宋体"/>
                <a:cs typeface="宋体"/>
              </a:rPr>
              <a:t>6~7d</a:t>
            </a:r>
            <a:r>
              <a:rPr sz="1850" spc="-70">
                <a:latin typeface="宋体"/>
                <a:cs typeface="宋体"/>
              </a:rPr>
              <a:t>齐苗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齐苗后及时揭除地膜</a:t>
            </a:r>
            <a:r>
              <a:rPr sz="1850" spc="-10">
                <a:latin typeface="宋体"/>
                <a:cs typeface="宋体"/>
              </a:rPr>
              <a:t>,以</a:t>
            </a:r>
            <a:r>
              <a:rPr sz="1850" spc="-70">
                <a:latin typeface="宋体"/>
                <a:cs typeface="宋体"/>
              </a:rPr>
              <a:t>免高温烤苗。揭膜宜在早上或傍晚气温低时进行。齐苗后和</a:t>
            </a:r>
            <a:r>
              <a:rPr sz="1850" spc="-30">
                <a:latin typeface="宋体"/>
                <a:cs typeface="宋体"/>
              </a:rPr>
              <a:t>2~3</a:t>
            </a:r>
            <a:r>
              <a:rPr sz="1850" spc="-70">
                <a:latin typeface="宋体"/>
                <a:cs typeface="宋体"/>
              </a:rPr>
              <a:t>片真叶</a:t>
            </a:r>
            <a:r>
              <a:rPr sz="1850" spc="15">
                <a:latin typeface="宋体"/>
                <a:cs typeface="宋体"/>
              </a:rPr>
              <a:t>时</a:t>
            </a:r>
            <a:r>
              <a:rPr sz="1850" spc="-70">
                <a:latin typeface="宋体"/>
                <a:cs typeface="宋体"/>
              </a:rPr>
              <a:t>各间苗</a:t>
            </a:r>
            <a:r>
              <a:rPr sz="1850" spc="-30">
                <a:latin typeface="宋体"/>
                <a:cs typeface="宋体"/>
              </a:rPr>
              <a:t>1</a:t>
            </a:r>
            <a:r>
              <a:rPr sz="1850" spc="-70">
                <a:latin typeface="宋体"/>
                <a:cs typeface="宋体"/>
              </a:rPr>
              <a:t>次</a:t>
            </a:r>
            <a:r>
              <a:rPr sz="1850" spc="-30">
                <a:latin typeface="宋体"/>
                <a:cs typeface="宋体"/>
              </a:rPr>
              <a:t>,4~5</a:t>
            </a:r>
            <a:r>
              <a:rPr sz="1850" spc="-70">
                <a:latin typeface="宋体"/>
                <a:cs typeface="宋体"/>
              </a:rPr>
              <a:t>叶时定苗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株距</a:t>
            </a:r>
            <a:r>
              <a:rPr sz="1850" spc="-30">
                <a:latin typeface="宋体"/>
                <a:cs typeface="宋体"/>
              </a:rPr>
              <a:t>10~15cm</a:t>
            </a:r>
            <a:r>
              <a:rPr sz="1850" spc="-70">
                <a:latin typeface="宋体"/>
                <a:cs typeface="宋体"/>
              </a:rPr>
              <a:t>。条播的在苗期结合除草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中耕</a:t>
            </a:r>
            <a:r>
              <a:rPr sz="1850" spc="-15">
                <a:latin typeface="宋体"/>
                <a:cs typeface="宋体"/>
              </a:rPr>
              <a:t>1~2</a:t>
            </a:r>
            <a:r>
              <a:rPr sz="1850" spc="-50">
                <a:latin typeface="宋体"/>
                <a:cs typeface="宋体"/>
              </a:rPr>
              <a:t>次,</a:t>
            </a:r>
            <a:r>
              <a:rPr sz="1850" spc="-70">
                <a:latin typeface="宋体"/>
                <a:cs typeface="宋体"/>
              </a:rPr>
              <a:t>以疏松土壤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提高地温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促进根系生长。此期由于气温偏低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土壤水分</a:t>
            </a:r>
            <a:r>
              <a:rPr sz="1850" spc="15">
                <a:latin typeface="宋体"/>
                <a:cs typeface="宋体"/>
              </a:rPr>
              <a:t>蒸</a:t>
            </a:r>
            <a:r>
              <a:rPr sz="1850" spc="-70">
                <a:latin typeface="宋体"/>
                <a:cs typeface="宋体"/>
              </a:rPr>
              <a:t>发量小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幼苗耗水量也小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所以应尽量晚浇水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以免降低地温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影响生长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9845" marR="17780" indent="428625">
              <a:lnSpc>
                <a:spcPct val="118200"/>
              </a:lnSpc>
            </a:pPr>
            <a:r>
              <a:rPr sz="1850" spc="-75">
                <a:latin typeface="宋体"/>
                <a:cs typeface="宋体"/>
              </a:rPr>
              <a:t>春萝卜生长期短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肉质根破肚后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叶片生长和肉质根生长同时进行</a:t>
            </a:r>
            <a:r>
              <a:rPr sz="1850" spc="-55">
                <a:latin typeface="宋体"/>
                <a:cs typeface="宋体"/>
              </a:rPr>
              <a:t>,此时</a:t>
            </a:r>
            <a:r>
              <a:rPr sz="1850" spc="-75">
                <a:latin typeface="宋体"/>
                <a:cs typeface="宋体"/>
              </a:rPr>
              <a:t>外界气温已升高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土壤水分蒸发量大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应尽量早追肥、早浇水。一般在定</a:t>
            </a:r>
            <a:r>
              <a:rPr sz="1850" spc="-50">
                <a:latin typeface="宋体"/>
                <a:cs typeface="宋体"/>
              </a:rPr>
              <a:t>苗</a:t>
            </a:r>
            <a:endParaRPr sz="1850">
              <a:latin typeface="宋体"/>
              <a:cs typeface="宋体"/>
            </a:endParaRPr>
          </a:p>
          <a:p>
            <a:pPr marL="29845" marR="141605">
              <a:lnSpc>
                <a:spcPct val="116599"/>
              </a:lnSpc>
              <a:spcBef>
                <a:spcPts val="185"/>
              </a:spcBef>
            </a:pPr>
            <a:r>
              <a:rPr sz="1850" spc="-60">
                <a:latin typeface="宋体"/>
                <a:cs typeface="宋体"/>
              </a:rPr>
              <a:t>后,每</a:t>
            </a:r>
            <a:r>
              <a:rPr sz="1850" spc="-30">
                <a:latin typeface="宋体"/>
                <a:cs typeface="宋体"/>
              </a:rPr>
              <a:t>667m</a:t>
            </a:r>
            <a:r>
              <a:rPr sz="1875" spc="-44" baseline="13333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追施尿素</a:t>
            </a:r>
            <a:r>
              <a:rPr sz="1850" spc="-30">
                <a:latin typeface="宋体"/>
                <a:cs typeface="宋体"/>
              </a:rPr>
              <a:t>15kg,</a:t>
            </a:r>
            <a:r>
              <a:rPr sz="1850" spc="-70">
                <a:latin typeface="宋体"/>
                <a:cs typeface="宋体"/>
              </a:rPr>
              <a:t>并浇</a:t>
            </a:r>
            <a:r>
              <a:rPr sz="1850" spc="-30">
                <a:latin typeface="宋体"/>
                <a:cs typeface="宋体"/>
              </a:rPr>
              <a:t>1</a:t>
            </a:r>
            <a:r>
              <a:rPr sz="1850" spc="-70">
                <a:latin typeface="宋体"/>
                <a:cs typeface="宋体"/>
              </a:rPr>
              <a:t>次透水。北方春季多旱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降雨少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从肉质</a:t>
            </a:r>
            <a:r>
              <a:rPr sz="1850" spc="15">
                <a:latin typeface="宋体"/>
                <a:cs typeface="宋体"/>
              </a:rPr>
              <a:t>根</a:t>
            </a:r>
            <a:r>
              <a:rPr sz="1850" spc="-70">
                <a:latin typeface="宋体"/>
                <a:cs typeface="宋体"/>
              </a:rPr>
              <a:t>膨大到收获应有充足的水分。此期水分不足会造成肉质根糠心、味辣</a:t>
            </a:r>
            <a:r>
              <a:rPr sz="1850" spc="15">
                <a:latin typeface="宋体"/>
                <a:cs typeface="宋体"/>
              </a:rPr>
              <a:t>、</a:t>
            </a:r>
            <a:r>
              <a:rPr sz="1850" spc="-70">
                <a:latin typeface="宋体"/>
                <a:cs typeface="宋体"/>
              </a:rPr>
              <a:t>纤维增多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降低品质和产量。一般每</a:t>
            </a:r>
            <a:r>
              <a:rPr sz="1850" spc="-30">
                <a:latin typeface="宋体"/>
                <a:cs typeface="宋体"/>
              </a:rPr>
              <a:t>5~7d</a:t>
            </a:r>
            <a:r>
              <a:rPr sz="1850" spc="-70">
                <a:latin typeface="宋体"/>
                <a:cs typeface="宋体"/>
              </a:rPr>
              <a:t>浇</a:t>
            </a:r>
            <a:r>
              <a:rPr sz="1850" spc="-30">
                <a:latin typeface="宋体"/>
                <a:cs typeface="宋体"/>
              </a:rPr>
              <a:t>1</a:t>
            </a:r>
            <a:r>
              <a:rPr sz="1850" spc="-70">
                <a:latin typeface="宋体"/>
                <a:cs typeface="宋体"/>
              </a:rPr>
              <a:t>次水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保持土壤湿润。肉质</a:t>
            </a:r>
            <a:r>
              <a:rPr sz="1850" spc="15">
                <a:latin typeface="宋体"/>
                <a:cs typeface="宋体"/>
              </a:rPr>
              <a:t>根</a:t>
            </a:r>
            <a:r>
              <a:rPr sz="1850" spc="-70">
                <a:latin typeface="宋体"/>
                <a:cs typeface="宋体"/>
              </a:rPr>
              <a:t>膨大期结合浇水再追</a:t>
            </a:r>
            <a:r>
              <a:rPr sz="1850" spc="-30">
                <a:latin typeface="宋体"/>
                <a:cs typeface="宋体"/>
              </a:rPr>
              <a:t>1</a:t>
            </a:r>
            <a:r>
              <a:rPr sz="1850" spc="-70">
                <a:latin typeface="宋体"/>
                <a:cs typeface="宋体"/>
              </a:rPr>
              <a:t>次腐熟的有机肥</a:t>
            </a:r>
            <a:r>
              <a:rPr sz="1850" spc="-50">
                <a:latin typeface="宋体"/>
                <a:cs typeface="宋体"/>
              </a:rPr>
              <a:t>,每</a:t>
            </a:r>
            <a:r>
              <a:rPr sz="1850" spc="-30">
                <a:latin typeface="宋体"/>
                <a:cs typeface="宋体"/>
              </a:rPr>
              <a:t>667m</a:t>
            </a:r>
            <a:r>
              <a:rPr sz="1875" spc="-44" baseline="13333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追施豆饼</a:t>
            </a:r>
            <a:r>
              <a:rPr sz="1850" spc="-30">
                <a:latin typeface="宋体"/>
                <a:cs typeface="宋体"/>
              </a:rPr>
              <a:t>50kg;</a:t>
            </a:r>
            <a:r>
              <a:rPr sz="1850" spc="-70">
                <a:latin typeface="宋体"/>
                <a:cs typeface="宋体"/>
              </a:rPr>
              <a:t>或每</a:t>
            </a:r>
            <a:r>
              <a:rPr sz="1850" spc="-20">
                <a:latin typeface="宋体"/>
                <a:cs typeface="宋体"/>
              </a:rPr>
              <a:t>667m</a:t>
            </a:r>
            <a:r>
              <a:rPr sz="1875" spc="-30" baseline="13333">
                <a:latin typeface="宋体"/>
                <a:cs typeface="宋体"/>
              </a:rPr>
              <a:t>2</a:t>
            </a:r>
            <a:r>
              <a:rPr sz="1850" spc="-70">
                <a:latin typeface="宋体"/>
                <a:cs typeface="宋体"/>
              </a:rPr>
              <a:t>追施复合肥</a:t>
            </a:r>
            <a:r>
              <a:rPr sz="1850" spc="-30">
                <a:latin typeface="宋体"/>
                <a:cs typeface="宋体"/>
              </a:rPr>
              <a:t>15kg,</a:t>
            </a:r>
            <a:r>
              <a:rPr sz="1850" spc="-70">
                <a:latin typeface="宋体"/>
                <a:cs typeface="宋体"/>
              </a:rPr>
              <a:t>但追施化肥的时间应距收获期</a:t>
            </a:r>
            <a:r>
              <a:rPr sz="1850" spc="-30">
                <a:latin typeface="宋体"/>
                <a:cs typeface="宋体"/>
              </a:rPr>
              <a:t>30d</a:t>
            </a:r>
            <a:r>
              <a:rPr sz="1850" spc="-70">
                <a:latin typeface="宋体"/>
                <a:cs typeface="宋体"/>
              </a:rPr>
              <a:t>以上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327265" cy="216852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10">
                <a:latin typeface="Microsoft JhengHei"/>
                <a:cs typeface="Microsoft JhengHei"/>
              </a:rPr>
              <a:t>(五)采收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北方春季空气干燥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成熟的萝卜极易发生糠心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而且春季萝卜的价格</a:t>
            </a:r>
            <a:r>
              <a:rPr sz="1850" spc="-50">
                <a:latin typeface="宋体"/>
                <a:cs typeface="宋体"/>
              </a:rPr>
              <a:t>越</a:t>
            </a:r>
            <a:r>
              <a:rPr sz="1850" spc="-75">
                <a:latin typeface="宋体"/>
                <a:cs typeface="宋体"/>
              </a:rPr>
              <a:t>早越高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因此应适时早收。肉质根只要具有商品价值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就应采收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可连续</a:t>
            </a:r>
            <a:r>
              <a:rPr sz="1850" spc="-50">
                <a:latin typeface="宋体"/>
                <a:cs typeface="宋体"/>
              </a:rPr>
              <a:t>采</a:t>
            </a:r>
            <a:r>
              <a:rPr sz="1850" spc="-75">
                <a:latin typeface="宋体"/>
                <a:cs typeface="宋体"/>
              </a:rPr>
              <a:t>收</a:t>
            </a:r>
            <a:r>
              <a:rPr sz="1850" spc="-35">
                <a:latin typeface="宋体"/>
                <a:cs typeface="宋体"/>
              </a:rPr>
              <a:t>15~20d</a:t>
            </a:r>
            <a:r>
              <a:rPr sz="1850" spc="-75">
                <a:latin typeface="宋体"/>
                <a:cs typeface="宋体"/>
              </a:rPr>
              <a:t>。在华北地区风障畦种植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可从</a:t>
            </a:r>
            <a:r>
              <a:rPr sz="1850" spc="-35">
                <a:latin typeface="宋体"/>
                <a:cs typeface="宋体"/>
              </a:rPr>
              <a:t>5</a:t>
            </a:r>
            <a:r>
              <a:rPr sz="1850" spc="-75">
                <a:latin typeface="宋体"/>
                <a:cs typeface="宋体"/>
              </a:rPr>
              <a:t>月上旬开始采收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一般露地栽</a:t>
            </a:r>
            <a:r>
              <a:rPr sz="1850" spc="-50">
                <a:latin typeface="宋体"/>
                <a:cs typeface="宋体"/>
              </a:rPr>
              <a:t>培</a:t>
            </a:r>
            <a:r>
              <a:rPr sz="1850" spc="-75">
                <a:latin typeface="宋体"/>
                <a:cs typeface="宋体"/>
              </a:rPr>
              <a:t>在</a:t>
            </a:r>
            <a:r>
              <a:rPr sz="1850" spc="-35">
                <a:latin typeface="宋体"/>
                <a:cs typeface="宋体"/>
              </a:rPr>
              <a:t>5</a:t>
            </a:r>
            <a:r>
              <a:rPr sz="1850" spc="-75">
                <a:latin typeface="宋体"/>
                <a:cs typeface="宋体"/>
              </a:rPr>
              <a:t>月中旬开始采收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241540" cy="30257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2695575">
              <a:lnSpc>
                <a:spcPct val="152000"/>
              </a:lnSpc>
              <a:spcBef>
                <a:spcPts val="95"/>
              </a:spcBef>
            </a:pPr>
            <a:r>
              <a:rPr sz="1850" b="1">
                <a:latin typeface="Microsoft JhengHei"/>
                <a:cs typeface="Microsoft JhengHei"/>
              </a:rPr>
              <a:t>三、萝卜肉质根品质劣变的原因及预防措</a:t>
            </a:r>
            <a:r>
              <a:rPr sz="1850" b="1" spc="-50">
                <a:latin typeface="Microsoft JhengHei"/>
                <a:cs typeface="Microsoft JhengHei"/>
              </a:rPr>
              <a:t>施 </a:t>
            </a:r>
            <a:r>
              <a:rPr sz="1850" b="1" spc="110">
                <a:latin typeface="Microsoft JhengHei"/>
                <a:cs typeface="Microsoft JhengHei"/>
              </a:rPr>
              <a:t>(一)裂根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 algn="just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肉质根开裂主要是由于生长前期土壤缺水或过分蹲苗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使肉质根皮</a:t>
            </a:r>
            <a:r>
              <a:rPr sz="1850" spc="-50">
                <a:latin typeface="宋体"/>
                <a:cs typeface="宋体"/>
              </a:rPr>
              <a:t>层</a:t>
            </a:r>
            <a:r>
              <a:rPr sz="1850" spc="-75">
                <a:latin typeface="宋体"/>
                <a:cs typeface="宋体"/>
              </a:rPr>
              <a:t>组织逐渐硬化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周皮失去弹性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生长后期水分过多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使肉质根的次生木质</a:t>
            </a:r>
            <a:r>
              <a:rPr sz="1850" spc="-50">
                <a:latin typeface="宋体"/>
                <a:cs typeface="宋体"/>
              </a:rPr>
              <a:t>部</a:t>
            </a:r>
            <a:r>
              <a:rPr sz="1850" spc="-75">
                <a:latin typeface="宋体"/>
                <a:cs typeface="宋体"/>
              </a:rPr>
              <a:t>薄壁细胞迅速膨大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内部压力增加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但周皮组织不能相应膨大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于是将周</a:t>
            </a:r>
            <a:r>
              <a:rPr sz="1850" spc="-50">
                <a:latin typeface="宋体"/>
                <a:cs typeface="宋体"/>
              </a:rPr>
              <a:t>皮</a:t>
            </a:r>
            <a:r>
              <a:rPr sz="1850" spc="-75">
                <a:latin typeface="宋体"/>
                <a:cs typeface="宋体"/>
              </a:rPr>
              <a:t>胀裂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肉质根开裂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445770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防止措施是栽培生产上应浇水均匀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蹲苗适当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43116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10">
                <a:latin typeface="Microsoft JhengHei"/>
                <a:cs typeface="Microsoft JhengHei"/>
              </a:rPr>
              <a:t>(二)歧根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歧根又称为分杈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是由于主根受损伤或生长受阻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使某些侧根膨大</a:t>
            </a:r>
            <a:r>
              <a:rPr sz="1850" spc="-55">
                <a:latin typeface="宋体"/>
                <a:cs typeface="宋体"/>
              </a:rPr>
              <a:t>,形成</a:t>
            </a:r>
            <a:r>
              <a:rPr sz="1850" spc="-75">
                <a:latin typeface="宋体"/>
                <a:cs typeface="宋体"/>
              </a:rPr>
              <a:t>分杈的肉质根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由原来具有吸收功能转变为贮藏功能的结果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90805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产生歧根的原因有以下几种情况</a:t>
            </a:r>
            <a:r>
              <a:rPr sz="1850" spc="-35">
                <a:latin typeface="宋体"/>
                <a:cs typeface="宋体"/>
              </a:rPr>
              <a:t>:</a:t>
            </a:r>
            <a:r>
              <a:rPr sz="1850" spc="-75">
                <a:latin typeface="宋体"/>
                <a:cs typeface="宋体"/>
              </a:rPr>
              <a:t>种子贮藏过久使胚根不能正常发育</a:t>
            </a:r>
            <a:r>
              <a:rPr sz="1850" spc="-50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育苗移栽的植株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被地下害虫咬断主根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营养面积过大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使用未充分腐熟</a:t>
            </a:r>
            <a:r>
              <a:rPr sz="1850" spc="-50">
                <a:latin typeface="宋体"/>
                <a:cs typeface="宋体"/>
              </a:rPr>
              <a:t>的</a:t>
            </a:r>
            <a:r>
              <a:rPr sz="1850" spc="-75">
                <a:latin typeface="宋体"/>
                <a:cs typeface="宋体"/>
              </a:rPr>
              <a:t>肥料或施肥不均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土壤耕层太浅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土壤坚硬或多砖石、瓦砾、树根等硬物</a:t>
            </a:r>
            <a:r>
              <a:rPr sz="1850" spc="-50">
                <a:latin typeface="宋体"/>
                <a:cs typeface="宋体"/>
              </a:rPr>
              <a:t>阻</a:t>
            </a:r>
            <a:r>
              <a:rPr sz="1850" spc="-75">
                <a:latin typeface="宋体"/>
                <a:cs typeface="宋体"/>
              </a:rPr>
              <a:t>碍主根生长导致畸形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1193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预防歧根的发生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栽培生产上要使用新种子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有机肥料一定要腐熟细</a:t>
            </a:r>
            <a:r>
              <a:rPr sz="1850" spc="-50">
                <a:latin typeface="宋体"/>
                <a:cs typeface="宋体"/>
              </a:rPr>
              <a:t>碎</a:t>
            </a:r>
            <a:r>
              <a:rPr sz="1850" spc="-75">
                <a:latin typeface="宋体"/>
                <a:cs typeface="宋体"/>
              </a:rPr>
              <a:t>并与土壤充分混匀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种植密度适宜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选用土层深厚的沙壤土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对土壤精耕</a:t>
            </a:r>
            <a:r>
              <a:rPr sz="1850" spc="-50">
                <a:latin typeface="宋体"/>
                <a:cs typeface="宋体"/>
              </a:rPr>
              <a:t>细</a:t>
            </a:r>
            <a:r>
              <a:rPr sz="1850" spc="-75">
                <a:latin typeface="宋体"/>
                <a:cs typeface="宋体"/>
              </a:rPr>
              <a:t>作并采用高垄直播的方式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及时防治地下害虫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pc="110"/>
              <a:t>(三)糠心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糠心又称为空心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主要发生在叶的生长将近停止、肉质根膨大很快</a:t>
            </a:r>
            <a:r>
              <a:rPr b="0" spc="15">
                <a:latin typeface="宋体"/>
                <a:cs typeface="宋体"/>
              </a:rPr>
              <a:t>的</a:t>
            </a:r>
            <a:r>
              <a:rPr b="0" spc="-70">
                <a:latin typeface="宋体"/>
                <a:cs typeface="宋体"/>
              </a:rPr>
              <a:t>时候。一般肉质根松软、生长快、含水量高的品种易糠心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早熟品种糠</a:t>
            </a:r>
            <a:r>
              <a:rPr b="0" spc="15">
                <a:latin typeface="宋体"/>
                <a:cs typeface="宋体"/>
              </a:rPr>
              <a:t>心</a:t>
            </a:r>
            <a:r>
              <a:rPr b="0" spc="-50">
                <a:latin typeface="宋体"/>
                <a:cs typeface="宋体"/>
              </a:rPr>
              <a:t>早,</a:t>
            </a:r>
            <a:r>
              <a:rPr b="0" spc="-70">
                <a:latin typeface="宋体"/>
                <a:cs typeface="宋体"/>
              </a:rPr>
              <a:t>晚熟品种糠心迟</a:t>
            </a:r>
            <a:r>
              <a:rPr b="0" spc="-30">
                <a:latin typeface="宋体"/>
                <a:cs typeface="宋体"/>
              </a:rPr>
              <a:t>;</a:t>
            </a:r>
            <a:r>
              <a:rPr b="0" spc="-70">
                <a:latin typeface="宋体"/>
                <a:cs typeface="宋体"/>
              </a:rPr>
              <a:t>播种过早、后期水肥供应不当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生长期间遇到高温</a:t>
            </a:r>
            <a:r>
              <a:rPr b="0" spc="15">
                <a:latin typeface="宋体"/>
                <a:cs typeface="宋体"/>
              </a:rPr>
              <a:t>干</a:t>
            </a:r>
            <a:r>
              <a:rPr b="0" spc="-70">
                <a:latin typeface="宋体"/>
                <a:cs typeface="宋体"/>
              </a:rPr>
              <a:t>旱的环境易糠心</a:t>
            </a:r>
            <a:r>
              <a:rPr b="0" spc="-30">
                <a:latin typeface="宋体"/>
                <a:cs typeface="宋体"/>
              </a:rPr>
              <a:t>;</a:t>
            </a:r>
            <a:r>
              <a:rPr b="0" spc="-70">
                <a:latin typeface="宋体"/>
                <a:cs typeface="宋体"/>
              </a:rPr>
              <a:t>偏施氮肥、浇水过多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使地上部分生长过旺等也易糠心</a:t>
            </a:r>
            <a:r>
              <a:rPr b="0" spc="15">
                <a:latin typeface="宋体"/>
                <a:cs typeface="宋体"/>
              </a:rPr>
              <a:t>。</a:t>
            </a:r>
            <a:r>
              <a:rPr b="0" spc="-70">
                <a:latin typeface="宋体"/>
                <a:cs typeface="宋体"/>
              </a:rPr>
              <a:t>沙质土空心早、粘壤土空心迟</a:t>
            </a:r>
            <a:r>
              <a:rPr b="0" spc="-30">
                <a:latin typeface="宋体"/>
                <a:cs typeface="宋体"/>
              </a:rPr>
              <a:t>;</a:t>
            </a:r>
            <a:r>
              <a:rPr b="0" spc="-70">
                <a:latin typeface="宋体"/>
                <a:cs typeface="宋体"/>
              </a:rPr>
              <a:t>采收过迟或抽薹开花也易造成空心</a:t>
            </a:r>
            <a:r>
              <a:rPr b="0" spc="15">
                <a:latin typeface="宋体"/>
                <a:cs typeface="宋体"/>
              </a:rPr>
              <a:t>。</a:t>
            </a:r>
          </a:p>
          <a:p>
            <a:pPr marL="17145" marR="5080" indent="428625" algn="just">
              <a:lnSpc>
                <a:spcPct val="152000"/>
              </a:lnSpc>
            </a:pPr>
            <a:r>
              <a:rPr b="0" spc="-75">
                <a:latin typeface="宋体"/>
                <a:cs typeface="宋体"/>
              </a:rPr>
              <a:t>栽培生产上应选择肉质致密不易糠心的品种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适期蹲苗</a:t>
            </a:r>
            <a:r>
              <a:rPr b="0" spc="-35">
                <a:latin typeface="宋体"/>
                <a:cs typeface="宋体"/>
              </a:rPr>
              <a:t>,</a:t>
            </a:r>
            <a:r>
              <a:rPr b="0" spc="-75">
                <a:latin typeface="宋体"/>
                <a:cs typeface="宋体"/>
              </a:rPr>
              <a:t>防止地上部</a:t>
            </a:r>
            <a:r>
              <a:rPr b="0" spc="-50">
                <a:latin typeface="宋体"/>
                <a:cs typeface="宋体"/>
              </a:rPr>
              <a:t>分</a:t>
            </a:r>
            <a:r>
              <a:rPr b="0" spc="-75">
                <a:latin typeface="宋体"/>
                <a:cs typeface="宋体"/>
              </a:rPr>
              <a:t>生长过旺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肉质根膨大期应避免土壤忽干忽湿</a:t>
            </a:r>
            <a:r>
              <a:rPr b="0" spc="-35">
                <a:latin typeface="宋体"/>
                <a:cs typeface="宋体"/>
              </a:rPr>
              <a:t>;</a:t>
            </a:r>
            <a:r>
              <a:rPr b="0" spc="-75">
                <a:latin typeface="宋体"/>
                <a:cs typeface="宋体"/>
              </a:rPr>
              <a:t>肉质根停止膨大时应及时</a:t>
            </a:r>
            <a:r>
              <a:rPr b="0" spc="-50">
                <a:latin typeface="宋体"/>
                <a:cs typeface="宋体"/>
              </a:rPr>
              <a:t>收</a:t>
            </a:r>
            <a:r>
              <a:rPr b="0" spc="-75">
                <a:latin typeface="宋体"/>
                <a:cs typeface="宋体"/>
              </a:rPr>
              <a:t>获等均可有效地防止糠心</a:t>
            </a:r>
            <a:r>
              <a:rPr b="0" spc="-50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327265" cy="173990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210">
                <a:latin typeface="Microsoft JhengHei"/>
                <a:cs typeface="Microsoft JhengHei"/>
              </a:rPr>
              <a:t>(四)</a:t>
            </a:r>
            <a:r>
              <a:rPr sz="1850" b="1">
                <a:latin typeface="Microsoft JhengHei"/>
                <a:cs typeface="Microsoft JhengHei"/>
              </a:rPr>
              <a:t>先期抽</a:t>
            </a:r>
            <a:r>
              <a:rPr sz="1850" b="1" spc="-50">
                <a:latin typeface="Microsoft JhengHei"/>
                <a:cs typeface="Microsoft JhengHei"/>
              </a:rPr>
              <a:t>薹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肉质根尚未充分肥大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即抽花薹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甚至开花。造成肉质根由致密变为</a:t>
            </a:r>
            <a:r>
              <a:rPr sz="1850" spc="-50">
                <a:latin typeface="宋体"/>
                <a:cs typeface="宋体"/>
              </a:rPr>
              <a:t>疏</a:t>
            </a:r>
            <a:r>
              <a:rPr sz="1850" spc="-75">
                <a:latin typeface="宋体"/>
                <a:cs typeface="宋体"/>
              </a:rPr>
              <a:t>松、实心变为空心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失去食用价值。栽培生产上应注意在不同栽培季节</a:t>
            </a:r>
            <a:r>
              <a:rPr sz="1850" spc="-50">
                <a:latin typeface="宋体"/>
                <a:cs typeface="宋体"/>
              </a:rPr>
              <a:t>选</a:t>
            </a:r>
            <a:r>
              <a:rPr sz="1850" spc="-75">
                <a:latin typeface="宋体"/>
                <a:cs typeface="宋体"/>
              </a:rPr>
              <a:t>用适宜的品种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适期播种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采用优良栽培技术等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pc="210"/>
              <a:t>(五)</a:t>
            </a:r>
            <a:r>
              <a:rPr/>
              <a:t>辣味与苦</a:t>
            </a:r>
            <a:r>
              <a:rPr spc="-50"/>
              <a:t>味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因气候干旱炎热、肥水不足或受病虫危害而使肉质根不能充分膨大</a:t>
            </a:r>
            <a:r>
              <a:rPr b="0" spc="15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肉质根中芥子油含量高而产生辣味。单纯使用氮肥或偏施氮肥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磷、钾</a:t>
            </a:r>
            <a:r>
              <a:rPr b="0" spc="15">
                <a:latin typeface="宋体"/>
                <a:cs typeface="宋体"/>
              </a:rPr>
              <a:t>肥</a:t>
            </a:r>
            <a:r>
              <a:rPr b="0" spc="-70">
                <a:latin typeface="宋体"/>
                <a:cs typeface="宋体"/>
              </a:rPr>
              <a:t>不足时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肉质根中苦瓜素含量增加使萝卜产生苦味。栽培生产上应注意</a:t>
            </a:r>
            <a:r>
              <a:rPr b="0" spc="15">
                <a:latin typeface="宋体"/>
                <a:cs typeface="宋体"/>
              </a:rPr>
              <a:t>合</a:t>
            </a:r>
            <a:r>
              <a:rPr b="0" spc="-70">
                <a:latin typeface="宋体"/>
                <a:cs typeface="宋体"/>
              </a:rPr>
              <a:t>理施肥、及时浇水等管理措施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生食的萝卜品种秋季适当晚播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其芥辣油</a:t>
            </a:r>
            <a:r>
              <a:rPr b="0" spc="15">
                <a:latin typeface="宋体"/>
                <a:cs typeface="宋体"/>
              </a:rPr>
              <a:t>含</a:t>
            </a:r>
            <a:r>
              <a:rPr b="0" spc="-70">
                <a:latin typeface="宋体"/>
                <a:cs typeface="宋体"/>
              </a:rPr>
              <a:t>量低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品质好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一</a:t>
            </a:r>
            <a:r>
              <a:rPr/>
              <a:t>	大萝卜生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25971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210">
                <a:latin typeface="Microsoft JhengHei"/>
                <a:cs typeface="Microsoft JhengHei"/>
              </a:rPr>
              <a:t>(六)</a:t>
            </a:r>
            <a:r>
              <a:rPr sz="1850" b="1">
                <a:latin typeface="Microsoft JhengHei"/>
                <a:cs typeface="Microsoft JhengHei"/>
              </a:rPr>
              <a:t>黑心或黑</a:t>
            </a:r>
            <a:r>
              <a:rPr sz="1850" b="1" spc="-50">
                <a:latin typeface="Microsoft JhengHei"/>
                <a:cs typeface="Microsoft JhengHei"/>
              </a:rPr>
              <a:t>皮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由于土壤坚硬、板结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通气不良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施用未腐熟的有机肥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土壤中微生物</a:t>
            </a:r>
            <a:r>
              <a:rPr sz="1850" spc="-50">
                <a:latin typeface="宋体"/>
                <a:cs typeface="宋体"/>
              </a:rPr>
              <a:t>活</a:t>
            </a:r>
            <a:r>
              <a:rPr sz="1850" spc="-75">
                <a:latin typeface="宋体"/>
                <a:cs typeface="宋体"/>
              </a:rPr>
              <a:t>动强烈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消耗氧气过多等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都易造成根部窒息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部分组织缺氧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造成呼吸障</a:t>
            </a:r>
            <a:r>
              <a:rPr sz="1850" spc="-50">
                <a:latin typeface="宋体"/>
                <a:cs typeface="宋体"/>
              </a:rPr>
              <a:t>碍</a:t>
            </a:r>
            <a:r>
              <a:rPr sz="1850" spc="-75">
                <a:latin typeface="宋体"/>
                <a:cs typeface="宋体"/>
              </a:rPr>
              <a:t>而发生坏死现象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出现黑心或黑皮。此外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黑腐病也会引起黑心。栽培生</a:t>
            </a:r>
            <a:r>
              <a:rPr sz="1850" spc="-50">
                <a:latin typeface="宋体"/>
                <a:cs typeface="宋体"/>
              </a:rPr>
              <a:t>产</a:t>
            </a:r>
            <a:r>
              <a:rPr sz="1850" spc="-75">
                <a:latin typeface="宋体"/>
                <a:cs typeface="宋体"/>
              </a:rPr>
              <a:t>上应针对黑心或黑皮产生的原因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采用增加土壤中空气含量的栽培技术</a:t>
            </a:r>
            <a:r>
              <a:rPr sz="1850" spc="-45">
                <a:latin typeface="宋体"/>
                <a:cs typeface="宋体"/>
              </a:rPr>
              <a:t>,及</a:t>
            </a:r>
            <a:r>
              <a:rPr sz="1850" spc="-75">
                <a:latin typeface="宋体"/>
                <a:cs typeface="宋体"/>
              </a:rPr>
              <a:t>时防治萝卜黑腐病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01675" y="3794125"/>
            <a:ext cx="7400924" cy="17144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555865" cy="13112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>
                <a:latin typeface="Microsoft JhengHei"/>
                <a:cs typeface="Microsoft JhengHei"/>
              </a:rPr>
              <a:t>任务实施的专业知</a:t>
            </a:r>
            <a:r>
              <a:rPr sz="1850" b="1" spc="-50">
                <a:latin typeface="Microsoft JhengHei"/>
                <a:cs typeface="Microsoft JhengHei"/>
              </a:rPr>
              <a:t>识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胡萝卜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别名丁香萝卜、黄萝卜、红萝卜等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是伞形科二年生草本植物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-75">
                <a:latin typeface="宋体"/>
                <a:cs typeface="宋体"/>
              </a:rPr>
              <a:t>以肥大的肉质根供食用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其适应性强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易栽培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极耐贮藏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营养丰富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65695" cy="38830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777865">
              <a:lnSpc>
                <a:spcPct val="152000"/>
              </a:lnSpc>
              <a:spcBef>
                <a:spcPts val="95"/>
              </a:spcBef>
            </a:pPr>
            <a:r>
              <a:rPr sz="1850" b="1">
                <a:latin typeface="Microsoft JhengHei"/>
                <a:cs typeface="Microsoft JhengHei"/>
              </a:rPr>
              <a:t>一、生物学特</a:t>
            </a:r>
            <a:r>
              <a:rPr sz="1850" b="1" spc="-50">
                <a:latin typeface="Microsoft JhengHei"/>
                <a:cs typeface="Microsoft JhengHei"/>
              </a:rPr>
              <a:t>性 </a:t>
            </a:r>
            <a:r>
              <a:rPr sz="1850" b="1" spc="210">
                <a:latin typeface="Microsoft JhengHei"/>
                <a:cs typeface="Microsoft JhengHei"/>
              </a:rPr>
              <a:t>(一)</a:t>
            </a:r>
            <a:r>
              <a:rPr sz="1850" b="1">
                <a:latin typeface="Microsoft JhengHei"/>
                <a:cs typeface="Microsoft JhengHei"/>
              </a:rPr>
              <a:t>形态特</a:t>
            </a:r>
            <a:r>
              <a:rPr sz="1850" b="1" spc="-50">
                <a:latin typeface="Microsoft JhengHei"/>
                <a:cs typeface="Microsoft JhengHei"/>
              </a:rPr>
              <a:t>征 </a:t>
            </a:r>
            <a:r>
              <a:rPr sz="1850" b="1" spc="180">
                <a:latin typeface="Microsoft JhengHei"/>
                <a:cs typeface="Microsoft JhengHei"/>
              </a:rPr>
              <a:t>1</a:t>
            </a:r>
            <a:r>
              <a:rPr sz="1850" b="1" spc="65">
                <a:latin typeface="Microsoft JhengHei"/>
                <a:cs typeface="Microsoft JhengHei"/>
              </a:rPr>
              <a:t>.根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肉质直根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分为根头、根颈和真根</a:t>
            </a:r>
            <a:r>
              <a:rPr sz="1850" spc="-35">
                <a:latin typeface="宋体"/>
                <a:cs typeface="宋体"/>
              </a:rPr>
              <a:t>3</a:t>
            </a:r>
            <a:r>
              <a:rPr sz="1850" spc="-75">
                <a:latin typeface="宋体"/>
                <a:cs typeface="宋体"/>
              </a:rPr>
              <a:t>部分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真根占肉质根的绝大部分</a:t>
            </a:r>
            <a:r>
              <a:rPr sz="1850" spc="-50">
                <a:latin typeface="宋体"/>
                <a:cs typeface="宋体"/>
              </a:rPr>
              <a:t>。</a:t>
            </a:r>
            <a:r>
              <a:rPr sz="1850" spc="500">
                <a:latin typeface="宋体"/>
                <a:cs typeface="宋体"/>
              </a:rPr>
              <a:t> </a:t>
            </a:r>
            <a:r>
              <a:rPr sz="1850" spc="-75">
                <a:latin typeface="宋体"/>
                <a:cs typeface="宋体"/>
              </a:rPr>
              <a:t>肉质直根颜色多为橘红、橘黄</a:t>
            </a:r>
            <a:r>
              <a:rPr sz="1850" spc="-35">
                <a:latin typeface="宋体"/>
                <a:cs typeface="宋体"/>
              </a:rPr>
              <a:t>(</a:t>
            </a:r>
            <a:r>
              <a:rPr sz="1850" spc="-75">
                <a:latin typeface="宋体"/>
                <a:cs typeface="宋体"/>
              </a:rPr>
              <a:t>含大量胡萝卜素</a:t>
            </a:r>
            <a:r>
              <a:rPr sz="1850" spc="-35">
                <a:latin typeface="宋体"/>
                <a:cs typeface="宋体"/>
              </a:rPr>
              <a:t>),</a:t>
            </a:r>
            <a:r>
              <a:rPr sz="1850" spc="-75">
                <a:latin typeface="宋体"/>
                <a:cs typeface="宋体"/>
              </a:rPr>
              <a:t>少量为浅紫、红褐、</a:t>
            </a:r>
            <a:r>
              <a:rPr sz="1850" spc="-50">
                <a:latin typeface="宋体"/>
                <a:cs typeface="宋体"/>
              </a:rPr>
              <a:t>黄 </a:t>
            </a:r>
            <a:r>
              <a:rPr sz="1850" spc="-75">
                <a:latin typeface="宋体"/>
                <a:cs typeface="宋体"/>
              </a:rPr>
              <a:t>或白色。胡萝卜为深根性植物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根系发达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入土深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成株一般可达</a:t>
            </a:r>
            <a:r>
              <a:rPr sz="1850" spc="-35">
                <a:latin typeface="宋体"/>
                <a:cs typeface="宋体"/>
              </a:rPr>
              <a:t>180cm</a:t>
            </a:r>
            <a:r>
              <a:rPr sz="1850" spc="-75">
                <a:latin typeface="宋体"/>
                <a:cs typeface="宋体"/>
              </a:rPr>
              <a:t>以上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主要根系分布在</a:t>
            </a:r>
            <a:r>
              <a:rPr sz="1850" spc="-35">
                <a:latin typeface="宋体"/>
                <a:cs typeface="宋体"/>
              </a:rPr>
              <a:t>20~90cm</a:t>
            </a:r>
            <a:r>
              <a:rPr sz="1850" spc="-75">
                <a:latin typeface="宋体"/>
                <a:cs typeface="宋体"/>
              </a:rPr>
              <a:t>的土层内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较耐旱。肉质根表面光滑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次生韧皮</a:t>
            </a:r>
            <a:r>
              <a:rPr sz="1850" spc="-50">
                <a:latin typeface="宋体"/>
                <a:cs typeface="宋体"/>
              </a:rPr>
              <a:t>部 </a:t>
            </a:r>
            <a:r>
              <a:rPr sz="1850" spc="-75">
                <a:latin typeface="宋体"/>
                <a:cs typeface="宋体"/>
              </a:rPr>
              <a:t>发达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含养分较多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为主要的食用部分。根的“心柱”是次生木质部</a:t>
            </a:r>
            <a:r>
              <a:rPr sz="1850" spc="-55">
                <a:latin typeface="宋体"/>
                <a:cs typeface="宋体"/>
              </a:rPr>
              <a:t>,含养</a:t>
            </a:r>
            <a:r>
              <a:rPr sz="1850" spc="-50">
                <a:latin typeface="宋体"/>
                <a:cs typeface="宋体"/>
              </a:rPr>
              <a:t> </a:t>
            </a:r>
            <a:r>
              <a:rPr sz="1850" spc="-75">
                <a:latin typeface="宋体"/>
                <a:cs typeface="宋体"/>
              </a:rPr>
              <a:t>分较少。因此肉质根韧皮部肥厚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心柱细小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是优良品种的特征之一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345440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80">
                <a:latin typeface="Microsoft JhengHei"/>
                <a:cs typeface="Microsoft JhengHei"/>
              </a:rPr>
              <a:t>2</a:t>
            </a:r>
            <a:r>
              <a:rPr sz="1850" b="1" spc="65">
                <a:latin typeface="Microsoft JhengHei"/>
                <a:cs typeface="Microsoft JhengHei"/>
              </a:rPr>
              <a:t>.茎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433070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营养生长期间茎短缩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着生在肉质根的顶端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在生殖生长时期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抽生出</a:t>
            </a:r>
            <a:r>
              <a:rPr sz="1850" spc="-50">
                <a:latin typeface="宋体"/>
                <a:cs typeface="宋体"/>
              </a:rPr>
              <a:t>花</a:t>
            </a:r>
            <a:r>
              <a:rPr sz="1850" spc="-55">
                <a:latin typeface="宋体"/>
                <a:cs typeface="宋体"/>
              </a:rPr>
              <a:t>茎,</a:t>
            </a:r>
            <a:r>
              <a:rPr sz="1850" spc="-75">
                <a:latin typeface="宋体"/>
                <a:cs typeface="宋体"/>
              </a:rPr>
              <a:t>称为花薹。主花茎可高达</a:t>
            </a:r>
            <a:r>
              <a:rPr sz="1850" spc="-35">
                <a:latin typeface="宋体"/>
                <a:cs typeface="宋体"/>
              </a:rPr>
              <a:t>1.5m</a:t>
            </a:r>
            <a:r>
              <a:rPr sz="1850" spc="-75">
                <a:latin typeface="宋体"/>
                <a:cs typeface="宋体"/>
              </a:rPr>
              <a:t>以上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花茎的分枝能力极强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茎节粗硬</a:t>
            </a:r>
            <a:r>
              <a:rPr sz="1850" spc="-50">
                <a:latin typeface="宋体"/>
                <a:cs typeface="宋体"/>
              </a:rPr>
              <a:t>。 </a:t>
            </a:r>
            <a:r>
              <a:rPr sz="1850" b="1" spc="180">
                <a:latin typeface="Microsoft JhengHei"/>
                <a:cs typeface="Microsoft JhengHei"/>
              </a:rPr>
              <a:t>3</a:t>
            </a:r>
            <a:r>
              <a:rPr sz="1850" b="1" spc="65">
                <a:latin typeface="Microsoft JhengHei"/>
                <a:cs typeface="Microsoft JhengHei"/>
              </a:rPr>
              <a:t>.叶</a:t>
            </a:r>
            <a:endParaRPr sz="1850">
              <a:latin typeface="Microsoft JhengHei"/>
              <a:cs typeface="Microsoft JhengHei"/>
            </a:endParaRPr>
          </a:p>
          <a:p>
            <a:pPr marL="17145" marR="1193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叶丛着生在短缩茎上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叶柄较长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为三回羽状复叶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叶面积较小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叶色</a:t>
            </a:r>
            <a:r>
              <a:rPr sz="1850" spc="-50">
                <a:latin typeface="宋体"/>
                <a:cs typeface="宋体"/>
              </a:rPr>
              <a:t>浓</a:t>
            </a:r>
            <a:r>
              <a:rPr sz="1850" spc="-55">
                <a:latin typeface="宋体"/>
                <a:cs typeface="宋体"/>
              </a:rPr>
              <a:t>绿,</a:t>
            </a:r>
            <a:r>
              <a:rPr sz="1850" spc="-75">
                <a:latin typeface="宋体"/>
                <a:cs typeface="宋体"/>
              </a:rPr>
              <a:t>叶面密生茸毛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耐旱能力强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1850" b="1" spc="180">
                <a:latin typeface="Microsoft JhengHei"/>
                <a:cs typeface="Microsoft JhengHei"/>
              </a:rPr>
              <a:t>4</a:t>
            </a:r>
            <a:r>
              <a:rPr sz="1850" b="1" spc="65">
                <a:latin typeface="Microsoft JhengHei"/>
                <a:cs typeface="Microsoft JhengHei"/>
              </a:rPr>
              <a:t>.花</a:t>
            </a:r>
            <a:endParaRPr sz="1850">
              <a:latin typeface="Microsoft JhengHei"/>
              <a:cs typeface="Microsoft JhengHei"/>
            </a:endParaRPr>
          </a:p>
          <a:p>
            <a:pPr marL="445770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复伞形花序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每株有小花上千朵。完全花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白色或淡黄色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虫媒花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70140" cy="25971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80">
                <a:latin typeface="Microsoft JhengHei"/>
                <a:cs typeface="Microsoft JhengHei"/>
              </a:rPr>
              <a:t>5</a:t>
            </a:r>
            <a:r>
              <a:rPr sz="1850" b="1" spc="20">
                <a:latin typeface="Microsoft JhengHei"/>
                <a:cs typeface="Microsoft JhengHei"/>
              </a:rPr>
              <a:t>.果实和种子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双悬果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扁椭圆形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外皮革质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纵棱上密生刺毛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成熟时可一分为二成</a:t>
            </a:r>
            <a:r>
              <a:rPr sz="1850" spc="15">
                <a:latin typeface="宋体"/>
                <a:cs typeface="宋体"/>
              </a:rPr>
              <a:t>为</a:t>
            </a:r>
            <a:r>
              <a:rPr sz="1850" spc="-70">
                <a:latin typeface="宋体"/>
                <a:cs typeface="宋体"/>
              </a:rPr>
              <a:t>两个果实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即为生产上的种子。播种前应搓去刺毛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将种子分成单个。种</a:t>
            </a:r>
            <a:r>
              <a:rPr sz="1850" spc="15">
                <a:latin typeface="宋体"/>
                <a:cs typeface="宋体"/>
              </a:rPr>
              <a:t>子</a:t>
            </a:r>
            <a:r>
              <a:rPr sz="1850" spc="-70">
                <a:latin typeface="宋体"/>
                <a:cs typeface="宋体"/>
              </a:rPr>
              <a:t>黄褐色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含有挥发油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不易吸水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有特殊香气。种子很小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千粒重</a:t>
            </a:r>
            <a:r>
              <a:rPr sz="1850" spc="-30">
                <a:latin typeface="宋体"/>
                <a:cs typeface="宋体"/>
              </a:rPr>
              <a:t>1.1~1.5g,</a:t>
            </a:r>
            <a:r>
              <a:rPr sz="1850" spc="15">
                <a:latin typeface="宋体"/>
                <a:cs typeface="宋体"/>
              </a:rPr>
              <a:t>出</a:t>
            </a:r>
            <a:r>
              <a:rPr sz="1850" spc="-70">
                <a:latin typeface="宋体"/>
                <a:cs typeface="宋体"/>
              </a:rPr>
              <a:t>土能力差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胚常发育不正常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种子发芽率低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只有</a:t>
            </a:r>
            <a:r>
              <a:rPr sz="1850" spc="-30">
                <a:latin typeface="宋体"/>
                <a:cs typeface="宋体"/>
              </a:rPr>
              <a:t>70%</a:t>
            </a:r>
            <a:r>
              <a:rPr sz="1850" spc="-70">
                <a:latin typeface="宋体"/>
                <a:cs typeface="宋体"/>
              </a:rPr>
              <a:t>左右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445770">
              <a:lnSpc>
                <a:spcPct val="100000"/>
              </a:lnSpc>
              <a:spcBef>
                <a:spcPts val="1155"/>
              </a:spcBef>
            </a:pPr>
            <a:r>
              <a:rPr sz="1850" spc="-75">
                <a:latin typeface="宋体"/>
                <a:cs typeface="宋体"/>
              </a:rPr>
              <a:t>胡萝卜肉质根观察测量技能训练评价表见表</a:t>
            </a:r>
            <a:r>
              <a:rPr sz="1850" spc="-35">
                <a:latin typeface="宋体"/>
                <a:cs typeface="宋体"/>
              </a:rPr>
              <a:t>4-3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92100" y="1736725"/>
            <a:ext cx="8229599" cy="222884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5625" y="1162050"/>
            <a:ext cx="7465695" cy="25971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55244">
              <a:lnSpc>
                <a:spcPct val="100000"/>
              </a:lnSpc>
              <a:spcBef>
                <a:spcPts val="1250"/>
              </a:spcBef>
            </a:pPr>
            <a:r>
              <a:rPr sz="1850" b="1" spc="210">
                <a:latin typeface="Microsoft JhengHei"/>
                <a:cs typeface="Microsoft JhengHei"/>
              </a:rPr>
              <a:t>(二)</a:t>
            </a:r>
            <a:r>
              <a:rPr sz="1850" b="1">
                <a:latin typeface="Microsoft JhengHei"/>
                <a:cs typeface="Microsoft JhengHei"/>
              </a:rPr>
              <a:t>生长发育周</a:t>
            </a:r>
            <a:r>
              <a:rPr sz="1850" b="1" spc="-50">
                <a:latin typeface="Microsoft JhengHei"/>
                <a:cs typeface="Microsoft JhengHei"/>
              </a:rPr>
              <a:t>期</a:t>
            </a:r>
            <a:endParaRPr sz="1850">
              <a:latin typeface="Microsoft JhengHei"/>
              <a:cs typeface="Microsoft JhengHei"/>
            </a:endParaRPr>
          </a:p>
          <a:p>
            <a:pPr marL="12700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胡萝卜生长发育周期与萝卜基本相似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只是各时期历时较长。营养</a:t>
            </a:r>
            <a:r>
              <a:rPr sz="1850" spc="-50">
                <a:latin typeface="宋体"/>
                <a:cs typeface="宋体"/>
              </a:rPr>
              <a:t>生</a:t>
            </a:r>
            <a:r>
              <a:rPr sz="1850" spc="500">
                <a:latin typeface="宋体"/>
                <a:cs typeface="宋体"/>
              </a:rPr>
              <a:t> </a:t>
            </a:r>
            <a:r>
              <a:rPr sz="1850" spc="-75">
                <a:latin typeface="宋体"/>
                <a:cs typeface="宋体"/>
              </a:rPr>
              <a:t>长时期</a:t>
            </a:r>
            <a:r>
              <a:rPr sz="1850" spc="-35">
                <a:latin typeface="宋体"/>
                <a:cs typeface="宋体"/>
              </a:rPr>
              <a:t>90~140d,</a:t>
            </a:r>
            <a:r>
              <a:rPr sz="1850" spc="-75">
                <a:latin typeface="宋体"/>
                <a:cs typeface="宋体"/>
              </a:rPr>
              <a:t>其中发芽期</a:t>
            </a:r>
            <a:r>
              <a:rPr sz="1850" spc="-35">
                <a:latin typeface="宋体"/>
                <a:cs typeface="宋体"/>
              </a:rPr>
              <a:t>10~15d,</a:t>
            </a:r>
            <a:r>
              <a:rPr sz="1850" spc="-75">
                <a:latin typeface="宋体"/>
                <a:cs typeface="宋体"/>
              </a:rPr>
              <a:t>幼苗期约</a:t>
            </a:r>
            <a:r>
              <a:rPr sz="1850" spc="-35">
                <a:latin typeface="宋体"/>
                <a:cs typeface="宋体"/>
              </a:rPr>
              <a:t>25d,</a:t>
            </a:r>
            <a:r>
              <a:rPr sz="1850" spc="-75">
                <a:latin typeface="宋体"/>
                <a:cs typeface="宋体"/>
              </a:rPr>
              <a:t>叶生长盛期</a:t>
            </a:r>
            <a:r>
              <a:rPr sz="1850" spc="-35">
                <a:latin typeface="宋体"/>
                <a:cs typeface="宋体"/>
              </a:rPr>
              <a:t>(</a:t>
            </a:r>
            <a:r>
              <a:rPr sz="1850" spc="-75">
                <a:latin typeface="宋体"/>
                <a:cs typeface="宋体"/>
              </a:rPr>
              <a:t>莲座期</a:t>
            </a:r>
            <a:r>
              <a:rPr sz="1850" spc="-45">
                <a:latin typeface="宋体"/>
                <a:cs typeface="宋体"/>
              </a:rPr>
              <a:t>)约</a:t>
            </a:r>
            <a:r>
              <a:rPr sz="1850" spc="-50">
                <a:latin typeface="宋体"/>
                <a:cs typeface="宋体"/>
              </a:rPr>
              <a:t> </a:t>
            </a:r>
            <a:r>
              <a:rPr sz="1850" spc="-35">
                <a:latin typeface="宋体"/>
                <a:cs typeface="宋体"/>
              </a:rPr>
              <a:t>30d,</a:t>
            </a:r>
            <a:r>
              <a:rPr sz="1850" spc="-75">
                <a:latin typeface="宋体"/>
                <a:cs typeface="宋体"/>
              </a:rPr>
              <a:t>肉质根生长期</a:t>
            </a:r>
            <a:r>
              <a:rPr sz="1850" spc="-35">
                <a:latin typeface="宋体"/>
                <a:cs typeface="宋体"/>
              </a:rPr>
              <a:t>30~70d;</a:t>
            </a:r>
            <a:r>
              <a:rPr sz="1850" spc="-75">
                <a:latin typeface="宋体"/>
                <a:cs typeface="宋体"/>
              </a:rPr>
              <a:t>生殖生长时期</a:t>
            </a:r>
            <a:r>
              <a:rPr sz="1850" spc="-35">
                <a:latin typeface="宋体"/>
                <a:cs typeface="宋体"/>
              </a:rPr>
              <a:t>100~120d,</a:t>
            </a:r>
            <a:r>
              <a:rPr sz="1850" spc="-75">
                <a:latin typeface="宋体"/>
                <a:cs typeface="宋体"/>
              </a:rPr>
              <a:t>胡萝卜肉质根收获后</a:t>
            </a:r>
            <a:r>
              <a:rPr sz="1850" spc="-45">
                <a:latin typeface="宋体"/>
                <a:cs typeface="宋体"/>
              </a:rPr>
              <a:t>,南</a:t>
            </a:r>
            <a:r>
              <a:rPr sz="1850" spc="-75">
                <a:latin typeface="宋体"/>
                <a:cs typeface="宋体"/>
              </a:rPr>
              <a:t>方经过露地越冬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北方经过冬季低温</a:t>
            </a:r>
            <a:r>
              <a:rPr sz="1850" spc="-35">
                <a:latin typeface="宋体"/>
                <a:cs typeface="宋体"/>
              </a:rPr>
              <a:t>(</a:t>
            </a:r>
            <a:r>
              <a:rPr sz="1850" spc="-75">
                <a:latin typeface="宋体"/>
                <a:cs typeface="宋体"/>
              </a:rPr>
              <a:t>适宜窖温为</a:t>
            </a:r>
            <a:r>
              <a:rPr sz="1850" spc="-40">
                <a:latin typeface="宋体"/>
                <a:cs typeface="宋体"/>
              </a:rPr>
              <a:t>0~3℃)</a:t>
            </a:r>
            <a:r>
              <a:rPr sz="1850" spc="-75">
                <a:latin typeface="宋体"/>
                <a:cs typeface="宋体"/>
              </a:rPr>
              <a:t>贮藏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到第</a:t>
            </a:r>
            <a:r>
              <a:rPr sz="1850" spc="-3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年春</a:t>
            </a:r>
            <a:r>
              <a:rPr sz="1850" spc="-50">
                <a:latin typeface="宋体"/>
                <a:cs typeface="宋体"/>
              </a:rPr>
              <a:t>季</a:t>
            </a:r>
            <a:r>
              <a:rPr sz="1850" spc="-75">
                <a:latin typeface="宋体"/>
                <a:cs typeface="宋体"/>
              </a:rPr>
              <a:t>定植于采种田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在适宜的条件下抽薹、开花与结实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70140" cy="43116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57775">
              <a:lnSpc>
                <a:spcPct val="152000"/>
              </a:lnSpc>
              <a:spcBef>
                <a:spcPts val="95"/>
              </a:spcBef>
            </a:pPr>
            <a:r>
              <a:rPr sz="1850" b="1" spc="210">
                <a:latin typeface="Microsoft JhengHei"/>
                <a:cs typeface="Microsoft JhengHei"/>
              </a:rPr>
              <a:t>(三)</a:t>
            </a:r>
            <a:r>
              <a:rPr sz="1850" b="1">
                <a:latin typeface="Microsoft JhengHei"/>
                <a:cs typeface="Microsoft JhengHei"/>
              </a:rPr>
              <a:t>对环境条件的要</a:t>
            </a:r>
            <a:r>
              <a:rPr sz="1850" b="1" spc="-50">
                <a:latin typeface="Microsoft JhengHei"/>
                <a:cs typeface="Microsoft JhengHei"/>
              </a:rPr>
              <a:t>求 </a:t>
            </a:r>
            <a:r>
              <a:rPr sz="1850" b="1" spc="180">
                <a:latin typeface="Microsoft JhengHei"/>
                <a:cs typeface="Microsoft JhengHei"/>
              </a:rPr>
              <a:t>1</a:t>
            </a:r>
            <a:r>
              <a:rPr sz="1850" b="1" spc="40">
                <a:latin typeface="Microsoft JhengHei"/>
                <a:cs typeface="Microsoft JhengHei"/>
              </a:rPr>
              <a:t>.温度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胡萝卜为半耐寒性蔬菜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其耐热性和耐寒性都比萝卜强。生产上可</a:t>
            </a:r>
            <a:r>
              <a:rPr sz="1850" spc="-50">
                <a:latin typeface="宋体"/>
                <a:cs typeface="宋体"/>
              </a:rPr>
              <a:t>比</a:t>
            </a:r>
            <a:r>
              <a:rPr sz="1850" spc="500">
                <a:latin typeface="宋体"/>
                <a:cs typeface="宋体"/>
              </a:rPr>
              <a:t> </a:t>
            </a:r>
            <a:r>
              <a:rPr sz="1850" spc="-75">
                <a:latin typeface="宋体"/>
                <a:cs typeface="宋体"/>
              </a:rPr>
              <a:t>秋萝卜播种早和延迟收获。种子发芽适温为</a:t>
            </a:r>
            <a:r>
              <a:rPr sz="1850" spc="-40">
                <a:latin typeface="宋体"/>
                <a:cs typeface="宋体"/>
              </a:rPr>
              <a:t>20~25℃;</a:t>
            </a:r>
            <a:r>
              <a:rPr sz="1850" spc="-75">
                <a:latin typeface="宋体"/>
                <a:cs typeface="宋体"/>
              </a:rPr>
              <a:t>茎叶生长适温</a:t>
            </a:r>
            <a:r>
              <a:rPr sz="1850" spc="-50">
                <a:latin typeface="宋体"/>
                <a:cs typeface="宋体"/>
              </a:rPr>
              <a:t>为 </a:t>
            </a:r>
            <a:r>
              <a:rPr sz="1850" spc="-40">
                <a:latin typeface="宋体"/>
                <a:cs typeface="宋体"/>
              </a:rPr>
              <a:t>23~25℃;</a:t>
            </a:r>
            <a:r>
              <a:rPr sz="1850" spc="-75">
                <a:latin typeface="宋体"/>
                <a:cs typeface="宋体"/>
              </a:rPr>
              <a:t>肉质根膨大适温为</a:t>
            </a:r>
            <a:r>
              <a:rPr sz="1850" spc="-40">
                <a:latin typeface="宋体"/>
                <a:cs typeface="宋体"/>
              </a:rPr>
              <a:t>13~18℃,</a:t>
            </a:r>
            <a:r>
              <a:rPr sz="1850" spc="-75">
                <a:latin typeface="宋体"/>
                <a:cs typeface="宋体"/>
              </a:rPr>
              <a:t>低于</a:t>
            </a:r>
            <a:r>
              <a:rPr sz="1850" spc="-55">
                <a:latin typeface="宋体"/>
                <a:cs typeface="宋体"/>
              </a:rPr>
              <a:t>3℃</a:t>
            </a:r>
            <a:r>
              <a:rPr sz="1850" spc="-75">
                <a:latin typeface="宋体"/>
                <a:cs typeface="宋体"/>
              </a:rPr>
              <a:t>停止生长。高于</a:t>
            </a:r>
            <a:r>
              <a:rPr sz="1850" spc="-45">
                <a:latin typeface="宋体"/>
                <a:cs typeface="宋体"/>
              </a:rPr>
              <a:t>24℃,</a:t>
            </a:r>
            <a:r>
              <a:rPr sz="1850" spc="-75">
                <a:latin typeface="宋体"/>
                <a:cs typeface="宋体"/>
              </a:rPr>
              <a:t>根膨</a:t>
            </a:r>
            <a:r>
              <a:rPr sz="1850" spc="-50">
                <a:latin typeface="宋体"/>
                <a:cs typeface="宋体"/>
              </a:rPr>
              <a:t>大</a:t>
            </a:r>
            <a:r>
              <a:rPr sz="1850" spc="-75">
                <a:latin typeface="宋体"/>
                <a:cs typeface="宋体"/>
              </a:rPr>
              <a:t>缓慢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色淡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根形短且尾端尖细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产量低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品质差。幼苗期能耐短期</a:t>
            </a:r>
            <a:r>
              <a:rPr sz="1850" spc="-35">
                <a:latin typeface="宋体"/>
                <a:cs typeface="宋体"/>
              </a:rPr>
              <a:t>-5~-</a:t>
            </a:r>
            <a:r>
              <a:rPr sz="1850" spc="-55">
                <a:latin typeface="宋体"/>
                <a:cs typeface="宋体"/>
              </a:rPr>
              <a:t>3℃的</a:t>
            </a:r>
            <a:r>
              <a:rPr sz="1850" spc="-75">
                <a:latin typeface="宋体"/>
                <a:cs typeface="宋体"/>
              </a:rPr>
              <a:t>低温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17145" marR="147955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胡萝卜属绿体春化型植物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早熟种</a:t>
            </a:r>
            <a:r>
              <a:rPr sz="1850" spc="-30">
                <a:latin typeface="宋体"/>
                <a:cs typeface="宋体"/>
              </a:rPr>
              <a:t>5</a:t>
            </a:r>
            <a:r>
              <a:rPr sz="1850" spc="-70">
                <a:latin typeface="宋体"/>
                <a:cs typeface="宋体"/>
              </a:rPr>
              <a:t>片真叶、晚熟种</a:t>
            </a:r>
            <a:r>
              <a:rPr sz="1850" spc="-30">
                <a:latin typeface="宋体"/>
                <a:cs typeface="宋体"/>
              </a:rPr>
              <a:t>10</a:t>
            </a:r>
            <a:r>
              <a:rPr sz="1850" spc="-70">
                <a:latin typeface="宋体"/>
                <a:cs typeface="宋体"/>
              </a:rPr>
              <a:t>片真叶</a:t>
            </a:r>
            <a:r>
              <a:rPr sz="1850" spc="-50">
                <a:latin typeface="宋体"/>
                <a:cs typeface="宋体"/>
              </a:rPr>
              <a:t>,在</a:t>
            </a:r>
            <a:r>
              <a:rPr sz="1850" spc="-20">
                <a:latin typeface="宋体"/>
                <a:cs typeface="宋体"/>
              </a:rPr>
              <a:t>1~3℃</a:t>
            </a:r>
            <a:r>
              <a:rPr sz="1850" spc="-70">
                <a:latin typeface="宋体"/>
                <a:cs typeface="宋体"/>
              </a:rPr>
              <a:t>下</a:t>
            </a:r>
            <a:r>
              <a:rPr sz="1850" spc="-30">
                <a:latin typeface="宋体"/>
                <a:cs typeface="宋体"/>
              </a:rPr>
              <a:t>60~80d</a:t>
            </a:r>
            <a:r>
              <a:rPr sz="1850" spc="-70">
                <a:latin typeface="宋体"/>
                <a:cs typeface="宋体"/>
              </a:rPr>
              <a:t>通过春化阶段。春播胡萝卜要注意防止先期抽薹。开花结实</a:t>
            </a:r>
            <a:r>
              <a:rPr sz="1850" spc="15">
                <a:latin typeface="宋体"/>
                <a:cs typeface="宋体"/>
              </a:rPr>
              <a:t>期</a:t>
            </a:r>
            <a:r>
              <a:rPr sz="1850" spc="-70">
                <a:latin typeface="宋体"/>
                <a:cs typeface="宋体"/>
              </a:rPr>
              <a:t>适温为</a:t>
            </a:r>
            <a:r>
              <a:rPr sz="1850" spc="-40">
                <a:latin typeface="宋体"/>
                <a:cs typeface="宋体"/>
              </a:rPr>
              <a:t>25℃</a:t>
            </a:r>
            <a:r>
              <a:rPr sz="1850" spc="-70">
                <a:latin typeface="宋体"/>
                <a:cs typeface="宋体"/>
              </a:rPr>
              <a:t>左右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551420" cy="345440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2"/>
              <a:tabLst>
                <a:tab pos="260350"/>
              </a:tabLst>
            </a:pPr>
            <a:r>
              <a:rPr sz="1850" b="1" spc="-25">
                <a:latin typeface="Microsoft JhengHei"/>
                <a:cs typeface="Microsoft JhengHei"/>
              </a:rPr>
              <a:t>光照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胡萝卜为长日照植物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要求充足的光照。光照不足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叶片狭长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叶柄细长</a:t>
            </a:r>
            <a:r>
              <a:rPr sz="1850" spc="-50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产量和品质下降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0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buSzPct val="94594"/>
              <a:buAutoNum type="arabicPeriod" startAt="3"/>
              <a:tabLst>
                <a:tab pos="260350"/>
              </a:tabLst>
            </a:pPr>
            <a:r>
              <a:rPr sz="1850" b="1" spc="-25">
                <a:latin typeface="Microsoft JhengHei"/>
                <a:cs typeface="Microsoft JhengHei"/>
              </a:rPr>
              <a:t>水分</a:t>
            </a:r>
            <a:endParaRPr sz="1850">
              <a:latin typeface="Microsoft JhengHei"/>
              <a:cs typeface="Microsoft JhengHei"/>
            </a:endParaRPr>
          </a:p>
          <a:p>
            <a:pPr marL="17145" marR="205104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胡萝卜耐旱性较强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适宜的土壤湿度为</a:t>
            </a:r>
            <a:r>
              <a:rPr sz="1850" spc="-30">
                <a:latin typeface="宋体"/>
                <a:cs typeface="宋体"/>
              </a:rPr>
              <a:t>60%~80%</a:t>
            </a:r>
            <a:r>
              <a:rPr sz="1850" spc="-70">
                <a:latin typeface="宋体"/>
                <a:cs typeface="宋体"/>
              </a:rPr>
              <a:t>。土壤过湿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前期产</a:t>
            </a:r>
            <a:r>
              <a:rPr sz="1850" spc="15">
                <a:latin typeface="宋体"/>
                <a:cs typeface="宋体"/>
              </a:rPr>
              <a:t>生</a:t>
            </a:r>
            <a:r>
              <a:rPr sz="1850" spc="-70">
                <a:latin typeface="宋体"/>
                <a:cs typeface="宋体"/>
              </a:rPr>
              <a:t>叉根或抑制根发育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后期使根表皮粗糙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次生根的发根部突出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产生瘤状物</a:t>
            </a:r>
            <a:r>
              <a:rPr sz="1850" spc="15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而且裂根增多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但水肥不足则影响肉质根膨大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肉质根质地也硬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517765" cy="30257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 spc="180">
                <a:latin typeface="Microsoft JhengHei"/>
                <a:cs typeface="Microsoft JhengHei"/>
              </a:rPr>
              <a:t>4</a:t>
            </a:r>
            <a:r>
              <a:rPr sz="1850" b="1" spc="20">
                <a:latin typeface="Microsoft JhengHei"/>
                <a:cs typeface="Microsoft JhengHei"/>
              </a:rPr>
              <a:t>.土壤及营养</a:t>
            </a:r>
            <a:endParaRPr sz="1850">
              <a:latin typeface="Microsoft JhengHei"/>
              <a:cs typeface="Microsoft JhengHei"/>
            </a:endParaRPr>
          </a:p>
          <a:p>
            <a:pPr marL="17145" marR="167005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胡萝卜适宜在土层深厚的土壤中栽培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耕作层深度至少</a:t>
            </a:r>
            <a:r>
              <a:rPr sz="1850" spc="-30">
                <a:latin typeface="宋体"/>
                <a:cs typeface="宋体"/>
              </a:rPr>
              <a:t>25cm</a:t>
            </a:r>
            <a:r>
              <a:rPr sz="1850" spc="-70">
                <a:latin typeface="宋体"/>
                <a:cs typeface="宋体"/>
              </a:rPr>
              <a:t>。适宜</a:t>
            </a:r>
            <a:r>
              <a:rPr sz="1850" spc="15">
                <a:latin typeface="宋体"/>
                <a:cs typeface="宋体"/>
              </a:rPr>
              <a:t>在</a:t>
            </a:r>
            <a:r>
              <a:rPr sz="1850" spc="-70">
                <a:latin typeface="宋体"/>
                <a:cs typeface="宋体"/>
              </a:rPr>
              <a:t>肥沃、富含有机质、排水良好的壤土或沙壤土上栽培。胡萝卜对土壤</a:t>
            </a:r>
            <a:r>
              <a:rPr sz="1850" spc="15">
                <a:latin typeface="宋体"/>
                <a:cs typeface="宋体"/>
              </a:rPr>
              <a:t>的</a:t>
            </a:r>
            <a:r>
              <a:rPr sz="1850" spc="5">
                <a:latin typeface="宋体"/>
                <a:cs typeface="宋体"/>
              </a:rPr>
              <a:t> </a:t>
            </a:r>
            <a:r>
              <a:rPr sz="1850" spc="-70">
                <a:latin typeface="宋体"/>
                <a:cs typeface="宋体"/>
              </a:rPr>
              <a:t>酸碱度适应性较强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适应范围为</a:t>
            </a:r>
            <a:r>
              <a:rPr sz="1850" spc="-30">
                <a:latin typeface="宋体"/>
                <a:cs typeface="宋体"/>
              </a:rPr>
              <a:t>pH</a:t>
            </a:r>
            <a:r>
              <a:rPr sz="1850" spc="-70">
                <a:latin typeface="宋体"/>
                <a:cs typeface="宋体"/>
              </a:rPr>
              <a:t>值</a:t>
            </a:r>
            <a:r>
              <a:rPr sz="1850" spc="-30">
                <a:latin typeface="宋体"/>
                <a:cs typeface="宋体"/>
              </a:rPr>
              <a:t>5.0~8.0</a:t>
            </a:r>
            <a:r>
              <a:rPr sz="1850" spc="-70">
                <a:latin typeface="宋体"/>
                <a:cs typeface="宋体"/>
              </a:rPr>
              <a:t>。胡萝卜在生长发育过程中</a:t>
            </a:r>
            <a:r>
              <a:rPr sz="1850" spc="15">
                <a:latin typeface="宋体"/>
                <a:cs typeface="宋体"/>
              </a:rPr>
              <a:t>吸</a:t>
            </a:r>
            <a:endParaRPr sz="1850">
              <a:latin typeface="宋体"/>
              <a:cs typeface="宋体"/>
            </a:endParaRPr>
          </a:p>
          <a:p>
            <a:pPr marL="17145" marR="5080">
              <a:lnSpc>
                <a:spcPct val="152000"/>
              </a:lnSpc>
            </a:pPr>
            <a:r>
              <a:rPr sz="1850" spc="-75">
                <a:latin typeface="宋体"/>
                <a:cs typeface="宋体"/>
              </a:rPr>
              <a:t>收钾的量最多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氮较多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磷次之。每生产</a:t>
            </a:r>
            <a:r>
              <a:rPr sz="1850">
                <a:latin typeface="宋体"/>
                <a:cs typeface="宋体"/>
              </a:rPr>
              <a:t>1</a:t>
            </a:r>
            <a:r>
              <a:rPr sz="1850" spc="-265">
                <a:latin typeface="宋体"/>
                <a:cs typeface="宋体"/>
              </a:rPr>
              <a:t> </a:t>
            </a:r>
            <a:r>
              <a:rPr sz="1850" spc="-35">
                <a:latin typeface="宋体"/>
                <a:cs typeface="宋体"/>
              </a:rPr>
              <a:t>000g</a:t>
            </a:r>
            <a:r>
              <a:rPr sz="1850" spc="-75">
                <a:latin typeface="宋体"/>
                <a:cs typeface="宋体"/>
              </a:rPr>
              <a:t>胡萝卜需吸收钾</a:t>
            </a:r>
            <a:r>
              <a:rPr sz="1850" spc="-35">
                <a:latin typeface="宋体"/>
                <a:cs typeface="宋体"/>
              </a:rPr>
              <a:t>5g</a:t>
            </a:r>
            <a:r>
              <a:rPr sz="1850" spc="-75">
                <a:latin typeface="宋体"/>
                <a:cs typeface="宋体"/>
              </a:rPr>
              <a:t>、氮</a:t>
            </a:r>
            <a:r>
              <a:rPr sz="1850" spc="-35">
                <a:latin typeface="宋体"/>
                <a:cs typeface="宋体"/>
              </a:rPr>
              <a:t>3.2g</a:t>
            </a:r>
            <a:r>
              <a:rPr sz="1850" spc="-50">
                <a:latin typeface="宋体"/>
                <a:cs typeface="宋体"/>
              </a:rPr>
              <a:t>、</a:t>
            </a:r>
            <a:r>
              <a:rPr sz="1850" spc="-75">
                <a:latin typeface="宋体"/>
                <a:cs typeface="宋体"/>
              </a:rPr>
              <a:t>磷</a:t>
            </a:r>
            <a:r>
              <a:rPr sz="1850" spc="-35">
                <a:latin typeface="宋体"/>
                <a:cs typeface="宋体"/>
              </a:rPr>
              <a:t>1.3g</a:t>
            </a:r>
            <a:r>
              <a:rPr sz="1850" spc="-75">
                <a:latin typeface="宋体"/>
                <a:cs typeface="宋体"/>
              </a:rPr>
              <a:t>。钾肥有利于丰产和改善品质。胡萝卜对于土壤溶液浓度敏感</a:t>
            </a:r>
            <a:r>
              <a:rPr sz="1850" spc="-45">
                <a:latin typeface="宋体"/>
                <a:cs typeface="宋体"/>
              </a:rPr>
              <a:t>,幼</a:t>
            </a:r>
            <a:r>
              <a:rPr sz="1850" spc="500">
                <a:latin typeface="宋体"/>
                <a:cs typeface="宋体"/>
              </a:rPr>
              <a:t> </a:t>
            </a:r>
            <a:r>
              <a:rPr sz="1850" spc="-75">
                <a:latin typeface="宋体"/>
                <a:cs typeface="宋体"/>
              </a:rPr>
              <a:t>苗期不宜高于</a:t>
            </a:r>
            <a:r>
              <a:rPr sz="1850" spc="-35">
                <a:latin typeface="宋体"/>
                <a:cs typeface="宋体"/>
              </a:rPr>
              <a:t>0.5%,</a:t>
            </a:r>
            <a:r>
              <a:rPr sz="1850" spc="-75">
                <a:latin typeface="宋体"/>
                <a:cs typeface="宋体"/>
              </a:rPr>
              <a:t>生长期最高为</a:t>
            </a:r>
            <a:r>
              <a:rPr sz="1850" spc="-35">
                <a:latin typeface="宋体"/>
                <a:cs typeface="宋体"/>
              </a:rPr>
              <a:t>1%,</a:t>
            </a:r>
            <a:r>
              <a:rPr sz="1850" spc="-75">
                <a:latin typeface="宋体"/>
                <a:cs typeface="宋体"/>
              </a:rPr>
              <a:t>施肥时切忌浓度过高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71575"/>
            <a:ext cx="7470140" cy="4826000"/>
          </a:xfrm>
          <a:prstGeom prst="rect">
            <a:avLst/>
          </a:prstGeom>
        </p:spPr>
        <p:txBody>
          <a:bodyPr vert="horz" wrap="square" lIns="0" tIns="130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25"/>
              </a:spcBef>
            </a:pPr>
            <a:r>
              <a:rPr sz="1850" b="1">
                <a:latin typeface="Microsoft JhengHei"/>
                <a:cs typeface="Microsoft JhengHei"/>
              </a:rPr>
              <a:t>二、品种类型与优良品</a:t>
            </a:r>
            <a:r>
              <a:rPr sz="1850" b="1" spc="-50">
                <a:latin typeface="Microsoft JhengHei"/>
                <a:cs typeface="Microsoft JhengHei"/>
              </a:rPr>
              <a:t>种</a:t>
            </a:r>
            <a:endParaRPr sz="1850">
              <a:latin typeface="Microsoft JhengHei"/>
              <a:cs typeface="Microsoft JhengHei"/>
            </a:endParaRPr>
          </a:p>
          <a:p>
            <a:pPr marL="17145" marR="233679" indent="428625" algn="just">
              <a:lnSpc>
                <a:spcPct val="141900"/>
              </a:lnSpc>
            </a:pPr>
            <a:r>
              <a:rPr sz="1850" spc="-75">
                <a:latin typeface="宋体"/>
                <a:cs typeface="宋体"/>
              </a:rPr>
              <a:t>根据肉质根的颜色分为红、黄、紫</a:t>
            </a:r>
            <a:r>
              <a:rPr sz="1850" spc="-35">
                <a:latin typeface="宋体"/>
                <a:cs typeface="宋体"/>
              </a:rPr>
              <a:t>3</a:t>
            </a:r>
            <a:r>
              <a:rPr sz="1850" spc="-75">
                <a:latin typeface="宋体"/>
                <a:cs typeface="宋体"/>
              </a:rPr>
              <a:t>种类型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还有很多中间类型</a:t>
            </a:r>
            <a:r>
              <a:rPr sz="1850" spc="-55">
                <a:latin typeface="宋体"/>
                <a:cs typeface="宋体"/>
              </a:rPr>
              <a:t>,如紫</a:t>
            </a:r>
            <a:r>
              <a:rPr sz="1850" spc="-75">
                <a:latin typeface="宋体"/>
                <a:cs typeface="宋体"/>
              </a:rPr>
              <a:t>红、橘红、橘黄、浅黄等</a:t>
            </a:r>
            <a:r>
              <a:rPr sz="1850" spc="-35">
                <a:latin typeface="宋体"/>
                <a:cs typeface="宋体"/>
              </a:rPr>
              <a:t>;</a:t>
            </a:r>
            <a:r>
              <a:rPr sz="1850" spc="-75">
                <a:latin typeface="宋体"/>
                <a:cs typeface="宋体"/>
              </a:rPr>
              <a:t>按肉质根的形状分为长圆柱形、短圆柱形、</a:t>
            </a:r>
            <a:r>
              <a:rPr sz="1850" spc="-50">
                <a:latin typeface="宋体"/>
                <a:cs typeface="宋体"/>
              </a:rPr>
              <a:t>长</a:t>
            </a:r>
            <a:r>
              <a:rPr sz="1850" spc="-75">
                <a:latin typeface="宋体"/>
                <a:cs typeface="宋体"/>
              </a:rPr>
              <a:t>圆锥形和短圆锥形</a:t>
            </a:r>
            <a:r>
              <a:rPr sz="1850" spc="-35">
                <a:latin typeface="宋体"/>
                <a:cs typeface="宋体"/>
              </a:rPr>
              <a:t>4</a:t>
            </a:r>
            <a:r>
              <a:rPr sz="1850" spc="-75">
                <a:latin typeface="宋体"/>
                <a:cs typeface="宋体"/>
              </a:rPr>
              <a:t>种类型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930"/>
              </a:spcBef>
              <a:buSzPct val="94594"/>
              <a:buAutoNum type="arabicPeriod"/>
              <a:tabLst>
                <a:tab pos="260350"/>
              </a:tabLst>
            </a:pPr>
            <a:r>
              <a:rPr sz="1850" b="1" spc="-15">
                <a:latin typeface="Microsoft JhengHei"/>
                <a:cs typeface="Microsoft JhengHei"/>
              </a:rPr>
              <a:t>长圆柱形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41900"/>
              </a:lnSpc>
            </a:pPr>
            <a:r>
              <a:rPr sz="1850" spc="-70">
                <a:latin typeface="宋体"/>
                <a:cs typeface="宋体"/>
              </a:rPr>
              <a:t>肉质根长</a:t>
            </a:r>
            <a:r>
              <a:rPr sz="1850" spc="-30">
                <a:latin typeface="宋体"/>
                <a:cs typeface="宋体"/>
              </a:rPr>
              <a:t>30~50cm,</a:t>
            </a:r>
            <a:r>
              <a:rPr sz="1850" spc="-70">
                <a:latin typeface="宋体"/>
                <a:cs typeface="宋体"/>
              </a:rPr>
              <a:t>长圆柱形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肩部粗大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根先端钝圆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晚熟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生育期</a:t>
            </a:r>
            <a:r>
              <a:rPr sz="1850" spc="-20">
                <a:latin typeface="宋体"/>
                <a:cs typeface="宋体"/>
              </a:rPr>
              <a:t>150d</a:t>
            </a:r>
            <a:r>
              <a:rPr sz="1850" spc="-70">
                <a:latin typeface="宋体"/>
                <a:cs typeface="宋体"/>
              </a:rPr>
              <a:t>左右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如南京长红胡萝卜、江苏扬州红</a:t>
            </a:r>
            <a:r>
              <a:rPr sz="1850" spc="-30">
                <a:latin typeface="宋体"/>
                <a:cs typeface="宋体"/>
              </a:rPr>
              <a:t>1</a:t>
            </a:r>
            <a:r>
              <a:rPr sz="1850" spc="-70">
                <a:latin typeface="宋体"/>
                <a:cs typeface="宋体"/>
              </a:rPr>
              <a:t>号、北京京红五寸和春红五寸</a:t>
            </a:r>
            <a:r>
              <a:rPr sz="1850" spc="-30">
                <a:latin typeface="宋体"/>
                <a:cs typeface="宋体"/>
              </a:rPr>
              <a:t>1号、</a:t>
            </a:r>
            <a:r>
              <a:rPr sz="1850" spc="-70">
                <a:latin typeface="宋体"/>
                <a:cs typeface="宋体"/>
              </a:rPr>
              <a:t>三红胡萝卜、济南胡萝卜、青海西宁红等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spcBef>
                <a:spcPts val="930"/>
              </a:spcBef>
              <a:buSzPct val="94594"/>
              <a:buAutoNum type="arabicPeriod" startAt="2"/>
              <a:tabLst>
                <a:tab pos="260350"/>
              </a:tabLst>
            </a:pPr>
            <a:r>
              <a:rPr sz="1850" b="1" spc="-15">
                <a:latin typeface="Microsoft JhengHei"/>
                <a:cs typeface="Microsoft JhengHei"/>
              </a:rPr>
              <a:t>短圆柱形</a:t>
            </a:r>
            <a:endParaRPr sz="1850">
              <a:latin typeface="Microsoft JhengHei"/>
              <a:cs typeface="Microsoft JhengHei"/>
            </a:endParaRPr>
          </a:p>
          <a:p>
            <a:pPr marL="17145" marR="33655" indent="428625">
              <a:lnSpc>
                <a:spcPct val="141900"/>
              </a:lnSpc>
            </a:pPr>
            <a:r>
              <a:rPr sz="1850" spc="-75">
                <a:latin typeface="宋体"/>
                <a:cs typeface="宋体"/>
              </a:rPr>
              <a:t>肉质根短柱状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一般长</a:t>
            </a:r>
            <a:r>
              <a:rPr sz="1850" spc="-35">
                <a:latin typeface="宋体"/>
                <a:cs typeface="宋体"/>
              </a:rPr>
              <a:t>25cm</a:t>
            </a:r>
            <a:r>
              <a:rPr sz="1850" spc="-75">
                <a:latin typeface="宋体"/>
                <a:cs typeface="宋体"/>
              </a:rPr>
              <a:t>以下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为中、早熟品种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生育期</a:t>
            </a:r>
            <a:r>
              <a:rPr sz="1850" spc="-35">
                <a:latin typeface="宋体"/>
                <a:cs typeface="宋体"/>
              </a:rPr>
              <a:t>90~120d,</a:t>
            </a:r>
            <a:r>
              <a:rPr sz="1850" spc="-65">
                <a:latin typeface="宋体"/>
                <a:cs typeface="宋体"/>
              </a:rPr>
              <a:t>如西</a:t>
            </a:r>
            <a:r>
              <a:rPr sz="1850" spc="-75">
                <a:latin typeface="宋体"/>
                <a:cs typeface="宋体"/>
              </a:rPr>
              <a:t>安齐头红胡萝卜、新透心红、岐山透心红、小顶黄胡萝卜和华北、东</a:t>
            </a:r>
            <a:r>
              <a:rPr sz="1850" spc="-50">
                <a:latin typeface="宋体"/>
                <a:cs typeface="宋体"/>
              </a:rPr>
              <a:t>北  </a:t>
            </a:r>
            <a:r>
              <a:rPr sz="1850" spc="-75">
                <a:latin typeface="宋体"/>
                <a:cs typeface="宋体"/>
              </a:rPr>
              <a:t>地区的三寸胡萝卜等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70140" cy="345440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260350" indent="-247650">
              <a:lnSpc>
                <a:spcPct val="100000"/>
              </a:lnSpc>
              <a:spcBef>
                <a:spcPts val="1250"/>
              </a:spcBef>
              <a:buSzPct val="94594"/>
              <a:buAutoNum type="arabicPeriod" startAt="3"/>
              <a:tabLst>
                <a:tab pos="260350"/>
              </a:tabLst>
            </a:pPr>
            <a:r>
              <a:rPr sz="1850" b="1" spc="-15">
                <a:latin typeface="Microsoft JhengHei"/>
                <a:cs typeface="Microsoft JhengHei"/>
              </a:rPr>
              <a:t>长圆锥形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肉质根圆锥形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一般长</a:t>
            </a:r>
            <a:r>
              <a:rPr sz="1850" spc="-30">
                <a:latin typeface="宋体"/>
                <a:cs typeface="宋体"/>
              </a:rPr>
              <a:t>20~40cm,</a:t>
            </a:r>
            <a:r>
              <a:rPr sz="1850" spc="-70">
                <a:latin typeface="宋体"/>
                <a:cs typeface="宋体"/>
              </a:rPr>
              <a:t>先端渐尖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味甜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耐贮藏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多为中、晚</a:t>
            </a:r>
            <a:r>
              <a:rPr sz="1850" spc="15">
                <a:latin typeface="宋体"/>
                <a:cs typeface="宋体"/>
              </a:rPr>
              <a:t>熟</a:t>
            </a:r>
            <a:r>
              <a:rPr sz="1850" spc="-70">
                <a:latin typeface="宋体"/>
                <a:cs typeface="宋体"/>
              </a:rPr>
              <a:t>品种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如北京鞭杆红、济南蜡烛台、天津新红胡萝卜、日本新黑田五寸等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9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00">
              <a:latin typeface="宋体"/>
              <a:cs typeface="宋体"/>
            </a:endParaRPr>
          </a:p>
          <a:p>
            <a:pPr marL="260350" indent="-247650">
              <a:lnSpc>
                <a:spcPct val="100000"/>
              </a:lnSpc>
              <a:buSzPct val="94594"/>
              <a:buAutoNum type="arabicPeriod" startAt="4"/>
              <a:tabLst>
                <a:tab pos="260350"/>
              </a:tabLst>
            </a:pPr>
            <a:r>
              <a:rPr sz="1850" b="1" spc="-15">
                <a:latin typeface="Microsoft JhengHei"/>
                <a:cs typeface="Microsoft JhengHei"/>
              </a:rPr>
              <a:t>短圆锥形</a:t>
            </a:r>
            <a:endParaRPr sz="1850">
              <a:latin typeface="Microsoft JhengHei"/>
              <a:cs typeface="Microsoft JhengHei"/>
            </a:endParaRPr>
          </a:p>
          <a:p>
            <a:pPr marL="17145" marR="33655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肉质根圆锥形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较短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一般长</a:t>
            </a:r>
            <a:r>
              <a:rPr sz="1850" spc="-30">
                <a:latin typeface="宋体"/>
                <a:cs typeface="宋体"/>
              </a:rPr>
              <a:t>19cm</a:t>
            </a:r>
            <a:r>
              <a:rPr sz="1850" spc="-70">
                <a:latin typeface="宋体"/>
                <a:cs typeface="宋体"/>
              </a:rPr>
              <a:t>以下</a:t>
            </a:r>
            <a:r>
              <a:rPr sz="1850" spc="-30">
                <a:latin typeface="宋体"/>
                <a:cs typeface="宋体"/>
              </a:rPr>
              <a:t>;</a:t>
            </a:r>
            <a:r>
              <a:rPr sz="1850" spc="-70">
                <a:latin typeface="宋体"/>
                <a:cs typeface="宋体"/>
              </a:rPr>
              <a:t>早熟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冬性强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耐热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产量低</a:t>
            </a:r>
            <a:r>
              <a:rPr sz="1850" spc="-30">
                <a:latin typeface="宋体"/>
                <a:cs typeface="宋体"/>
              </a:rPr>
              <a:t>,春栽</a:t>
            </a:r>
            <a:r>
              <a:rPr sz="1850" spc="-70">
                <a:latin typeface="宋体"/>
                <a:cs typeface="宋体"/>
              </a:rPr>
              <a:t>抽薹迟。如烟台三寸、江苏四季胡萝卜、红福四寸、内蒙古金红</a:t>
            </a:r>
            <a:r>
              <a:rPr sz="1850" spc="-30">
                <a:latin typeface="宋体"/>
                <a:cs typeface="宋体"/>
              </a:rPr>
              <a:t>1</a:t>
            </a:r>
            <a:r>
              <a:rPr sz="1850" spc="-70">
                <a:latin typeface="宋体"/>
                <a:cs typeface="宋体"/>
              </a:rPr>
              <a:t>号及</a:t>
            </a:r>
            <a:r>
              <a:rPr sz="1850" spc="15">
                <a:latin typeface="宋体"/>
                <a:cs typeface="宋体"/>
              </a:rPr>
              <a:t>从</a:t>
            </a:r>
            <a:r>
              <a:rPr sz="1850" spc="-70">
                <a:latin typeface="宋体"/>
                <a:cs typeface="宋体"/>
              </a:rPr>
              <a:t>荷兰引进的巴黎市场等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0862" y="1162050"/>
            <a:ext cx="7441565" cy="2597150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1850" b="1">
                <a:latin typeface="Microsoft JhengHei"/>
                <a:cs typeface="Microsoft JhengHei"/>
              </a:rPr>
              <a:t>三、栽培季节与茬口安</a:t>
            </a:r>
            <a:r>
              <a:rPr sz="1850" b="1" spc="-50">
                <a:latin typeface="Microsoft JhengHei"/>
                <a:cs typeface="Microsoft JhengHei"/>
              </a:rPr>
              <a:t>排</a:t>
            </a:r>
            <a:endParaRPr sz="1850">
              <a:latin typeface="Microsoft JhengHei"/>
              <a:cs typeface="Microsoft JhengHei"/>
            </a:endParaRPr>
          </a:p>
          <a:p>
            <a:pPr marL="17145" marR="5080" indent="428625">
              <a:lnSpc>
                <a:spcPct val="152000"/>
              </a:lnSpc>
            </a:pPr>
            <a:r>
              <a:rPr sz="1850" spc="-70">
                <a:latin typeface="宋体"/>
                <a:cs typeface="宋体"/>
              </a:rPr>
              <a:t>胡萝卜适于冷凉气候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可春秋两季栽培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南方冬季暖和地区秋季播种</a:t>
            </a:r>
            <a:r>
              <a:rPr sz="1850" spc="-10">
                <a:latin typeface="宋体"/>
                <a:cs typeface="宋体"/>
              </a:rPr>
              <a:t>,田</a:t>
            </a:r>
            <a:r>
              <a:rPr sz="1850" spc="-70">
                <a:latin typeface="宋体"/>
                <a:cs typeface="宋体"/>
              </a:rPr>
              <a:t>间越冬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翌年春天收获。胡萝卜秋季生产的播种期和收获期见表</a:t>
            </a:r>
            <a:r>
              <a:rPr sz="1850" spc="-30">
                <a:latin typeface="宋体"/>
                <a:cs typeface="宋体"/>
              </a:rPr>
              <a:t>4-4</a:t>
            </a:r>
            <a:r>
              <a:rPr sz="1850" spc="-70">
                <a:latin typeface="宋体"/>
                <a:cs typeface="宋体"/>
              </a:rPr>
              <a:t>。胡</a:t>
            </a:r>
            <a:r>
              <a:rPr sz="1850" spc="15">
                <a:latin typeface="宋体"/>
                <a:cs typeface="宋体"/>
              </a:rPr>
              <a:t>萝</a:t>
            </a:r>
            <a:r>
              <a:rPr sz="1850" spc="-70">
                <a:latin typeface="宋体"/>
                <a:cs typeface="宋体"/>
              </a:rPr>
              <a:t>卜应实行</a:t>
            </a:r>
            <a:r>
              <a:rPr sz="1850" spc="-30">
                <a:latin typeface="宋体"/>
                <a:cs typeface="宋体"/>
              </a:rPr>
              <a:t>3~5</a:t>
            </a:r>
            <a:r>
              <a:rPr sz="1850" spc="-70">
                <a:latin typeface="宋体"/>
                <a:cs typeface="宋体"/>
              </a:rPr>
              <a:t>年的轮作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其优良的前作为春甘蓝、春花菜、菜豆、豇豆</a:t>
            </a:r>
            <a:r>
              <a:rPr sz="1850" spc="10">
                <a:latin typeface="宋体"/>
                <a:cs typeface="宋体"/>
              </a:rPr>
              <a:t>、 </a:t>
            </a:r>
            <a:r>
              <a:rPr sz="1850" spc="-70">
                <a:latin typeface="宋体"/>
                <a:cs typeface="宋体"/>
              </a:rPr>
              <a:t>茄果类、葱、蒜和瓜类等蔬菜及水稻、小麦等</a:t>
            </a:r>
            <a:r>
              <a:rPr sz="1850" spc="-30">
                <a:latin typeface="宋体"/>
                <a:cs typeface="宋体"/>
              </a:rPr>
              <a:t>,</a:t>
            </a:r>
            <a:r>
              <a:rPr sz="1850" spc="-70">
                <a:latin typeface="宋体"/>
                <a:cs typeface="宋体"/>
              </a:rPr>
              <a:t>其本身也是各种作物的</a:t>
            </a:r>
            <a:r>
              <a:rPr sz="1850" spc="15">
                <a:latin typeface="宋体"/>
                <a:cs typeface="宋体"/>
              </a:rPr>
              <a:t>优</a:t>
            </a:r>
            <a:r>
              <a:rPr sz="1850" spc="-70">
                <a:latin typeface="宋体"/>
                <a:cs typeface="宋体"/>
              </a:rPr>
              <a:t>良前作</a:t>
            </a:r>
            <a:r>
              <a:rPr sz="1850" spc="15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68325" y="3860800"/>
            <a:ext cx="7391399" cy="13715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8162" y="1181100"/>
            <a:ext cx="7466965" cy="4483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5400" marR="5051425" indent="47625">
              <a:lnSpc>
                <a:spcPct val="131800"/>
              </a:lnSpc>
              <a:spcBef>
                <a:spcPts val="95"/>
              </a:spcBef>
            </a:pPr>
            <a:r>
              <a:rPr sz="1850" b="1">
                <a:latin typeface="Microsoft JhengHei"/>
                <a:cs typeface="Microsoft JhengHei"/>
              </a:rPr>
              <a:t>任务实施的生产操</a:t>
            </a:r>
            <a:r>
              <a:rPr sz="1850" b="1" spc="-50">
                <a:latin typeface="Microsoft JhengHei"/>
                <a:cs typeface="Microsoft JhengHei"/>
              </a:rPr>
              <a:t>作</a:t>
            </a:r>
            <a:r>
              <a:rPr sz="1850" b="1">
                <a:latin typeface="Microsoft JhengHei"/>
                <a:cs typeface="Microsoft JhengHei"/>
              </a:rPr>
              <a:t>一、夏秋茬胡萝卜生</a:t>
            </a:r>
            <a:r>
              <a:rPr sz="1850" b="1" spc="-50">
                <a:latin typeface="Microsoft JhengHei"/>
                <a:cs typeface="Microsoft JhengHei"/>
              </a:rPr>
              <a:t>产</a:t>
            </a:r>
            <a:endParaRPr sz="1850">
              <a:latin typeface="Microsoft JhengHei"/>
              <a:cs typeface="Microsoft JhengHei"/>
            </a:endParaRPr>
          </a:p>
          <a:p>
            <a:pPr marL="25400" marR="2989580" indent="433070">
              <a:lnSpc>
                <a:spcPct val="131800"/>
              </a:lnSpc>
            </a:pPr>
            <a:r>
              <a:rPr sz="1850" spc="-75">
                <a:latin typeface="宋体"/>
                <a:cs typeface="宋体"/>
              </a:rPr>
              <a:t>我国胡萝卜栽培大多在夏秋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初冬收获</a:t>
            </a:r>
            <a:r>
              <a:rPr sz="1850" spc="-50">
                <a:latin typeface="宋体"/>
                <a:cs typeface="宋体"/>
              </a:rPr>
              <a:t>。 </a:t>
            </a:r>
            <a:r>
              <a:rPr sz="1850" b="1" spc="210">
                <a:latin typeface="Microsoft JhengHei"/>
                <a:cs typeface="Microsoft JhengHei"/>
              </a:rPr>
              <a:t>(一)</a:t>
            </a:r>
            <a:r>
              <a:rPr sz="1850" b="1">
                <a:latin typeface="Microsoft JhengHei"/>
                <a:cs typeface="Microsoft JhengHei"/>
              </a:rPr>
              <a:t>选地整</a:t>
            </a:r>
            <a:r>
              <a:rPr sz="1850" b="1" spc="-50">
                <a:latin typeface="Microsoft JhengHei"/>
                <a:cs typeface="Microsoft JhengHei"/>
              </a:rPr>
              <a:t>地</a:t>
            </a:r>
            <a:endParaRPr sz="1850">
              <a:latin typeface="Microsoft JhengHei"/>
              <a:cs typeface="Microsoft JhengHei"/>
            </a:endParaRPr>
          </a:p>
          <a:p>
            <a:pPr marL="29845" marR="17780" indent="428625">
              <a:lnSpc>
                <a:spcPct val="131800"/>
              </a:lnSpc>
            </a:pPr>
            <a:r>
              <a:rPr sz="1850" spc="-75">
                <a:latin typeface="宋体"/>
                <a:cs typeface="宋体"/>
              </a:rPr>
              <a:t>胡萝卜直根入土深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比萝卜更耐贫瘠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要求土壤孔隙度高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所以宜选择</a:t>
            </a:r>
            <a:r>
              <a:rPr sz="1850" spc="-50">
                <a:latin typeface="宋体"/>
                <a:cs typeface="宋体"/>
              </a:rPr>
              <a:t>耕</a:t>
            </a:r>
            <a:r>
              <a:rPr sz="1850" spc="-75">
                <a:latin typeface="宋体"/>
                <a:cs typeface="宋体"/>
              </a:rPr>
              <a:t>层较深厚、通气的疏松土质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即排水良好的沙壤土或壤土栽培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 marL="29845" marR="103505" indent="428625">
              <a:lnSpc>
                <a:spcPct val="129700"/>
              </a:lnSpc>
              <a:spcBef>
                <a:spcPts val="265"/>
              </a:spcBef>
            </a:pPr>
            <a:r>
              <a:rPr sz="1850" spc="-75">
                <a:latin typeface="宋体"/>
                <a:cs typeface="宋体"/>
              </a:rPr>
              <a:t>整地之前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要先浅耕灭茬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然后施入充足的底肥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一般每</a:t>
            </a:r>
            <a:r>
              <a:rPr sz="1850" spc="-35">
                <a:latin typeface="宋体"/>
                <a:cs typeface="宋体"/>
              </a:rPr>
              <a:t>667m</a:t>
            </a:r>
            <a:r>
              <a:rPr sz="1875" spc="-52" baseline="15555">
                <a:latin typeface="宋体"/>
                <a:cs typeface="宋体"/>
              </a:rPr>
              <a:t>2</a:t>
            </a:r>
            <a:r>
              <a:rPr sz="1850" spc="-75">
                <a:latin typeface="宋体"/>
                <a:cs typeface="宋体"/>
              </a:rPr>
              <a:t>施入腐</a:t>
            </a:r>
            <a:r>
              <a:rPr sz="1850" spc="-50">
                <a:latin typeface="宋体"/>
                <a:cs typeface="宋体"/>
              </a:rPr>
              <a:t>熟</a:t>
            </a:r>
            <a:r>
              <a:rPr sz="1850" spc="-75">
                <a:latin typeface="宋体"/>
                <a:cs typeface="宋体"/>
              </a:rPr>
              <a:t>的有机肥</a:t>
            </a:r>
            <a:r>
              <a:rPr sz="1850" spc="-35">
                <a:latin typeface="宋体"/>
                <a:cs typeface="宋体"/>
              </a:rPr>
              <a:t>4000~5000kg</a:t>
            </a:r>
            <a:r>
              <a:rPr sz="1850" spc="-75">
                <a:latin typeface="宋体"/>
                <a:cs typeface="宋体"/>
              </a:rPr>
              <a:t>、草木灰</a:t>
            </a:r>
            <a:r>
              <a:rPr sz="1850" spc="-35">
                <a:latin typeface="宋体"/>
                <a:cs typeface="宋体"/>
              </a:rPr>
              <a:t>200kg</a:t>
            </a:r>
            <a:r>
              <a:rPr sz="1850" spc="-75">
                <a:latin typeface="宋体"/>
                <a:cs typeface="宋体"/>
              </a:rPr>
              <a:t>或生物钾肥</a:t>
            </a:r>
            <a:r>
              <a:rPr sz="1850" spc="-35">
                <a:latin typeface="宋体"/>
                <a:cs typeface="宋体"/>
              </a:rPr>
              <a:t>1~2kg,</a:t>
            </a:r>
            <a:r>
              <a:rPr sz="1850" spc="-75">
                <a:latin typeface="宋体"/>
                <a:cs typeface="宋体"/>
              </a:rPr>
              <a:t>在有机肥中最好</a:t>
            </a:r>
            <a:r>
              <a:rPr sz="1850" spc="-50">
                <a:latin typeface="宋体"/>
                <a:cs typeface="宋体"/>
              </a:rPr>
              <a:t>掺</a:t>
            </a:r>
            <a:r>
              <a:rPr sz="1850" spc="-75">
                <a:latin typeface="宋体"/>
                <a:cs typeface="宋体"/>
              </a:rPr>
              <a:t>入</a:t>
            </a:r>
            <a:r>
              <a:rPr sz="1850" spc="-35">
                <a:latin typeface="宋体"/>
                <a:cs typeface="宋体"/>
              </a:rPr>
              <a:t>30%</a:t>
            </a:r>
            <a:r>
              <a:rPr sz="1850" spc="-75">
                <a:latin typeface="宋体"/>
                <a:cs typeface="宋体"/>
              </a:rPr>
              <a:t>的鸡粪。最后深翻</a:t>
            </a:r>
            <a:r>
              <a:rPr sz="1850" spc="-35">
                <a:latin typeface="宋体"/>
                <a:cs typeface="宋体"/>
              </a:rPr>
              <a:t>30cm,</a:t>
            </a:r>
            <a:r>
              <a:rPr sz="1850" spc="-75">
                <a:latin typeface="宋体"/>
                <a:cs typeface="宋体"/>
              </a:rPr>
              <a:t>然后纵横细耙</a:t>
            </a:r>
            <a:r>
              <a:rPr sz="1850" spc="-35">
                <a:latin typeface="宋体"/>
                <a:cs typeface="宋体"/>
              </a:rPr>
              <a:t>2~3</a:t>
            </a:r>
            <a:r>
              <a:rPr sz="1850" spc="-55">
                <a:latin typeface="宋体"/>
                <a:cs typeface="宋体"/>
              </a:rPr>
              <a:t>遍,</a:t>
            </a:r>
            <a:r>
              <a:rPr sz="1850" spc="-75">
                <a:latin typeface="宋体"/>
                <a:cs typeface="宋体"/>
              </a:rPr>
              <a:t>整平耙细。如土层</a:t>
            </a:r>
            <a:r>
              <a:rPr sz="1850" spc="-50">
                <a:latin typeface="宋体"/>
                <a:cs typeface="宋体"/>
              </a:rPr>
              <a:t>较 </a:t>
            </a:r>
            <a:r>
              <a:rPr sz="1850" spc="-75">
                <a:latin typeface="宋体"/>
                <a:cs typeface="宋体"/>
              </a:rPr>
              <a:t>薄、多湿及多雨地区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宜用高畦或起垄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一般垄宽</a:t>
            </a:r>
            <a:r>
              <a:rPr sz="1850" spc="-35">
                <a:latin typeface="宋体"/>
                <a:cs typeface="宋体"/>
              </a:rPr>
              <a:t>50~60cm</a:t>
            </a:r>
            <a:r>
              <a:rPr sz="1850" spc="-75">
                <a:latin typeface="宋体"/>
                <a:cs typeface="宋体"/>
              </a:rPr>
              <a:t>。土层深厚、</a:t>
            </a:r>
            <a:r>
              <a:rPr sz="1850" spc="-50">
                <a:latin typeface="宋体"/>
                <a:cs typeface="宋体"/>
              </a:rPr>
              <a:t>生</a:t>
            </a:r>
            <a:r>
              <a:rPr sz="1850" spc="-75">
                <a:latin typeface="宋体"/>
                <a:cs typeface="宋体"/>
              </a:rPr>
              <a:t>长季节高温干燥的地区可作宽</a:t>
            </a:r>
            <a:r>
              <a:rPr sz="1850" spc="-35">
                <a:latin typeface="宋体"/>
                <a:cs typeface="宋体"/>
              </a:rPr>
              <a:t>1.2~1.5m</a:t>
            </a:r>
            <a:r>
              <a:rPr sz="1850" spc="-75">
                <a:latin typeface="宋体"/>
                <a:cs typeface="宋体"/>
              </a:rPr>
              <a:t>的平畦。如果肥料不足</a:t>
            </a:r>
            <a:r>
              <a:rPr sz="1850" spc="-35">
                <a:latin typeface="宋体"/>
                <a:cs typeface="宋体"/>
              </a:rPr>
              <a:t>,</a:t>
            </a:r>
            <a:r>
              <a:rPr sz="1850" spc="-75">
                <a:latin typeface="宋体"/>
                <a:cs typeface="宋体"/>
              </a:rPr>
              <a:t>可进行</a:t>
            </a:r>
            <a:r>
              <a:rPr sz="1850" spc="-50">
                <a:latin typeface="宋体"/>
                <a:cs typeface="宋体"/>
              </a:rPr>
              <a:t>条</a:t>
            </a:r>
            <a:r>
              <a:rPr sz="1850" spc="-75">
                <a:latin typeface="宋体"/>
                <a:cs typeface="宋体"/>
              </a:rPr>
              <a:t>施即破垄夹肥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564640"/>
              </a:tabLst>
            </a:pPr>
            <a:r>
              <a:rPr/>
              <a:t>任务</a:t>
            </a:r>
            <a:r>
              <a:rPr spc="-50"/>
              <a:t>二</a:t>
            </a:r>
            <a:r>
              <a:rPr/>
              <a:t>	胡萝卜生</a:t>
            </a:r>
            <a:r>
              <a:rPr spc="-50"/>
              <a:t>产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181600">
              <a:lnSpc>
                <a:spcPct val="152000"/>
              </a:lnSpc>
              <a:spcBef>
                <a:spcPts val="95"/>
              </a:spcBef>
            </a:pPr>
            <a:r>
              <a:rPr spc="210"/>
              <a:t>(二)</a:t>
            </a:r>
            <a:r>
              <a:rPr/>
              <a:t>播种及播后管</a:t>
            </a:r>
            <a:r>
              <a:rPr spc="-50"/>
              <a:t>理 </a:t>
            </a:r>
            <a:r>
              <a:rPr spc="180"/>
              <a:t>1.</a:t>
            </a:r>
            <a:r>
              <a:rPr/>
              <a:t>播种时</a:t>
            </a:r>
            <a:r>
              <a:rPr spc="-50"/>
              <a:t>期</a:t>
            </a:r>
          </a:p>
          <a:p>
            <a:pPr marL="17145" marR="5080" indent="428625">
              <a:lnSpc>
                <a:spcPct val="152000"/>
              </a:lnSpc>
            </a:pPr>
            <a:r>
              <a:rPr b="0" spc="-70">
                <a:latin typeface="宋体"/>
                <a:cs typeface="宋体"/>
              </a:rPr>
              <a:t>根据当地的气候、选用的品种确定播种期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使苗期在炎热的夏季或</a:t>
            </a:r>
            <a:r>
              <a:rPr b="0" spc="15">
                <a:latin typeface="宋体"/>
                <a:cs typeface="宋体"/>
              </a:rPr>
              <a:t>初</a:t>
            </a:r>
            <a:r>
              <a:rPr b="0" spc="-50">
                <a:latin typeface="宋体"/>
                <a:cs typeface="宋体"/>
              </a:rPr>
              <a:t>秋,</a:t>
            </a:r>
            <a:r>
              <a:rPr b="0" spc="-70">
                <a:latin typeface="宋体"/>
                <a:cs typeface="宋体"/>
              </a:rPr>
              <a:t>使肉质根膨大期在凉爽的秋季。胡萝卜播种过早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肉质根膨大期适逢</a:t>
            </a:r>
            <a:r>
              <a:rPr b="0" spc="15">
                <a:latin typeface="宋体"/>
                <a:cs typeface="宋体"/>
              </a:rPr>
              <a:t>高</a:t>
            </a:r>
            <a:r>
              <a:rPr b="0" spc="-70">
                <a:latin typeface="宋体"/>
                <a:cs typeface="宋体"/>
              </a:rPr>
              <a:t>温季节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呼吸作用旺盛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影响营养物质积累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不但产量降低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而且植株会提</a:t>
            </a:r>
            <a:r>
              <a:rPr b="0" spc="15">
                <a:latin typeface="宋体"/>
                <a:cs typeface="宋体"/>
              </a:rPr>
              <a:t>早</a:t>
            </a:r>
            <a:r>
              <a:rPr b="0" spc="-70">
                <a:latin typeface="宋体"/>
                <a:cs typeface="宋体"/>
              </a:rPr>
              <a:t>老化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如不收获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肉质根易老化、开裂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降低质量。而收获过早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因外界气</a:t>
            </a:r>
            <a:r>
              <a:rPr b="0" spc="15">
                <a:latin typeface="宋体"/>
                <a:cs typeface="宋体"/>
              </a:rPr>
              <a:t>温</a:t>
            </a:r>
            <a:r>
              <a:rPr b="0" spc="-70">
                <a:latin typeface="宋体"/>
                <a:cs typeface="宋体"/>
              </a:rPr>
              <a:t>尚高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又影响贮藏。播种期过晚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生育期缩短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严霜到来时肉质根尚未膨大</a:t>
            </a:r>
            <a:r>
              <a:rPr b="0" spc="15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产量降低</a:t>
            </a:r>
            <a:r>
              <a:rPr b="0" spc="-30">
                <a:latin typeface="宋体"/>
                <a:cs typeface="宋体"/>
              </a:rPr>
              <a:t>,</a:t>
            </a:r>
            <a:r>
              <a:rPr b="0" spc="-70">
                <a:latin typeface="宋体"/>
                <a:cs typeface="宋体"/>
              </a:rPr>
              <a:t>故播种期一定要适时</a:t>
            </a:r>
            <a:r>
              <a:rPr b="0" spc="15">
                <a:latin typeface="宋体"/>
                <a:cs typeface="宋体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518400" cy="5359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https://d.book118.com/525340030121011034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197</Paragraphs>
  <Slides>50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baseType="lpstr" size="55">
      <vt:lpstr>Arial</vt:lpstr>
      <vt:lpstr>Calibri</vt:lpstr>
      <vt:lpstr>Microsoft JhengHei</vt:lpstr>
      <vt:lpstr>宋体</vt:lpstr>
      <vt:lpstr>Office Theme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任务一	大萝卜生产</vt:lpstr>
      <vt:lpstr>任务二	胡萝卜生产</vt:lpstr>
      <vt:lpstr>任务二	胡萝卜生产</vt:lpstr>
      <vt:lpstr>任务二	胡萝卜生产</vt:lpstr>
      <vt:lpstr>任务二	胡萝卜生产</vt:lpstr>
      <vt:lpstr>任务二	胡萝卜生产</vt:lpstr>
      <vt:lpstr>任务二	胡萝卜生产</vt:lpstr>
      <vt:lpstr>任务二	胡萝卜生产</vt:lpstr>
      <vt:lpstr>任务二	胡萝卜生产</vt:lpstr>
      <vt:lpstr>任务二	胡萝卜生产</vt:lpstr>
      <vt:lpstr>任务二	胡萝卜生产</vt:lpstr>
      <vt:lpstr>任务二	胡萝卜生产</vt:lpstr>
      <vt:lpstr>任务二	胡萝卜生产</vt:lpstr>
      <vt:lpstr>任务二	胡萝卜生产</vt:lpstr>
      <vt:lpstr>任务二	胡萝卜生产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2024-08-29T20:06:21.118</cp:lastPrinted>
  <dcterms:created xsi:type="dcterms:W3CDTF">2024-08-29T12:06:21Z</dcterms:created>
  <dcterms:modified xsi:type="dcterms:W3CDTF">2024-08-29T12:06:22Z</dcterms:modified>
</cp:coreProperties>
</file>