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63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55A048-7DBB-416A-A04A-E2F6F8A54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F1BF6C-3560-4436-A1F1-598974DAD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F2AAD7-7F7F-4B93-91D3-E95BE97B0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ACB9E4-4F7A-4318-912D-886857925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2CC330-A599-4A1E-A609-390159E72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7C6321-B9E9-4951-960E-1ABEFDF83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3FDBE0-E280-4495-9C79-3144C289D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BFFE1D-342A-4BBD-A771-2BF3BC4D3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6174CD-217B-45E4-B886-E802EEA64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51EADB-2213-4304-9C8B-C3666D557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61B061-356F-45CE-B08D-6EB4DDFA8D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341244044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08" y="435154"/>
            <a:ext cx="3717184" cy="3526374"/>
          </a:xfrm>
          <a:prstGeom prst="rect">
            <a:avLst/>
          </a:prstGeom>
        </p:spPr>
      </p:pic>
      <p:sp>
        <p:nvSpPr>
          <p:cNvPr id="7" name="稻壳儿春秋广告/盗版必究        原创来源：http://chn.docer.com/works?userid=199329941#!/work_time"/>
          <p:cNvSpPr txBox="1"/>
          <p:nvPr/>
        </p:nvSpPr>
        <p:spPr>
          <a:xfrm>
            <a:off x="3249613" y="4114239"/>
            <a:ext cx="56927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800">
                <a:latin typeface="华文琥珀" panose="02010800040101010101" charset="-122"/>
                <a:ea typeface="华文琥珀" panose="02010800040101010101" charset="-122"/>
                <a:cs typeface="851tegakizatsu" panose="02000600000000000000" pitchFamily="2" charset="-122"/>
                <a:sym typeface="OPPOSans R" panose="00020600040101010101" pitchFamily="18" charset="-122"/>
              </a:rPr>
              <a:t>二年级下第</a:t>
            </a:r>
            <a:r>
              <a:rPr lang="en-US" altLang="zh-CN" sz="4800">
                <a:latin typeface="华文琥珀" panose="02010800040101010101" charset="-122"/>
                <a:ea typeface="华文琥珀" panose="02010800040101010101" charset="-122"/>
                <a:cs typeface="851tegakizatsu" panose="02000600000000000000" pitchFamily="2" charset="-122"/>
                <a:sym typeface="OPPOSans R" panose="00020600040101010101" pitchFamily="18" charset="-122"/>
              </a:rPr>
              <a:t>1</a:t>
            </a:r>
            <a:r>
              <a:rPr lang="zh-CN" altLang="en-US" sz="4800">
                <a:latin typeface="华文琥珀" panose="02010800040101010101" charset="-122"/>
                <a:ea typeface="华文琥珀" panose="02010800040101010101" charset="-122"/>
                <a:cs typeface="851tegakizatsu" panose="02000600000000000000" pitchFamily="2" charset="-122"/>
                <a:sym typeface="OPPOSans R" panose="00020600040101010101" pitchFamily="18" charset="-122"/>
              </a:rPr>
              <a:t>讲</a:t>
            </a:r>
            <a:r>
              <a:rPr lang="en-US" altLang="zh-CN" sz="4800">
                <a:latin typeface="华文琥珀" panose="02010800040101010101" charset="-122"/>
                <a:ea typeface="华文琥珀" panose="02010800040101010101" charset="-122"/>
                <a:cs typeface="851tegakizatsu" panose="02000600000000000000" pitchFamily="2" charset="-122"/>
                <a:sym typeface="OPPOSans R" panose="00020600040101010101" pitchFamily="18" charset="-122"/>
              </a:rPr>
              <a:t>——</a:t>
            </a:r>
            <a:endParaRPr lang="en-US" altLang="zh-CN" sz="4800">
              <a:latin typeface="华文琥珀" panose="02010800040101010101" charset="-122"/>
              <a:ea typeface="华文琥珀" panose="02010800040101010101" charset="-122"/>
              <a:cs typeface="851tegakizatsu" panose="02000600000000000000" pitchFamily="2" charset="-122"/>
              <a:sym typeface="OPPOSans R" panose="00020600040101010101" pitchFamily="18" charset="-122"/>
            </a:endParaRPr>
          </a:p>
          <a:p>
            <a:pPr algn="ctr"/>
            <a:r>
              <a:rPr lang="zh-CN" altLang="en-US" sz="4800">
                <a:latin typeface="华文琥珀" panose="02010800040101010101" charset="-122"/>
                <a:ea typeface="华文琥珀" panose="02010800040101010101" charset="-122"/>
                <a:cs typeface="851tegakizatsu" panose="02000600000000000000" pitchFamily="2" charset="-122"/>
                <a:sym typeface="OPPOSans R" panose="00020600040101010101" pitchFamily="18" charset="-122"/>
              </a:rPr>
              <a:t>倍的认识</a:t>
            </a:r>
            <a:endParaRPr lang="zh-CN" altLang="en-US" sz="4800">
              <a:latin typeface="华文琥珀" panose="02010800040101010101" charset="-122"/>
              <a:ea typeface="华文琥珀" panose="02010800040101010101" charset="-122"/>
              <a:cs typeface="851tegakizatsu" panose="02000600000000000000" pitchFamily="2" charset="-122"/>
              <a:sym typeface="OPPOSans R" panose="00020600040101010101" pitchFamily="18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879" y="226715"/>
            <a:ext cx="4087716" cy="5678130"/>
          </a:xfrm>
          <a:prstGeom prst="rect">
            <a:avLst/>
          </a:prstGeom>
        </p:spPr>
      </p:pic>
      <p:sp>
        <p:nvSpPr>
          <p:cNvPr id="10" name="稻壳儿春秋广告/盗版必究        原创来源：http://chn.docer.com/works?userid=199329941#!/work_time"/>
          <p:cNvSpPr>
            <a:spLocks noChangeArrowheads="1"/>
          </p:cNvSpPr>
          <p:nvPr/>
        </p:nvSpPr>
        <p:spPr bwMode="auto">
          <a:xfrm>
            <a:off x="5488305" y="4115683"/>
            <a:ext cx="145542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zh-CN" altLang="en-US" sz="32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851tegakizatsu" panose="02000600000000000000" pitchFamily="2" charset="-122"/>
              </a:rPr>
              <a:t>目 录</a:t>
            </a:r>
            <a:endParaRPr lang="en-US" altLang="zh-CN" sz="32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  <a:sym typeface="851tegakizatsu" panose="02000600000000000000" pitchFamily="2" charset="-122"/>
            </a:endParaRPr>
          </a:p>
        </p:txBody>
      </p:sp>
      <p:sp>
        <p:nvSpPr>
          <p:cNvPr id="13" name="稻壳儿春秋广告/盗版必究        原创来源：http://chn.docer.com/works?userid=199329941#!/work_time"/>
          <p:cNvSpPr txBox="1"/>
          <p:nvPr/>
        </p:nvSpPr>
        <p:spPr>
          <a:xfrm>
            <a:off x="1415310" y="1764949"/>
            <a:ext cx="2636960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OPPOSans R" panose="00020600040101010101" pitchFamily="18" charset="-122"/>
              </a:rPr>
              <a:t>1.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OPPOSans R" panose="00020600040101010101" pitchFamily="18" charset="-122"/>
              </a:rPr>
              <a:t>知识梳理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  <a:sym typeface="OPPOSans R" panose="00020600040101010101" pitchFamily="18" charset="-122"/>
            </a:endParaRPr>
          </a:p>
        </p:txBody>
      </p:sp>
      <p:sp>
        <p:nvSpPr>
          <p:cNvPr id="15" name="稻壳儿春秋广告/盗版必究        原创来源：http://chn.docer.com/works?userid=199329941#!/work_time"/>
          <p:cNvSpPr txBox="1"/>
          <p:nvPr/>
        </p:nvSpPr>
        <p:spPr>
          <a:xfrm>
            <a:off x="1415310" y="3791568"/>
            <a:ext cx="2636960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OPPOSans R" panose="00020600040101010101" pitchFamily="18" charset="-122"/>
              </a:rPr>
              <a:t>3.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OPPOSans R" panose="00020600040101010101" pitchFamily="18" charset="-122"/>
              </a:rPr>
              <a:t>总结归纳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  <a:sym typeface="OPPOSans R" panose="00020600040101010101" pitchFamily="18" charset="-122"/>
            </a:endParaRPr>
          </a:p>
        </p:txBody>
      </p:sp>
      <p:sp>
        <p:nvSpPr>
          <p:cNvPr id="17" name="稻壳儿春秋广告/盗版必究        原创来源：http://chn.docer.com/works?userid=199329941#!/work_time"/>
          <p:cNvSpPr txBox="1"/>
          <p:nvPr/>
        </p:nvSpPr>
        <p:spPr>
          <a:xfrm>
            <a:off x="8075825" y="1764481"/>
            <a:ext cx="2636960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OPPOSans R" panose="00020600040101010101" pitchFamily="18" charset="-122"/>
              </a:rPr>
              <a:t>2.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OPPOSans R" panose="00020600040101010101" pitchFamily="18" charset="-122"/>
              </a:rPr>
              <a:t>例题讲解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  <a:sym typeface="OPPOSans R" panose="00020600040101010101" pitchFamily="18" charset="-122"/>
            </a:endParaRPr>
          </a:p>
        </p:txBody>
      </p:sp>
      <p:sp>
        <p:nvSpPr>
          <p:cNvPr id="19" name="稻壳儿春秋广告/盗版必究        原创来源：http://chn.docer.com/works?userid=199329941#!/work_time"/>
          <p:cNvSpPr txBox="1"/>
          <p:nvPr/>
        </p:nvSpPr>
        <p:spPr>
          <a:xfrm>
            <a:off x="8139960" y="3791736"/>
            <a:ext cx="2636960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OPPOSans R" panose="00020600040101010101" pitchFamily="18" charset="-122"/>
              </a:rPr>
              <a:t>4.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OPPOSans R" panose="00020600040101010101" pitchFamily="18" charset="-122"/>
              </a:rPr>
              <a:t>巩固提升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  <a:sym typeface="OPPOSans R" panose="00020600040101010101" pitchFamily="18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稻壳儿春秋广告/盗版必究        原创来源：http://chn.docer.com/works?userid=199329941#!/work_time"/>
          <p:cNvSpPr txBox="1"/>
          <p:nvPr/>
        </p:nvSpPr>
        <p:spPr>
          <a:xfrm flipH="1">
            <a:off x="1386205" y="1055370"/>
            <a:ext cx="8840470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50000"/>
              </a:lnSpc>
              <a:defRPr/>
            </a:pPr>
            <a:r>
              <a:rPr 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要点诠释：</a:t>
            </a:r>
            <a:endParaRPr lang="zh-CN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倍表示的是两个量之间的一种关系,如果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a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÷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b=2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,我们就说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a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是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b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的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2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倍,这与我们后面学习的一个量是另一个量的几分之几是类似的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.</a:t>
            </a:r>
            <a:endParaRPr lang="en-US" altLang="zh-CN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求一个量是另一个量的几倍,用除法计算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.</a:t>
            </a:r>
            <a:endParaRPr lang="en-US" altLang="zh-CN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endParaRPr lang="en-US" altLang="zh-CN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a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是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b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的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2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倍：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a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比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b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的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2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倍多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3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：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  <a:sym typeface="+mn-ea"/>
            </a:endParaRPr>
          </a:p>
          <a:p>
            <a:pPr lvl="0" fontAlgn="auto">
              <a:lnSpc>
                <a:spcPct val="150000"/>
              </a:lnSpc>
              <a:defRPr/>
            </a:pP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a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比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b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的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3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倍少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2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：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sp>
        <p:nvSpPr>
          <p:cNvPr id="22" name="稻壳儿春秋广告/盗版必究        原创来源：http://chn.docer.com/works?userid=199329941#!/work_time"/>
          <p:cNvSpPr txBox="1"/>
          <p:nvPr/>
        </p:nvSpPr>
        <p:spPr>
          <a:xfrm flipH="1">
            <a:off x="5173980" y="352425"/>
            <a:ext cx="1844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2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知识梳理</a:t>
            </a:r>
            <a:endParaRPr lang="zh-CN" altLang="en-US" sz="32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11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37" y="935901"/>
            <a:ext cx="757502" cy="828000"/>
          </a:xfrm>
          <a:prstGeom prst="rect">
            <a:avLst/>
          </a:prstGeom>
        </p:spPr>
      </p:pic>
      <p:pic>
        <p:nvPicPr>
          <p:cNvPr id="4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028" y="4699818"/>
            <a:ext cx="2043223" cy="180000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H="1" flipV="1">
            <a:off x="4453255" y="340677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453255" y="3550920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 flipV="1">
            <a:off x="5173345" y="340677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325235" y="5658485"/>
            <a:ext cx="288000" cy="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4453890" y="380873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453890" y="3952875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 flipV="1">
            <a:off x="5173980" y="380873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 flipV="1">
            <a:off x="5173345" y="380873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173345" y="3952875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 flipV="1">
            <a:off x="5893435" y="380873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4039870" y="3294380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b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4039870" y="3696335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a</a:t>
            </a:r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 flipH="1" flipV="1">
            <a:off x="4453255" y="427355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453255" y="4417695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 flipV="1">
            <a:off x="5173345" y="427355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 flipV="1">
            <a:off x="4453890" y="467550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453890" y="4819650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5173980" y="467550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5173345" y="467550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173345" y="4819650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 flipV="1">
            <a:off x="5893435" y="467550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4039870" y="4161155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b</a:t>
            </a:r>
            <a:endParaRPr lang="en-US" altLang="zh-CN"/>
          </a:p>
        </p:txBody>
      </p:sp>
      <p:sp>
        <p:nvSpPr>
          <p:cNvPr id="30" name="文本框 29"/>
          <p:cNvSpPr txBox="1"/>
          <p:nvPr/>
        </p:nvSpPr>
        <p:spPr>
          <a:xfrm>
            <a:off x="4039870" y="4563110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a</a:t>
            </a:r>
            <a:endParaRPr lang="zh-CN" altLang="en-US"/>
          </a:p>
        </p:txBody>
      </p:sp>
      <p:cxnSp>
        <p:nvCxnSpPr>
          <p:cNvPr id="31" name="直接连接符 30"/>
          <p:cNvCxnSpPr/>
          <p:nvPr/>
        </p:nvCxnSpPr>
        <p:spPr>
          <a:xfrm flipH="1" flipV="1">
            <a:off x="5894070" y="467550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5893435" y="4819650"/>
            <a:ext cx="36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 flipV="1">
            <a:off x="6253480" y="467550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右大括号 34"/>
          <p:cNvSpPr/>
          <p:nvPr/>
        </p:nvSpPr>
        <p:spPr>
          <a:xfrm rot="16200000">
            <a:off x="5995965" y="4358980"/>
            <a:ext cx="154305" cy="360000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5924550" y="4049395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3</a:t>
            </a:r>
            <a:endParaRPr lang="zh-CN" altLang="en-US"/>
          </a:p>
        </p:txBody>
      </p:sp>
      <p:cxnSp>
        <p:nvCxnSpPr>
          <p:cNvPr id="37" name="直接连接符 36"/>
          <p:cNvCxnSpPr/>
          <p:nvPr/>
        </p:nvCxnSpPr>
        <p:spPr>
          <a:xfrm flipH="1" flipV="1">
            <a:off x="4453255" y="511238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4453255" y="5256530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 flipV="1">
            <a:off x="5173345" y="511238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 flipV="1">
            <a:off x="4453890" y="551434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453890" y="5658485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 flipV="1">
            <a:off x="5173980" y="551434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 flipV="1">
            <a:off x="5173345" y="551434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5173345" y="5658485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4039870" y="4999990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b</a:t>
            </a:r>
            <a:endParaRPr lang="en-US" altLang="zh-CN"/>
          </a:p>
        </p:txBody>
      </p:sp>
      <p:sp>
        <p:nvSpPr>
          <p:cNvPr id="46" name="文本框 45"/>
          <p:cNvSpPr txBox="1"/>
          <p:nvPr/>
        </p:nvSpPr>
        <p:spPr>
          <a:xfrm>
            <a:off x="4039870" y="5401945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a</a:t>
            </a:r>
            <a:endParaRPr lang="zh-CN" altLang="en-US"/>
          </a:p>
        </p:txBody>
      </p:sp>
      <p:cxnSp>
        <p:nvCxnSpPr>
          <p:cNvPr id="47" name="直接连接符 46"/>
          <p:cNvCxnSpPr/>
          <p:nvPr/>
        </p:nvCxnSpPr>
        <p:spPr>
          <a:xfrm flipH="1" flipV="1">
            <a:off x="6613525" y="551370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右大括号 49"/>
          <p:cNvSpPr/>
          <p:nvPr/>
        </p:nvSpPr>
        <p:spPr>
          <a:xfrm rot="16200000">
            <a:off x="6391518" y="5189752"/>
            <a:ext cx="154800" cy="288000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6325235" y="4819650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2</a:t>
            </a:r>
            <a:endParaRPr lang="zh-CN" altLang="en-US"/>
          </a:p>
        </p:txBody>
      </p:sp>
      <p:cxnSp>
        <p:nvCxnSpPr>
          <p:cNvPr id="52" name="直接连接符 51"/>
          <p:cNvCxnSpPr/>
          <p:nvPr/>
        </p:nvCxnSpPr>
        <p:spPr>
          <a:xfrm flipH="1" flipV="1">
            <a:off x="5894070" y="551434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 flipV="1">
            <a:off x="5893435" y="551434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5893435" y="5658485"/>
            <a:ext cx="432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 flipV="1">
            <a:off x="6325235" y="551434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稻壳儿春秋广告/盗版必究        原创来源：http://chn.docer.com/works?userid=199329941#!/work_time"/>
          <p:cNvSpPr txBox="1"/>
          <p:nvPr/>
        </p:nvSpPr>
        <p:spPr>
          <a:xfrm flipH="1">
            <a:off x="1386205" y="1055370"/>
            <a:ext cx="88404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50000"/>
              </a:lnSpc>
              <a:defRPr/>
            </a:pPr>
            <a:r>
              <a:rPr 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要点诠释：</a:t>
            </a:r>
            <a:endParaRPr lang="zh-CN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sp>
        <p:nvSpPr>
          <p:cNvPr id="22" name="稻壳儿春秋广告/盗版必究        原创来源：http://chn.docer.com/works?userid=199329941#!/work_time"/>
          <p:cNvSpPr txBox="1"/>
          <p:nvPr/>
        </p:nvSpPr>
        <p:spPr>
          <a:xfrm flipH="1">
            <a:off x="5173980" y="352425"/>
            <a:ext cx="1844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2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知识梳理</a:t>
            </a:r>
            <a:endParaRPr lang="zh-CN" altLang="en-US" sz="32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11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37" y="935901"/>
            <a:ext cx="757502" cy="828000"/>
          </a:xfrm>
          <a:prstGeom prst="rect">
            <a:avLst/>
          </a:prstGeom>
        </p:spPr>
      </p:pic>
      <p:pic>
        <p:nvPicPr>
          <p:cNvPr id="4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028" y="4699818"/>
            <a:ext cx="2043223" cy="1800000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 flipH="1" flipV="1">
            <a:off x="4453255" y="354901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453255" y="3693160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 flipV="1">
            <a:off x="5173345" y="354901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325235" y="5800725"/>
            <a:ext cx="288000" cy="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 flipV="1">
            <a:off x="4453890" y="395097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453890" y="4095115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5173980" y="395097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 flipV="1">
            <a:off x="5173345" y="395097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173345" y="4095115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 flipV="1">
            <a:off x="5893435" y="395097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039870" y="3436620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b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4039870" y="3838575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a</a:t>
            </a:r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 flipH="1" flipV="1">
            <a:off x="4453255" y="441579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4453255" y="4559935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5173345" y="441579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 flipV="1">
            <a:off x="4453890" y="481774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453890" y="4961890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 flipV="1">
            <a:off x="5173980" y="481774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 flipV="1">
            <a:off x="5173345" y="481774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173345" y="4961890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5893435" y="481774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4039870" y="4303395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b</a:t>
            </a:r>
            <a:endParaRPr lang="en-US" altLang="zh-CN"/>
          </a:p>
        </p:txBody>
      </p:sp>
      <p:sp>
        <p:nvSpPr>
          <p:cNvPr id="28" name="文本框 27"/>
          <p:cNvSpPr txBox="1"/>
          <p:nvPr/>
        </p:nvSpPr>
        <p:spPr>
          <a:xfrm>
            <a:off x="4039870" y="4705350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a</a:t>
            </a:r>
            <a:endParaRPr lang="zh-CN" altLang="en-US"/>
          </a:p>
        </p:txBody>
      </p:sp>
      <p:cxnSp>
        <p:nvCxnSpPr>
          <p:cNvPr id="29" name="直接连接符 28"/>
          <p:cNvCxnSpPr/>
          <p:nvPr/>
        </p:nvCxnSpPr>
        <p:spPr>
          <a:xfrm flipH="1" flipV="1">
            <a:off x="5894070" y="481774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 flipV="1">
            <a:off x="5893435" y="481774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5893435" y="4961890"/>
            <a:ext cx="36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 flipV="1">
            <a:off x="6253480" y="481774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右大括号 32"/>
          <p:cNvSpPr/>
          <p:nvPr/>
        </p:nvSpPr>
        <p:spPr>
          <a:xfrm rot="16200000">
            <a:off x="5995965" y="4501220"/>
            <a:ext cx="154305" cy="360000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5924550" y="4191635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3</a:t>
            </a:r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 flipH="1" flipV="1">
            <a:off x="4453255" y="525462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453255" y="5398770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 flipV="1">
            <a:off x="5173345" y="525462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 flipV="1">
            <a:off x="4453890" y="565658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4453890" y="5800725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 flipV="1">
            <a:off x="5173980" y="565658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 flipV="1">
            <a:off x="5173345" y="565658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5173345" y="5800725"/>
            <a:ext cx="720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039870" y="5142230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b</a:t>
            </a:r>
            <a:endParaRPr lang="en-US" altLang="zh-CN"/>
          </a:p>
        </p:txBody>
      </p:sp>
      <p:sp>
        <p:nvSpPr>
          <p:cNvPr id="45" name="文本框 44"/>
          <p:cNvSpPr txBox="1"/>
          <p:nvPr/>
        </p:nvSpPr>
        <p:spPr>
          <a:xfrm>
            <a:off x="4039870" y="5544185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a</a:t>
            </a:r>
            <a:endParaRPr lang="zh-CN" altLang="en-US"/>
          </a:p>
        </p:txBody>
      </p:sp>
      <p:cxnSp>
        <p:nvCxnSpPr>
          <p:cNvPr id="47" name="直接连接符 46"/>
          <p:cNvCxnSpPr/>
          <p:nvPr/>
        </p:nvCxnSpPr>
        <p:spPr>
          <a:xfrm flipH="1" flipV="1">
            <a:off x="6613525" y="5655945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右大括号 49"/>
          <p:cNvSpPr/>
          <p:nvPr/>
        </p:nvSpPr>
        <p:spPr>
          <a:xfrm rot="16200000">
            <a:off x="6391518" y="5331992"/>
            <a:ext cx="154800" cy="288000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6325235" y="4961890"/>
            <a:ext cx="2984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  <a:sym typeface="+mn-ea"/>
              </a:rPr>
              <a:t>2</a:t>
            </a:r>
            <a:endParaRPr lang="zh-CN" altLang="en-US"/>
          </a:p>
        </p:txBody>
      </p:sp>
      <p:cxnSp>
        <p:nvCxnSpPr>
          <p:cNvPr id="52" name="直接连接符 51"/>
          <p:cNvCxnSpPr/>
          <p:nvPr/>
        </p:nvCxnSpPr>
        <p:spPr>
          <a:xfrm flipH="1" flipV="1">
            <a:off x="5894070" y="565658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 flipV="1">
            <a:off x="5893435" y="565658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5893435" y="5800725"/>
            <a:ext cx="432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 flipV="1">
            <a:off x="6325235" y="5656580"/>
            <a:ext cx="0" cy="144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2" y="936224"/>
            <a:ext cx="731702" cy="792000"/>
          </a:xfrm>
          <a:prstGeom prst="rect">
            <a:avLst/>
          </a:prstGeom>
        </p:spPr>
      </p:pic>
      <p:sp>
        <p:nvSpPr>
          <p:cNvPr id="22" name="稻壳儿春秋广告/盗版必究        原创来源：http://chn.docer.com/works?userid=199329941#!/work_time"/>
          <p:cNvSpPr txBox="1"/>
          <p:nvPr/>
        </p:nvSpPr>
        <p:spPr>
          <a:xfrm flipH="1">
            <a:off x="5173980" y="352425"/>
            <a:ext cx="1844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2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例题讲解</a:t>
            </a:r>
            <a:endParaRPr lang="zh-CN" altLang="en-US" sz="32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sp>
        <p:nvSpPr>
          <p:cNvPr id="3" name="稻壳儿春秋广告/盗版必究        原创来源：http://chn.docer.com/works?userid=199329941#!/work_time"/>
          <p:cNvSpPr txBox="1"/>
          <p:nvPr/>
        </p:nvSpPr>
        <p:spPr>
          <a:xfrm flipH="1">
            <a:off x="1386205" y="1055370"/>
            <a:ext cx="88404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例题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1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：两名士兵比赛贴告示,甲士兵贴 40 张,是乙士兵贴的数量的 5 倍,问乙士兵贴了多少张告示？还需要再贴多少张才能和甲士兵贴的一样多？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答案：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8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张；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32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张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334" y="4657008"/>
            <a:ext cx="1602172" cy="1800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85" y="935845"/>
            <a:ext cx="767363" cy="792000"/>
          </a:xfrm>
          <a:prstGeom prst="rect">
            <a:avLst/>
          </a:prstGeom>
        </p:spPr>
      </p:pic>
      <p:sp>
        <p:nvSpPr>
          <p:cNvPr id="22" name="稻壳儿春秋广告/盗版必究        原创来源：http://chn.docer.com/works?userid=199329941#!/work_time"/>
          <p:cNvSpPr txBox="1"/>
          <p:nvPr/>
        </p:nvSpPr>
        <p:spPr>
          <a:xfrm flipH="1">
            <a:off x="5173980" y="352425"/>
            <a:ext cx="1844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2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例题讲解</a:t>
            </a:r>
            <a:endParaRPr lang="zh-CN" altLang="en-US" sz="32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sp>
        <p:nvSpPr>
          <p:cNvPr id="2" name="稻壳儿春秋广告/盗版必究        原创来源：http://chn.docer.com/works?userid=199329941#!/work_time"/>
          <p:cNvSpPr txBox="1"/>
          <p:nvPr/>
        </p:nvSpPr>
        <p:spPr>
          <a:xfrm flipH="1">
            <a:off x="1386205" y="1055370"/>
            <a:ext cx="88404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练习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1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：甲、乙两位老师共要制作 100 朵小红花奖励学员,乙老师完成了 20 朵,甲老师完成的数量是乙老师的 3 倍,问两人还差多少朵没有完成？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答案：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20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朵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159" y="4598313"/>
            <a:ext cx="1844285" cy="1800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2" y="936224"/>
            <a:ext cx="731702" cy="792000"/>
          </a:xfrm>
          <a:prstGeom prst="rect">
            <a:avLst/>
          </a:prstGeom>
        </p:spPr>
      </p:pic>
      <p:sp>
        <p:nvSpPr>
          <p:cNvPr id="22" name="稻壳儿春秋广告/盗版必究        原创来源：http://chn.docer.com/works?userid=199329941#!/work_time"/>
          <p:cNvSpPr txBox="1"/>
          <p:nvPr/>
        </p:nvSpPr>
        <p:spPr>
          <a:xfrm flipH="1">
            <a:off x="5173980" y="352425"/>
            <a:ext cx="1844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2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例题讲解</a:t>
            </a:r>
            <a:endParaRPr lang="zh-CN" altLang="en-US" sz="32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sp>
        <p:nvSpPr>
          <p:cNvPr id="3" name="稻壳儿春秋广告/盗版必究        原创来源：http://chn.docer.com/works?userid=199329941#!/work_time"/>
          <p:cNvSpPr txBox="1"/>
          <p:nvPr/>
        </p:nvSpPr>
        <p:spPr>
          <a:xfrm flipH="1">
            <a:off x="1386205" y="1055370"/>
            <a:ext cx="88404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例题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2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：凯奥斯悬赏寻找妙妙,找到的人奖励金币 20 枚,奖励银币的数量是金币的 3 倍还多 5 枚．奖励的银币有多少枚？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答案：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65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枚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334" y="4657008"/>
            <a:ext cx="1602172" cy="1800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85" y="935845"/>
            <a:ext cx="767363" cy="792000"/>
          </a:xfrm>
          <a:prstGeom prst="rect">
            <a:avLst/>
          </a:prstGeom>
        </p:spPr>
      </p:pic>
      <p:sp>
        <p:nvSpPr>
          <p:cNvPr id="22" name="稻壳儿春秋广告/盗版必究        原创来源：http://chn.docer.com/works?userid=199329941#!/work_time"/>
          <p:cNvSpPr txBox="1"/>
          <p:nvPr/>
        </p:nvSpPr>
        <p:spPr>
          <a:xfrm flipH="1">
            <a:off x="5173980" y="352425"/>
            <a:ext cx="1844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2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例题讲解</a:t>
            </a:r>
            <a:endParaRPr lang="zh-CN" altLang="en-US" sz="32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sp>
        <p:nvSpPr>
          <p:cNvPr id="2" name="稻壳儿春秋广告/盗版必究        原创来源：http://chn.docer.com/works?userid=199329941#!/work_time"/>
          <p:cNvSpPr txBox="1"/>
          <p:nvPr/>
        </p:nvSpPr>
        <p:spPr>
          <a:xfrm flipH="1">
            <a:off x="1386205" y="1055370"/>
            <a:ext cx="88404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练习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2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：凯奥斯悬赏寻找妙妙,找到的人奖励金币 20 枚,奖励银币的数量是金币的 3 倍还少 5 枚．奖励的银币有多少枚？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答案：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55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枚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159" y="4598313"/>
            <a:ext cx="1844285" cy="1800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2" y="936224"/>
            <a:ext cx="731702" cy="792000"/>
          </a:xfrm>
          <a:prstGeom prst="rect">
            <a:avLst/>
          </a:prstGeom>
        </p:spPr>
      </p:pic>
      <p:sp>
        <p:nvSpPr>
          <p:cNvPr id="22" name="稻壳儿春秋广告/盗版必究        原创来源：http://chn.docer.com/works?userid=199329941#!/work_time"/>
          <p:cNvSpPr txBox="1"/>
          <p:nvPr/>
        </p:nvSpPr>
        <p:spPr>
          <a:xfrm flipH="1">
            <a:off x="5173980" y="352425"/>
            <a:ext cx="1844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2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例题讲解</a:t>
            </a:r>
            <a:endParaRPr lang="zh-CN" altLang="en-US" sz="32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sp>
        <p:nvSpPr>
          <p:cNvPr id="3" name="稻壳儿春秋广告/盗版必究        原创来源：http://chn.docer.com/works?userid=199329941#!/work_time"/>
          <p:cNvSpPr txBox="1"/>
          <p:nvPr/>
        </p:nvSpPr>
        <p:spPr>
          <a:xfrm flipH="1">
            <a:off x="1386205" y="1055370"/>
            <a:ext cx="88404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例题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3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：壮壮射出 40 支羽毛箭,羽毛箭的数量是薇儿盾牌数量的 6 倍还多 4,薇儿有多少个盾牌？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答案：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6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个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334" y="4657008"/>
            <a:ext cx="1602172" cy="1800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85" y="935845"/>
            <a:ext cx="767363" cy="792000"/>
          </a:xfrm>
          <a:prstGeom prst="rect">
            <a:avLst/>
          </a:prstGeom>
        </p:spPr>
      </p:pic>
      <p:sp>
        <p:nvSpPr>
          <p:cNvPr id="22" name="稻壳儿春秋广告/盗版必究        原创来源：http://chn.docer.com/works?userid=199329941#!/work_time"/>
          <p:cNvSpPr txBox="1"/>
          <p:nvPr/>
        </p:nvSpPr>
        <p:spPr>
          <a:xfrm flipH="1">
            <a:off x="5173980" y="352425"/>
            <a:ext cx="1844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2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例题讲解</a:t>
            </a:r>
            <a:endParaRPr lang="zh-CN" altLang="en-US" sz="32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sp>
        <p:nvSpPr>
          <p:cNvPr id="2" name="稻壳儿春秋广告/盗版必究        原创来源：http://chn.docer.com/works?userid=199329941#!/work_time"/>
          <p:cNvSpPr txBox="1"/>
          <p:nvPr/>
        </p:nvSpPr>
        <p:spPr>
          <a:xfrm flipH="1">
            <a:off x="1386205" y="1055370"/>
            <a:ext cx="88404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练习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3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：怪兽喷出了水球 22 个,水球的数量是火球的 3 倍少 5 个,火球有多少个？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答案：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9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个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159" y="4598313"/>
            <a:ext cx="1844285" cy="1800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稻壳儿春秋广告/盗版必究        原创来源：http://chn.docer.com/works?userid=199329941#!/work_ti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2" y="936224"/>
            <a:ext cx="731702" cy="792000"/>
          </a:xfrm>
          <a:prstGeom prst="rect">
            <a:avLst/>
          </a:prstGeom>
        </p:spPr>
      </p:pic>
      <p:sp>
        <p:nvSpPr>
          <p:cNvPr id="22" name="稻壳儿春秋广告/盗版必究        原创来源：http://chn.docer.com/works?userid=199329941#!/work_time"/>
          <p:cNvSpPr txBox="1"/>
          <p:nvPr/>
        </p:nvSpPr>
        <p:spPr>
          <a:xfrm flipH="1">
            <a:off x="5173980" y="352425"/>
            <a:ext cx="1844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32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例题讲解</a:t>
            </a:r>
            <a:endParaRPr lang="zh-CN" altLang="en-US" sz="32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sp>
        <p:nvSpPr>
          <p:cNvPr id="3" name="稻壳儿春秋广告/盗版必究        原创来源：http://chn.docer.com/works?userid=199329941#!/work_time"/>
          <p:cNvSpPr txBox="1"/>
          <p:nvPr/>
        </p:nvSpPr>
        <p:spPr>
          <a:xfrm flipH="1">
            <a:off x="1386205" y="1055370"/>
            <a:ext cx="88404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例题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4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：有 38 个士兵,士兵数量是小怪物数量的 5 倍少 2 个,小怪物有多少只？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答案：</a:t>
            </a:r>
            <a:r>
              <a:rPr lang="en-US" altLang="zh-CN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8</a:t>
            </a:r>
            <a:r>
              <a:rPr lang="zh-CN" altLang="en-US" sz="2000" b="1"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只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334" y="4657008"/>
            <a:ext cx="1602172" cy="1800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https://d.book118.com/525341244044011041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微软雅黑</vt:lpstr>
      <vt:lpstr>Wingdings</vt:lpstr>
      <vt:lpstr>华文琥珀</vt:lpstr>
      <vt:lpstr>851tegakizatsu</vt:lpstr>
      <vt:lpstr>OPPOSans R</vt:lpstr>
      <vt:lpstr>幼圆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2024-09-01T17:50:03.578</cp:lastPrinted>
  <dcterms:created xsi:type="dcterms:W3CDTF">2024-09-01T09:50:03Z</dcterms:created>
  <dcterms:modified xsi:type="dcterms:W3CDTF">2024-09-01T09:50:05Z</dcterms:modified>
</cp:coreProperties>
</file>