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6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E0B47-06B8-435F-8E87-300B46DE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F75B8-D6A7-4B97-942B-279701B5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D10CA-CE90-49AC-99DC-4A4AB6AD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9B7A8-F4CF-4AA1-AE03-A20168D4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4B2FB-9E85-415E-84EB-16C214B2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CB8F3-A5B6-440C-AAF7-FDBA416CB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E3EBC-8727-4937-9068-C2877550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015DE-C299-4EAF-9D42-A298DF71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D1C58-DD18-4DED-8026-402425FF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91CFB-5CB9-4B36-BD4B-637B3147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70496-0D42-4D3E-82F9-762A75BC1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66" r:id="rId2"/>
    <p:sldLayoutId id="2147491867" r:id="rId3"/>
    <p:sldLayoutId id="2147491868" r:id="rId4"/>
    <p:sldLayoutId id="2147491869" r:id="rId5"/>
    <p:sldLayoutId id="2147491870" r:id="rId6"/>
    <p:sldLayoutId id="2147491871" r:id="rId7"/>
    <p:sldLayoutId id="2147491872" r:id="rId8"/>
    <p:sldLayoutId id="2147491873" r:id="rId9"/>
    <p:sldLayoutId id="2147491874" r:id="rId10"/>
    <p:sldLayoutId id="21474918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0.xml" /><Relationship Id="rId3" Type="http://schemas.openxmlformats.org/officeDocument/2006/relationships/tags" Target="../tags/tag431.xml" /><Relationship Id="rId4" Type="http://schemas.openxmlformats.org/officeDocument/2006/relationships/tags" Target="../tags/tag4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14" Type="http://schemas.openxmlformats.org/officeDocument/2006/relationships/tags" Target="../tags/tag445.xml" /><Relationship Id="rId15" Type="http://schemas.openxmlformats.org/officeDocument/2006/relationships/tags" Target="../tags/tag446.xml" /><Relationship Id="rId16" Type="http://schemas.openxmlformats.org/officeDocument/2006/relationships/tags" Target="../tags/tag447.xml" /><Relationship Id="rId17" Type="http://schemas.openxmlformats.org/officeDocument/2006/relationships/tags" Target="../tags/tag448.xml" /><Relationship Id="rId18" Type="http://schemas.openxmlformats.org/officeDocument/2006/relationships/tags" Target="../tags/tag449.xml" /><Relationship Id="rId19" Type="http://schemas.openxmlformats.org/officeDocument/2006/relationships/tags" Target="../tags/tag450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9.xml" /><Relationship Id="rId11" Type="http://schemas.openxmlformats.org/officeDocument/2006/relationships/tags" Target="../tags/tag460.xml" /><Relationship Id="rId12" Type="http://schemas.openxmlformats.org/officeDocument/2006/relationships/tags" Target="../tags/tag461.xml" /><Relationship Id="rId13" Type="http://schemas.openxmlformats.org/officeDocument/2006/relationships/tags" Target="../tags/tag462.xml" /><Relationship Id="rId14" Type="http://schemas.openxmlformats.org/officeDocument/2006/relationships/tags" Target="../tags/tag463.xml" /><Relationship Id="rId15" Type="http://schemas.openxmlformats.org/officeDocument/2006/relationships/tags" Target="../tags/tag464.xml" /><Relationship Id="rId16" Type="http://schemas.openxmlformats.org/officeDocument/2006/relationships/tags" Target="../tags/tag465.xml" /><Relationship Id="rId17" Type="http://schemas.openxmlformats.org/officeDocument/2006/relationships/tags" Target="../tags/tag466.xml" /><Relationship Id="rId18" Type="http://schemas.openxmlformats.org/officeDocument/2006/relationships/tags" Target="../tags/tag467.xml" /><Relationship Id="rId19" Type="http://schemas.openxmlformats.org/officeDocument/2006/relationships/tags" Target="../tags/tag468.xml" /><Relationship Id="rId2" Type="http://schemas.openxmlformats.org/officeDocument/2006/relationships/tags" Target="../tags/tag451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tags" Target="../tags/tag454.xml" /><Relationship Id="rId6" Type="http://schemas.openxmlformats.org/officeDocument/2006/relationships/tags" Target="../tags/tag455.xml" /><Relationship Id="rId7" Type="http://schemas.openxmlformats.org/officeDocument/2006/relationships/tags" Target="../tags/tag456.xml" /><Relationship Id="rId8" Type="http://schemas.openxmlformats.org/officeDocument/2006/relationships/tags" Target="../tags/tag457.xml" /><Relationship Id="rId9" Type="http://schemas.openxmlformats.org/officeDocument/2006/relationships/tags" Target="../tags/tag4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7.xml" /><Relationship Id="rId11" Type="http://schemas.openxmlformats.org/officeDocument/2006/relationships/tags" Target="../tags/tag478.xml" /><Relationship Id="rId12" Type="http://schemas.openxmlformats.org/officeDocument/2006/relationships/tags" Target="../tags/tag479.xml" /><Relationship Id="rId13" Type="http://schemas.openxmlformats.org/officeDocument/2006/relationships/tags" Target="../tags/tag480.xml" /><Relationship Id="rId14" Type="http://schemas.openxmlformats.org/officeDocument/2006/relationships/tags" Target="../tags/tag481.xml" /><Relationship Id="rId15" Type="http://schemas.openxmlformats.org/officeDocument/2006/relationships/tags" Target="../tags/tag482.xml" /><Relationship Id="rId16" Type="http://schemas.openxmlformats.org/officeDocument/2006/relationships/tags" Target="../tags/tag483.xml" /><Relationship Id="rId17" Type="http://schemas.openxmlformats.org/officeDocument/2006/relationships/tags" Target="../tags/tag484.xml" /><Relationship Id="rId18" Type="http://schemas.openxmlformats.org/officeDocument/2006/relationships/tags" Target="../tags/tag485.xml" /><Relationship Id="rId19" Type="http://schemas.openxmlformats.org/officeDocument/2006/relationships/tags" Target="../tags/tag486.xml" /><Relationship Id="rId2" Type="http://schemas.openxmlformats.org/officeDocument/2006/relationships/tags" Target="../tags/tag469.xml" /><Relationship Id="rId20" Type="http://schemas.openxmlformats.org/officeDocument/2006/relationships/tags" Target="../tags/tag487.xml" /><Relationship Id="rId21" Type="http://schemas.openxmlformats.org/officeDocument/2006/relationships/tags" Target="../tags/tag488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Relationship Id="rId8" Type="http://schemas.openxmlformats.org/officeDocument/2006/relationships/tags" Target="../tags/tag475.xml" /><Relationship Id="rId9" Type="http://schemas.openxmlformats.org/officeDocument/2006/relationships/tags" Target="../tags/tag4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8.xml" /><Relationship Id="rId11" Type="http://schemas.openxmlformats.org/officeDocument/2006/relationships/tags" Target="../tags/tag509.xml" /><Relationship Id="rId12" Type="http://schemas.openxmlformats.org/officeDocument/2006/relationships/tags" Target="../tags/tag510.xml" /><Relationship Id="rId13" Type="http://schemas.openxmlformats.org/officeDocument/2006/relationships/tags" Target="../tags/tag511.xml" /><Relationship Id="rId2" Type="http://schemas.openxmlformats.org/officeDocument/2006/relationships/tags" Target="../tags/tag500.xml" /><Relationship Id="rId3" Type="http://schemas.openxmlformats.org/officeDocument/2006/relationships/tags" Target="../tags/tag501.xml" /><Relationship Id="rId4" Type="http://schemas.openxmlformats.org/officeDocument/2006/relationships/tags" Target="../tags/tag502.xml" /><Relationship Id="rId5" Type="http://schemas.openxmlformats.org/officeDocument/2006/relationships/tags" Target="../tags/tag503.xml" /><Relationship Id="rId6" Type="http://schemas.openxmlformats.org/officeDocument/2006/relationships/tags" Target="../tags/tag504.xml" /><Relationship Id="rId7" Type="http://schemas.openxmlformats.org/officeDocument/2006/relationships/tags" Target="../tags/tag505.xml" /><Relationship Id="rId8" Type="http://schemas.openxmlformats.org/officeDocument/2006/relationships/tags" Target="../tags/tag506.xml" /><Relationship Id="rId9" Type="http://schemas.openxmlformats.org/officeDocument/2006/relationships/tags" Target="../tags/tag5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2.xml" /><Relationship Id="rId3" Type="http://schemas.openxmlformats.org/officeDocument/2006/relationships/tags" Target="../tags/tag513.xml" /><Relationship Id="rId4" Type="http://schemas.openxmlformats.org/officeDocument/2006/relationships/tags" Target="../tags/tag514.xml" /><Relationship Id="rId5" Type="http://schemas.openxmlformats.org/officeDocument/2006/relationships/tags" Target="../tags/tag5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4.xml" /><Relationship Id="rId11" Type="http://schemas.openxmlformats.org/officeDocument/2006/relationships/tags" Target="../tags/tag525.xml" /><Relationship Id="rId12" Type="http://schemas.openxmlformats.org/officeDocument/2006/relationships/tags" Target="../tags/tag526.xml" /><Relationship Id="rId13" Type="http://schemas.openxmlformats.org/officeDocument/2006/relationships/tags" Target="../tags/tag527.xml" /><Relationship Id="rId2" Type="http://schemas.openxmlformats.org/officeDocument/2006/relationships/tags" Target="../tags/tag516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Relationship Id="rId7" Type="http://schemas.openxmlformats.org/officeDocument/2006/relationships/tags" Target="../tags/tag521.xml" /><Relationship Id="rId8" Type="http://schemas.openxmlformats.org/officeDocument/2006/relationships/tags" Target="../tags/tag522.xml" /><Relationship Id="rId9" Type="http://schemas.openxmlformats.org/officeDocument/2006/relationships/tags" Target="../tags/tag5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14" Type="http://schemas.openxmlformats.org/officeDocument/2006/relationships/tags" Target="../tags/tag540.xml" /><Relationship Id="rId15" Type="http://schemas.openxmlformats.org/officeDocument/2006/relationships/tags" Target="../tags/tag541.xml" /><Relationship Id="rId16" Type="http://schemas.openxmlformats.org/officeDocument/2006/relationships/tags" Target="../tags/tag542.xml" /><Relationship Id="rId17" Type="http://schemas.openxmlformats.org/officeDocument/2006/relationships/tags" Target="../tags/tag543.xml" /><Relationship Id="rId18" Type="http://schemas.openxmlformats.org/officeDocument/2006/relationships/tags" Target="../tags/tag544.xml" /><Relationship Id="rId19" Type="http://schemas.openxmlformats.org/officeDocument/2006/relationships/tags" Target="../tags/tag545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46.xml" /><Relationship Id="rId3" Type="http://schemas.openxmlformats.org/officeDocument/2006/relationships/tags" Target="../tags/tag547.xml" /><Relationship Id="rId4" Type="http://schemas.openxmlformats.org/officeDocument/2006/relationships/tags" Target="../tags/tag5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7.xml" /><Relationship Id="rId11" Type="http://schemas.openxmlformats.org/officeDocument/2006/relationships/tags" Target="../tags/tag558.xml" /><Relationship Id="rId12" Type="http://schemas.openxmlformats.org/officeDocument/2006/relationships/tags" Target="../tags/tag559.xml" /><Relationship Id="rId13" Type="http://schemas.openxmlformats.org/officeDocument/2006/relationships/tags" Target="../tags/tag560.xml" /><Relationship Id="rId2" Type="http://schemas.openxmlformats.org/officeDocument/2006/relationships/tags" Target="../tags/tag549.xml" /><Relationship Id="rId3" Type="http://schemas.openxmlformats.org/officeDocument/2006/relationships/tags" Target="../tags/tag550.xml" /><Relationship Id="rId4" Type="http://schemas.openxmlformats.org/officeDocument/2006/relationships/tags" Target="../tags/tag551.xml" /><Relationship Id="rId5" Type="http://schemas.openxmlformats.org/officeDocument/2006/relationships/tags" Target="../tags/tag552.xml" /><Relationship Id="rId6" Type="http://schemas.openxmlformats.org/officeDocument/2006/relationships/tags" Target="../tags/tag553.xml" /><Relationship Id="rId7" Type="http://schemas.openxmlformats.org/officeDocument/2006/relationships/tags" Target="../tags/tag554.xml" /><Relationship Id="rId8" Type="http://schemas.openxmlformats.org/officeDocument/2006/relationships/tags" Target="../tags/tag555.xml" /><Relationship Id="rId9" Type="http://schemas.openxmlformats.org/officeDocument/2006/relationships/tags" Target="../tags/tag5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1313423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个人贷款管理及财务知识分析概述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AA,a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个人贷款管理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财务知识基础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信用评估与风险管理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个人贷款市场动态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案例分析与实践经验分享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个人贷款管理</a:t>
            </a:r>
            <a:endParaRPr lang="zh-CN" altLang="en-US"/>
          </a:p>
        </p:txBody>
      </p:sp>
      <p:sp>
        <p:nvSpPr>
          <p:cNvPr id="10497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贷款种类与特点</a:t>
            </a:r>
            <a:endParaRPr lang="zh-CN" altLang="en-US"/>
          </a:p>
        </p:txBody>
      </p:sp>
      <p:sp>
        <p:nvSpPr>
          <p:cNvPr id="1050574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住房贷款：用于购买住房，利率较低，还款期限较长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6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78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0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汽车贷款：用于购买汽车，利率较高，还款期限较短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2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4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8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消费贷款：用于个人消费，利率较高，还款期限较短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0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2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经营贷款：用于企业经营，利率较高，还款期限较短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4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6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598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信用贷款：无需抵押物，利率较高，还款期限较短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0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2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4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抵押贷款：需要抵押物，利率较低，还款期限较长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6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08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贷款申请流程</a:t>
            </a:r>
            <a:endParaRPr lang="zh-CN" altLang="en-US"/>
          </a:p>
        </p:txBody>
      </p:sp>
      <p:sp>
        <p:nvSpPr>
          <p:cNvPr id="105064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5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65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提交贷款申请：填写贷款申请表，提供相关证明材料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5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5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银行审核：银行对申请人的资质、信用、还款能力等进行审核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6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6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签订贷款合同：审核通过后，与银行签订贷款合同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6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7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发放贷款：银行按照合同约定发放贷款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7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7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贷款还款：按照合同约定按时还款，保持良好的还款记录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7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68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68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贷款结清：贷款全部还清后，办理结清手续，解除抵押或担保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贷款利率与费用</a:t>
            </a:r>
            <a:endParaRPr lang="zh-CN" altLang="en-US"/>
          </a:p>
        </p:txBody>
      </p:sp>
      <p:sp>
        <p:nvSpPr>
          <p:cNvPr id="10507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贷款利率：根据借款人的信用等级、还款能力等因素确定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贷款期限：根据借款人的需求和还款能力确定，一般分为短期、中期和长期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还款方式：包括等额本息、等额本金、先息后本等，不同还款方式影响借款人的还款压力和总利息支出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贷款费用：包括手续费、服务费、担保费等，不同金融机构收费标准不同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还款方式及注意事项</a:t>
            </a:r>
            <a:endParaRPr lang="zh-CN" altLang="en-US"/>
          </a:p>
        </p:txBody>
      </p:sp>
      <p:sp>
        <p:nvSpPr>
          <p:cNvPr id="10508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8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等额本金还款：每月还款金额递减，适合收入较高的借款人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等额本息还款：每月还款金额相同，适合收入稳定的借款人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先息后本还款：每月只需支付利息，到期时一次性偿还本金，适合短期资金周转的借款人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8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注意事项：按时还款，避免逾期影响信用记录；合理规划还款计划，避免财务压力过大。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财务知识基础</a:t>
            </a:r>
            <a:endParaRPr lang="zh-CN" altLang="en-US"/>
          </a:p>
        </p:txBody>
      </p:sp>
      <p:sp>
        <p:nvSpPr>
          <p:cNvPr id="1050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财务报表解读</a:t>
            </a:r>
            <a:endParaRPr lang="zh-CN" altLang="en-US"/>
          </a:p>
        </p:txBody>
      </p:sp>
      <p:sp>
        <p:nvSpPr>
          <p:cNvPr id="10516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财务报表包括：资产负债表、利润表、现金流量表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资产负债表：反映企业财务状况，包括资产、负债和所有者权益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利润表：反映企业经营成果，包括收入、成本和利润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6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6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现金流量表：反映企业现金流入流出情况，包括经营活动、投资活动和筹资活动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财务指标分析</a:t>
            </a:r>
            <a:endParaRPr lang="zh-CN" altLang="en-US"/>
          </a:p>
        </p:txBody>
      </p:sp>
      <p:sp>
        <p:nvSpPr>
          <p:cNvPr id="10516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财务指标的定义和分类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财务指标的计算方法和应用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财务指标的局限性和改进措施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财务指标在个人贷款管理中的应用和意义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7" name=""/>
        <p:cNvGrpSpPr/>
        <p:nvPr/>
      </p:nvGrpSpPr>
      <p:grpSpPr>
        <a:xfrm>
          <a:off x="0" y="0"/>
          <a:ext cx="0" cy="0"/>
        </a:xfrm>
      </p:grpSpPr>
      <p:sp>
        <p:nvSpPr>
          <p:cNvPr id="1051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预算与财务规划</a:t>
            </a:r>
            <a:endParaRPr lang="zh-CN" altLang="en-US"/>
          </a:p>
        </p:txBody>
      </p:sp>
      <p:sp>
        <p:nvSpPr>
          <p:cNvPr id="10517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预算的定义：对未来一段时间内的收入和支出进行预测和规划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预算的作用：控制支出，避免财务风险，实现财务目标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预算的制定：根据收入、支出、储蓄、投资等要素进行合理分配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财务规划：根据个人或家庭的财务状况，制定长期的财务目标和计划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5" name=""/>
        <p:cNvGrpSpPr/>
        <p:nvPr/>
      </p:nvGrpSpPr>
      <p:grpSpPr>
        <a:xfrm>
          <a:off x="0" y="0"/>
          <a:ext cx="0" cy="0"/>
        </a:xfrm>
      </p:grpSpPr>
      <p:sp>
        <p:nvSpPr>
          <p:cNvPr id="10518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个人理财知识</a:t>
            </a:r>
            <a:endParaRPr lang="zh-CN" altLang="en-US"/>
          </a:p>
        </p:txBody>
      </p:sp>
      <p:sp>
        <p:nvSpPr>
          <p:cNvPr id="1051804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收入与支出：了解收入来源，合理规划支出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06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8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0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储蓄与投资：制定储蓄计划，选择合适的投资方式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2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4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风险管理：认识风险，制定风险应对策略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0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2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保险规划：了解保险种类，选择合适的保险产品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4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6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8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财务规划：制定长期和短期财务目标，制定实现目标的计划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30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2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4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财务记录与分析：记录财务状况，分析财务数据，调整财务策略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36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38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3" name=""/>
        <p:cNvGrpSpPr/>
        <p:nvPr/>
      </p:nvGrpSpPr>
      <p:grpSpPr>
        <a:xfrm>
          <a:off x="0" y="0"/>
          <a:ext cx="0" cy="0"/>
        </a:xfrm>
      </p:grpSpPr>
      <p:sp>
        <p:nvSpPr>
          <p:cNvPr id="1051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信用评估与风险管理</a:t>
            </a:r>
            <a:endParaRPr lang="zh-CN" altLang="en-US"/>
          </a:p>
        </p:txBody>
      </p:sp>
      <p:sp>
        <p:nvSpPr>
          <p:cNvPr id="1051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个人信用评估体系</a:t>
            </a:r>
            <a:endParaRPr lang="zh-CN" altLang="en-US"/>
          </a:p>
        </p:txBody>
      </p:sp>
      <p:sp>
        <p:nvSpPr>
          <p:cNvPr id="10526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6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6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信用报告：记录个人信用历史、还款记录等信息，供金融机构参考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6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信用风险管理：根据信用评估结果，采取不同的风险管理措施，如提高贷款利率、降低贷款额度等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6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信用评分：根据个人信用历史、还款能力、信用记录等因素进行评分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6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信用等级：根据评分结果将个人信用分为不同等级，如优秀、良好、一般、较差等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https://d.book118.com/526013134230010043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3"/>
  <p:tag name="KSO_WM_UNIT_INDEX" val="1_2_3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2_1"/>
  <p:tag name="KSO_WM_UNIT_INDEX" val="1_2_1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2"/>
  <p:tag name="KSO_WM_UNIT_INDEX" val="1_3_2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3_3"/>
  <p:tag name="KSO_WM_UNIT_INDEX" val="1_3_3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4_1"/>
  <p:tag name="KSO_WM_UNIT_INDEX" val="1_4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2"/>
  <p:tag name="KSO_WM_UNIT_INDEX" val="1_5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i*1_5_1"/>
  <p:tag name="KSO_WM_UNIT_INDEX" val="1_5_1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2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9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4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个人贷款管理及财务知识分析概述</vt:lpstr>
      <vt:lpstr>目录</vt:lpstr>
      <vt:lpstr>个人贷款管理</vt:lpstr>
      <vt:lpstr>贷款种类与特点</vt:lpstr>
      <vt:lpstr>贷款申请流程</vt:lpstr>
      <vt:lpstr>贷款利率与费用</vt:lpstr>
      <vt:lpstr>还款方式及注意事项</vt:lpstr>
      <vt:lpstr>财务知识基础</vt:lpstr>
      <vt:lpstr>财务报表解读</vt:lpstr>
      <vt:lpstr>财务指标分析</vt:lpstr>
      <vt:lpstr>预算与财务规划</vt:lpstr>
      <vt:lpstr>个人理财知识</vt:lpstr>
      <vt:lpstr>信用评估与风险管理</vt:lpstr>
      <vt:lpstr>个人信用评估体系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2024-09-11T23:28:52.224</cp:lastPrinted>
  <dcterms:created xsi:type="dcterms:W3CDTF">2024-09-11T15:28:52Z</dcterms:created>
  <dcterms:modified xsi:type="dcterms:W3CDTF">2024-09-11T15:28:55Z</dcterms:modified>
</cp:coreProperties>
</file>