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AFFB34-4A31-4748-A4BB-CB24C1287C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27A94F-A17D-4F51-BFE9-470006E805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F10808-B532-4BE6-AF43-7570FBED62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2E0EEF-E524-4043-9BED-D43775A505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C4AAE5F-91AF-4139-8F89-B84905D863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4DF4E40-57F4-4E68-B3AC-9E2EA05FA9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6972C66-7C19-44A7-8956-AF3D0A5EE1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54001A-30B7-4046-A53D-050E1098C6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2F1889-FBD9-4596-B3A3-32A81511DA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788C0B-EDF4-4D6B-BFE0-192A1F51E3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E5B914-0EB7-4C85-96FD-2E00CEB111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8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emf" /><Relationship Id="rId3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6031002223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小儿颅脑外伤护理PPT\n## 1.小儿颅脑外伤概述及原因\n### 1.1小儿颅脑外伤的定义与分类\n### 1.2小儿颅脑外伤的常见原因\n### 1.3小儿颅脑外伤的流行病学特点\n## 2.小儿颅脑外伤的临床表现及诊断\n### 2.1小儿颅脑外伤的临床表现\n### 2.2小儿颅脑外伤的诊断方法\n### 2.3小儿颅脑外伤的影像学检查\n## 3.小儿颅脑外伤的治疗方法\n### 3.1小儿颅脑外伤的保守治疗\n### 3.2小儿颅脑外伤的外科治疗\n### 3.3小儿颅脑外伤的康复治疗\n## 4.小儿颅脑外伤的护理原则与方法\n### 4.1小儿颅脑外伤的一般护理\n### 4.2小儿颅脑外伤的专科护理\n### 4.3小儿颅脑外伤的心理护理与康复指导\n## 5.小儿颅脑外伤的预防策略\n### 5.1家庭教育与学校干预\n### 5.2社会环境支持与安全保障\n### 5.3儿童颅脑外伤预防的科学研究与推广\n&quot;,&quot;templateId&quot;:&quot;nagpdhr1t7f5bfz8ouwztpjxgw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小儿颅脑外伤护理PPT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01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600"/>
              <a:t>小儿颅脑外伤概述及原因</a:t>
            </a:r>
            <a:endParaRPr/>
          </a:p>
        </p:txBody>
      </p:sp>
      <p:sp>
        <p:nvSpPr>
          <p:cNvPr id="102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32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33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小儿颅脑外伤的定义与分类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34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小儿颅脑外伤是指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儿童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在生活、学习和娱乐活动中，由于外力作用导致头部受伤，从而引发颅脑组织损伤的疾病。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颅脑外伤包括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头皮损伤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颅骨骨折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脑震荡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脑挫裂伤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颅内血肿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等多种类型。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根据受伤程度和类型，颅脑外伤可分为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轻度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中度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重度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。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轻度颅脑外伤：症状较轻，如头痛、恶心、呕吐等，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影像学检查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无明显异常。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中度颅脑外伤：症状较重，如意识障碍、抽搐、失语等，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影像学检查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可见颅骨骨折、脑挫裂伤等异常。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重度颅脑外伤：症状严重，如昏迷、生命体征不稳定等，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影像学检查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可见颅内血肿、脑疝等严重异常。</a:t>
            </a:r>
            <a:endParaRPr/>
          </a:p>
        </p:txBody>
      </p:sp>
      <p:cxnSp>
        <p:nvCxnSpPr>
          <p:cNvPr id="135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36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3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139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14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坠落伤：儿童在玩耍、跑跳过程中，不慎从高处坠落，头部受到撞击。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4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如楼梯、滑梯、窗户等高处。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特别是在家长不在场的情况下，儿童更容易发生坠落伤。</a:t>
                </a:r>
                <a:endParaRPr/>
              </a:p>
            </p:txBody>
          </p:sp>
        </p:grpSp>
        <p:grpSp>
          <p:nvGrpSpPr>
            <p:cNvPr id="142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14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交通伤：儿童在行走、骑自行车、乘坐交通工具时，发生交通事故，头部受到撞击。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4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如闯红灯、横穿马路等不安全行为。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驾驶员注意力不集中、超速行驶等因素也会增加儿童交通伤的风险。</a:t>
                </a:r>
                <a:endParaRPr/>
              </a:p>
            </p:txBody>
          </p:sp>
        </p:grpSp>
        <p:grpSp>
          <p:nvGrpSpPr>
            <p:cNvPr id="145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14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跌倒伤：儿童在行走过程中，不慎跌倒，头部受到撞击。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如地面湿滑、鞋底无防滑设计等。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儿童在奔跑、跳跃时更容易跌倒，导致颅脑外伤。</a:t>
                </a:r>
                <a:endParaRPr/>
              </a:p>
            </p:txBody>
          </p:sp>
        </p:grpSp>
      </p:grpSp>
      <p:sp>
        <p:nvSpPr>
          <p:cNvPr id="14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小儿颅脑外伤的常见原因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5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996217" y="2144759"/>
            <a:ext cx="10199566" cy="4458640"/>
            <a:chOff x="996217" y="2144759"/>
            <a:chExt cx="10199566" cy="4458640"/>
          </a:xfrm>
        </p:grpSpPr>
        <p:grpSp>
          <p:nvGrpSpPr>
            <p:cNvPr id="151" name=""/>
            <p:cNvGrpSpPr/>
            <p:nvPr/>
          </p:nvGrpSpPr>
          <p:grpSpPr>
            <a:xfrm>
              <a:off x="996217" y="2144759"/>
              <a:ext cx="2880000" cy="4458640"/>
              <a:chOff x="996217" y="2144759"/>
              <a:chExt cx="2880000" cy="4458640"/>
            </a:xfrm>
          </p:grpSpPr>
          <p:sp>
            <p:nvSpPr>
              <p:cNvPr id="152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996217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年龄分布：儿童颅脑外伤的年龄分布广泛，但以3-6岁儿童最为常见，因为这个年龄段的儿童好奇心强、好动，容易发生意外。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53" name="Tencent"/>
              <p:cNvSpPr/>
              <p:nvPr/>
            </p:nvSpPr>
            <p:spPr>
              <a:xfrm>
                <a:off x="2185187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154" name=""/>
            <p:cNvGrpSpPr/>
            <p:nvPr/>
          </p:nvGrpSpPr>
          <p:grpSpPr>
            <a:xfrm>
              <a:off x="4656000" y="2144759"/>
              <a:ext cx="2880000" cy="4458640"/>
              <a:chOff x="4656000" y="2144759"/>
              <a:chExt cx="2880000" cy="4458640"/>
            </a:xfrm>
          </p:grpSpPr>
          <p:sp>
            <p:nvSpPr>
              <p:cNvPr id="155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4656000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性别差异：男性儿童发生颅脑外伤的几率高于女性儿童，可能与男性儿童更好动、更具冒险精神有关。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56" name="Tencent"/>
              <p:cNvSpPr/>
              <p:nvPr/>
            </p:nvSpPr>
            <p:spPr>
              <a:xfrm>
                <a:off x="5844970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  <p:grpSp>
          <p:nvGrpSpPr>
            <p:cNvPr id="157" name=""/>
            <p:cNvGrpSpPr/>
            <p:nvPr/>
          </p:nvGrpSpPr>
          <p:grpSpPr>
            <a:xfrm>
              <a:off x="8315783" y="2144759"/>
              <a:ext cx="2880000" cy="4458640"/>
              <a:chOff x="8315783" y="2144759"/>
              <a:chExt cx="2880000" cy="4458640"/>
            </a:xfrm>
          </p:grpSpPr>
          <p:sp>
            <p:nvSpPr>
              <p:cNvPr id="158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8315783" y="2144759"/>
                <a:ext cx="2880000" cy="288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季节分布：夏季和冬季是儿童颅脑外伤的高发季节，可能与这两个季节户外活动增多、气温变化大等因素有关。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59" name="Tencent"/>
              <p:cNvSpPr/>
              <p:nvPr/>
            </p:nvSpPr>
            <p:spPr>
              <a:xfrm>
                <a:off x="9504753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3"/>
                    </a:solidFill>
                    <a:latin typeface="+mj-ea"/>
                    <a:ea typeface="+mj-ea"/>
                  </a:rPr>
                  <a:t>03</a:t>
                </a:r>
                <a:endParaRPr/>
              </a:p>
            </p:txBody>
          </p:sp>
        </p:grpSp>
      </p:grpSp>
      <p:sp>
        <p:nvSpPr>
          <p:cNvPr id="160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小儿颅脑外伤的流行病学特点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62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200"/>
              <a:t>小儿颅脑外伤的临床表现及诊断</a:t>
            </a:r>
            <a:endParaRPr/>
          </a:p>
        </p:txBody>
      </p:sp>
      <p:sp>
        <p:nvSpPr>
          <p:cNvPr id="163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798" y="3146123"/>
            <a:ext cx="10840154" cy="3360975"/>
            <a:chOff x="685798" y="3146123"/>
            <a:chExt cx="10840154" cy="3360975"/>
          </a:xfrm>
        </p:grpSpPr>
        <p:grpSp>
          <p:nvGrpSpPr>
            <p:cNvPr id="166" name=""/>
            <p:cNvGrpSpPr/>
            <p:nvPr/>
          </p:nvGrpSpPr>
          <p:grpSpPr>
            <a:xfrm>
              <a:off x="685798" y="3146904"/>
              <a:ext cx="2808000" cy="3360194"/>
              <a:chOff x="685798" y="3146904"/>
              <a:chExt cx="2808000" cy="3360194"/>
            </a:xfrm>
          </p:grpSpPr>
          <p:sp>
            <p:nvSpPr>
              <p:cNvPr id="16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798" y="3146904"/>
                <a:ext cx="2808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头痛：颅脑外伤后，儿童可能出现持续性或阵发性的头痛，疼痛程度因个体差异而异。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68" name=""/>
            <p:cNvGrpSpPr/>
            <p:nvPr/>
          </p:nvGrpSpPr>
          <p:grpSpPr>
            <a:xfrm>
              <a:off x="2945047" y="3146904"/>
              <a:ext cx="2556000" cy="3359413"/>
              <a:chOff x="2945047" y="3146904"/>
              <a:chExt cx="2556000" cy="3359413"/>
            </a:xfrm>
          </p:grpSpPr>
          <p:sp>
            <p:nvSpPr>
              <p:cNvPr id="16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2945047" y="3146904"/>
                <a:ext cx="2556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恶心、呕吐：头痛、颅内压增高等因素可引起儿童恶心、呕吐，呕吐物多为胃内容物。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70" name=""/>
            <p:cNvGrpSpPr/>
            <p:nvPr/>
          </p:nvGrpSpPr>
          <p:grpSpPr>
            <a:xfrm>
              <a:off x="4947543" y="3146904"/>
              <a:ext cx="2556000" cy="3360194"/>
              <a:chOff x="4947543" y="3146904"/>
              <a:chExt cx="2556000" cy="3360194"/>
            </a:xfrm>
          </p:grpSpPr>
          <p:sp>
            <p:nvSpPr>
              <p:cNvPr id="17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947543" y="3146904"/>
                <a:ext cx="2556000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意识障碍：轻度颅脑外伤可能仅表现为短暂的神志恍惚，重度颅脑外伤则可能出现昏迷、意识丧失等症状。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72" name=""/>
            <p:cNvGrpSpPr/>
            <p:nvPr/>
          </p:nvGrpSpPr>
          <p:grpSpPr>
            <a:xfrm>
              <a:off x="6958747" y="3146123"/>
              <a:ext cx="2556000" cy="3360975"/>
              <a:chOff x="6958747" y="3146123"/>
              <a:chExt cx="2556000" cy="3360975"/>
            </a:xfrm>
          </p:grpSpPr>
          <p:sp>
            <p:nvSpPr>
              <p:cNvPr id="17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958747" y="3146123"/>
                <a:ext cx="2556000" cy="1296000"/>
              </a:xfrm>
              <a:prstGeom prst="chevron">
                <a:avLst/>
              </a:prstGeom>
              <a:solidFill>
                <a:schemeClr val="accent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抽搐：颅脑外伤后，儿童可能出现抽搐，表现为四肢抽搐、口角抽动等。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74" name=""/>
            <p:cNvGrpSpPr/>
            <p:nvPr/>
          </p:nvGrpSpPr>
          <p:grpSpPr>
            <a:xfrm>
              <a:off x="8969952" y="3146123"/>
              <a:ext cx="2556000" cy="3360194"/>
              <a:chOff x="8969952" y="3146123"/>
              <a:chExt cx="2556000" cy="3360194"/>
            </a:xfrm>
          </p:grpSpPr>
          <p:sp>
            <p:nvSpPr>
              <p:cNvPr id="17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8969952" y="3146123"/>
                <a:ext cx="2556000" cy="1296000"/>
              </a:xfrm>
              <a:prstGeom prst="chevron">
                <a:avLst/>
              </a:prstGeom>
              <a:solidFill>
                <a:schemeClr val="accent5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失语：颅脑外伤可能影响儿童的语言功能，导致失语、说话含糊不清等症状。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7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小儿颅脑外伤的临床表现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790199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小儿颅脑外伤的诊断方法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7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6" y="1998403"/>
            <a:ext cx="10790199" cy="3908001"/>
            <a:chOff x="660396" y="1998403"/>
            <a:chExt cx="10790199" cy="3908001"/>
          </a:xfrm>
        </p:grpSpPr>
        <p:grpSp>
          <p:nvGrpSpPr>
            <p:cNvPr id="180" name="Group 19"/>
            <p:cNvGrpSpPr/>
            <p:nvPr/>
          </p:nvGrpSpPr>
          <p:grpSpPr>
            <a:xfrm>
              <a:off x="660396" y="1998403"/>
              <a:ext cx="10790199" cy="1225768"/>
              <a:chOff x="660395" y="1262089"/>
              <a:chExt cx="10790199" cy="1044000"/>
            </a:xfrm>
          </p:grpSpPr>
          <p:sp>
            <p:nvSpPr>
              <p:cNvPr id="181" name="Tencent"/>
              <p:cNvSpPr/>
              <p:nvPr/>
            </p:nvSpPr>
            <p:spPr>
              <a:xfrm>
                <a:off x="660395" y="1262089"/>
                <a:ext cx="10790199" cy="1044000"/>
              </a:xfrm>
              <a:prstGeom prst="rect">
                <a:avLst/>
              </a:prstGeom>
              <a:solidFill>
                <a:schemeClr val="accent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2" name="Tencent"/>
              <p:cNvSpPr txBox="1"/>
              <p:nvPr/>
            </p:nvSpPr>
            <p:spPr>
              <a:xfrm>
                <a:off x="815343" y="1272202"/>
                <a:ext cx="798327" cy="1033886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GB" sz="4000">
                    <a:solidFill>
                      <a:schemeClr val="accent1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01</a:t>
                </a:r>
                <a:endParaRPr/>
              </a:p>
            </p:txBody>
          </p:sp>
          <p:sp>
            <p:nvSpPr>
              <p:cNvPr id="18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3" y="1272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病史询问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：了解儿童受伤的过程、时间、地点等详细情况，有助于判断颅脑外伤的类型和程度。</a:t>
                </a:r>
                <a:endParaRPr/>
              </a:p>
            </p:txBody>
          </p:sp>
          <p:cxnSp>
            <p:nvCxnSpPr>
              <p:cNvPr id="184" name="直线连接符 31"/>
              <p:cNvCxnSpPr/>
              <p:nvPr/>
            </p:nvCxnSpPr>
            <p:spPr>
              <a:xfrm>
                <a:off x="660395" y="1262089"/>
                <a:ext cx="10790199" cy="0"/>
              </a:xfrm>
              <a:prstGeom prst="line">
                <a:avLst/>
              </a:prstGeom>
              <a:ln w="381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85" name="Group 18"/>
            <p:cNvGrpSpPr/>
            <p:nvPr/>
          </p:nvGrpSpPr>
          <p:grpSpPr>
            <a:xfrm>
              <a:off x="660396" y="3335232"/>
              <a:ext cx="10790199" cy="1235837"/>
              <a:chOff x="660395" y="2380713"/>
              <a:chExt cx="10790199" cy="1052575"/>
            </a:xfrm>
          </p:grpSpPr>
          <p:sp>
            <p:nvSpPr>
              <p:cNvPr id="186" name="Tencent"/>
              <p:cNvSpPr/>
              <p:nvPr/>
            </p:nvSpPr>
            <p:spPr>
              <a:xfrm>
                <a:off x="660395" y="2380713"/>
                <a:ext cx="10790199" cy="1044000"/>
              </a:xfrm>
              <a:prstGeom prst="rect">
                <a:avLst/>
              </a:prstGeom>
              <a:solidFill>
                <a:schemeClr val="accent2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7" name="Tencent"/>
              <p:cNvSpPr txBox="1"/>
              <p:nvPr/>
            </p:nvSpPr>
            <p:spPr>
              <a:xfrm>
                <a:off x="815343" y="2389202"/>
                <a:ext cx="792001" cy="1044086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2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02</a:t>
                </a:r>
                <a:endParaRPr lang="en-GB" sz="4000">
                  <a:solidFill>
                    <a:schemeClr val="accent2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188" name="直线连接符 39"/>
              <p:cNvCxnSpPr/>
              <p:nvPr/>
            </p:nvCxnSpPr>
            <p:spPr>
              <a:xfrm>
                <a:off x="660395" y="2380713"/>
                <a:ext cx="10790199" cy="0"/>
              </a:xfrm>
              <a:prstGeom prst="line">
                <a:avLst/>
              </a:prstGeom>
              <a:ln w="38100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8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2" y="2389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体格检查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：对儿童进行详细的神经系统检查，如意识状态、瞳孔对光反射、肌力、肌张力等，有助于评估颅脑外伤的严重程度。</a:t>
                </a:r>
                <a:endParaRPr/>
              </a:p>
            </p:txBody>
          </p:sp>
        </p:grpSp>
        <p:grpSp>
          <p:nvGrpSpPr>
            <p:cNvPr id="190" name="Group 17"/>
            <p:cNvGrpSpPr/>
            <p:nvPr/>
          </p:nvGrpSpPr>
          <p:grpSpPr>
            <a:xfrm>
              <a:off x="660396" y="4680636"/>
              <a:ext cx="10790199" cy="1225768"/>
              <a:chOff x="660395" y="3499337"/>
              <a:chExt cx="10790199" cy="1044000"/>
            </a:xfrm>
          </p:grpSpPr>
          <p:sp>
            <p:nvSpPr>
              <p:cNvPr id="191" name="Tencent"/>
              <p:cNvSpPr/>
              <p:nvPr/>
            </p:nvSpPr>
            <p:spPr>
              <a:xfrm>
                <a:off x="660395" y="3499337"/>
                <a:ext cx="10790199" cy="1044000"/>
              </a:xfrm>
              <a:prstGeom prst="rect">
                <a:avLst/>
              </a:prstGeom>
              <a:solidFill>
                <a:schemeClr val="accent3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2" name="Tencent"/>
              <p:cNvSpPr txBox="1"/>
              <p:nvPr/>
            </p:nvSpPr>
            <p:spPr>
              <a:xfrm>
                <a:off x="815343" y="3504153"/>
                <a:ext cx="787395" cy="1023770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3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03</a:t>
                </a:r>
                <a:endParaRPr lang="en-GB" sz="4000">
                  <a:solidFill>
                    <a:schemeClr val="accent3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193" name="直线连接符 45"/>
              <p:cNvCxnSpPr/>
              <p:nvPr/>
            </p:nvCxnSpPr>
            <p:spPr>
              <a:xfrm>
                <a:off x="660395" y="3499337"/>
                <a:ext cx="10790199" cy="0"/>
              </a:xfrm>
              <a:prstGeom prst="line">
                <a:avLst/>
              </a:prstGeom>
              <a:ln w="38100">
                <a:solidFill>
                  <a:schemeClr val="accent3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9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9110" y="3507806"/>
                <a:ext cx="972148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影像学检查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CT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MRI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等检查，可以直观地显示颅脑外伤的病变部位和程度，为诊断和治疗提供依据。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96" name="Group 21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866575" y="1364743"/>
            <a:ext cx="10458850" cy="4866820"/>
            <a:chOff x="866575" y="1250443"/>
            <a:chExt cx="10458850" cy="4866820"/>
          </a:xfrm>
        </p:grpSpPr>
        <p:grpSp>
          <p:nvGrpSpPr>
            <p:cNvPr id="197" name="Group 214"/>
            <p:cNvGrpSpPr/>
            <p:nvPr/>
          </p:nvGrpSpPr>
          <p:grpSpPr>
            <a:xfrm>
              <a:off x="866575" y="1250443"/>
              <a:ext cx="10458850" cy="2287219"/>
              <a:chOff x="866575" y="1250443"/>
              <a:chExt cx="10458850" cy="2287219"/>
            </a:xfrm>
          </p:grpSpPr>
          <p:sp>
            <p:nvSpPr>
              <p:cNvPr id="198" name="AutoShape 2"/>
              <p:cNvSpPr/>
              <p:nvPr/>
            </p:nvSpPr>
            <p:spPr>
              <a:xfrm>
                <a:off x="866575" y="1250443"/>
                <a:ext cx="10458850" cy="2287219"/>
              </a:xfrm>
              <a:prstGeom prst="round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9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1304547" y="1787738"/>
                <a:ext cx="9588500" cy="10795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30000"/>
                  </a:lnSpc>
                </a:pP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CT检查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：CT检查是颅脑外伤的首选检查方法，具有快速、无创、分辨率高等优点，可以清晰地显示颅骨骨折、脑挫裂伤、颅内血肿等病变。</a:t>
                </a:r>
                <a:endParaRPr/>
              </a:p>
            </p:txBody>
          </p:sp>
        </p:grpSp>
        <p:grpSp>
          <p:nvGrpSpPr>
            <p:cNvPr id="200" name="Group 217"/>
            <p:cNvGrpSpPr/>
            <p:nvPr/>
          </p:nvGrpSpPr>
          <p:grpSpPr>
            <a:xfrm>
              <a:off x="866575" y="3830586"/>
              <a:ext cx="10458850" cy="2286677"/>
              <a:chOff x="866575" y="3830586"/>
              <a:chExt cx="10458850" cy="2286677"/>
            </a:xfrm>
          </p:grpSpPr>
          <p:sp>
            <p:nvSpPr>
              <p:cNvPr id="201" name="AutoShape 4"/>
              <p:cNvSpPr/>
              <p:nvPr/>
            </p:nvSpPr>
            <p:spPr>
              <a:xfrm>
                <a:off x="866575" y="3830586"/>
                <a:ext cx="10458850" cy="2286677"/>
              </a:xfrm>
              <a:prstGeom prst="roundRect">
                <a:avLst/>
              </a:prstGeom>
              <a:solidFill>
                <a:schemeClr val="accent1">
                  <a:alpha val="15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2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1218874" y="4371944"/>
                <a:ext cx="9582150" cy="10795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30000"/>
                  </a:lnSpc>
                </a:pPr>
                <a:r>
                  <a:rPr lang="zh-CN" sz="14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MRI检查</a:t>
                </a:r>
                <a:r>
                  <a:rPr lang="zh-CN" sz="1400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：对于轻度颅脑外伤，MRI检查可能无法发现明显异常，但对于一些隐匿性病变，如脑震荡、弥漫性轴索损伤等，MRI检查具有更高的敏感性和准确性。</a:t>
                </a:r>
                <a:endParaRPr/>
              </a:p>
            </p:txBody>
          </p:sp>
        </p:grpSp>
      </p:grpSp>
      <p:sp>
        <p:nvSpPr>
          <p:cNvPr id="20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65029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小儿颅脑外伤的影像学检查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600"/>
              <a:t>小儿颅脑外伤的治疗方法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996217" y="2144759"/>
            <a:ext cx="10199566" cy="4458640"/>
            <a:chOff x="996217" y="2144759"/>
            <a:chExt cx="10199566" cy="4458640"/>
          </a:xfrm>
        </p:grpSpPr>
        <p:grpSp>
          <p:nvGrpSpPr>
            <p:cNvPr id="12" name=""/>
            <p:cNvGrpSpPr/>
            <p:nvPr/>
          </p:nvGrpSpPr>
          <p:grpSpPr>
            <a:xfrm>
              <a:off x="996217" y="2144759"/>
              <a:ext cx="2880000" cy="4458640"/>
              <a:chOff x="996217" y="2144759"/>
              <a:chExt cx="2880000" cy="4458640"/>
            </a:xfrm>
          </p:grpSpPr>
          <p:sp>
            <p:nvSpPr>
              <p:cNvPr id="13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996217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休息：颅脑外伤后，儿童需要充分休息，避免剧烈运动和精神刺激，以减轻颅内压力和头痛。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4" name="Tencent"/>
              <p:cNvSpPr/>
              <p:nvPr/>
            </p:nvSpPr>
            <p:spPr>
              <a:xfrm>
                <a:off x="2185187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15" name=""/>
            <p:cNvGrpSpPr/>
            <p:nvPr/>
          </p:nvGrpSpPr>
          <p:grpSpPr>
            <a:xfrm>
              <a:off x="4656000" y="2144759"/>
              <a:ext cx="2880000" cy="4458640"/>
              <a:chOff x="4656000" y="2144759"/>
              <a:chExt cx="2880000" cy="4458640"/>
            </a:xfrm>
          </p:grpSpPr>
          <p:sp>
            <p:nvSpPr>
              <p:cNvPr id="16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4656000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镇痛：对于头痛明显的儿童，可以使用非处方止痛药（如布洛芬）或处方止痛药（如扑热息痛）缓解疼痛。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" name="Tencent"/>
              <p:cNvSpPr/>
              <p:nvPr/>
            </p:nvSpPr>
            <p:spPr>
              <a:xfrm>
                <a:off x="5844970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  <p:grpSp>
          <p:nvGrpSpPr>
            <p:cNvPr id="18" name=""/>
            <p:cNvGrpSpPr/>
            <p:nvPr/>
          </p:nvGrpSpPr>
          <p:grpSpPr>
            <a:xfrm>
              <a:off x="8315783" y="2144759"/>
              <a:ext cx="2880000" cy="4458640"/>
              <a:chOff x="8315783" y="2144759"/>
              <a:chExt cx="2880000" cy="4458640"/>
            </a:xfrm>
          </p:grpSpPr>
          <p:sp>
            <p:nvSpPr>
              <p:cNvPr id="19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8315783" y="2144759"/>
                <a:ext cx="2880000" cy="288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抗炎：对于颅脑外伤引起的局部炎症反应，可以使用抗炎药物（如布洛芬）进行治疗。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0" name="Tencent"/>
              <p:cNvSpPr/>
              <p:nvPr/>
            </p:nvSpPr>
            <p:spPr>
              <a:xfrm>
                <a:off x="9504753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3"/>
                    </a:solidFill>
                    <a:latin typeface="+mj-ea"/>
                    <a:ea typeface="+mj-ea"/>
                  </a:rPr>
                  <a:t>03</a:t>
                </a:r>
                <a:endParaRPr/>
              </a:p>
            </p:txBody>
          </p:sp>
        </p:grpSp>
      </p:grpSp>
      <p:sp>
        <p:nvSpPr>
          <p:cNvPr id="21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小儿颅脑外伤的保守治疗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https://d.book118.com/526031002223010051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red">
      <a:dk1>
        <a:srgbClr val="000000"/>
      </a:dk1>
      <a:lt1>
        <a:srgbClr val="FFFFFF"/>
      </a:lt1>
      <a:dk2>
        <a:srgbClr val="2B111D"/>
      </a:dk2>
      <a:lt2>
        <a:srgbClr val="FEF2FD"/>
      </a:lt2>
      <a:accent1>
        <a:srgbClr val="F777C1"/>
      </a:accent1>
      <a:accent2>
        <a:srgbClr val="FCA1DA"/>
      </a:accent2>
      <a:accent3>
        <a:srgbClr val="F8498D"/>
      </a:accent3>
      <a:accent4>
        <a:srgbClr val="C62C5E"/>
      </a:accent4>
      <a:accent5>
        <a:srgbClr val="F8BCCE"/>
      </a:accent5>
      <a:accent6>
        <a:srgbClr val="FE94B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小儿颅脑外伤护理PPT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2024-09-17T21:26:55.165</cp:lastPrinted>
  <dcterms:created xsi:type="dcterms:W3CDTF">2024-09-17T13:26:55Z</dcterms:created>
  <dcterms:modified xsi:type="dcterms:W3CDTF">2024-09-17T13:26:57Z</dcterms:modified>
</cp:coreProperties>
</file>