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E3A59F2-9D80-4ED0-BA5F-A4EE5BA088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9CB409E-BFB3-4112-A487-85B4A496394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E55A665-6270-4BAC-9C91-253ED7F131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40AF68-B86E-48FB-B20F-4296D37E142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50863A2-4538-4540-B27E-3A5E37FFE24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FDC4CAC-971D-499F-81D3-6165A4E132F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CBB7A6C-8A4F-49CA-88F1-3246DDB366F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24EA0DD-1D4D-4655-A020-630EC3793B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3B37F9-C92A-4924-AB62-A215734451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507FAF-F292-4158-9809-B305C27357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514A4B7-8892-4A86-94AD-A6D2264C93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6041025225010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38290" y="1712976"/>
            <a:ext cx="7512711" cy="2092147"/>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1">
                    <a:lumMod val="50000"/>
                    <a:alpha val="100000"/>
                  </a:schemeClr>
                </a:solidFill>
                <a:latin typeface="Microsoft Yahei"/>
                <a:ea typeface="Microsoft Yahei"/>
                <a:cs typeface="Microsoft Yahei"/>
              </a:rPr>
              <a:t>微创关节镜技术的发展与应用</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903951" y="2187854"/>
            <a:ext cx="1038225" cy="24384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accent1">
                    <a:lumMod val="50000"/>
                    <a:alpha val="100000"/>
                  </a:schemeClr>
                </a:solidFill>
                <a:latin typeface="Microsoft Yahei"/>
                <a:ea typeface="Microsoft Yahei"/>
                <a:cs typeface="Microsoft Yahei"/>
              </a:rPr>
              <a:t>目</a:t>
            </a:r>
          </a:p>
          <a:p>
            <a:pPr algn="ctr">
              <a:lnSpc>
                <a:spcPct val="112000"/>
              </a:lnSpc>
            </a:pPr>
            <a:r>
              <a:rPr lang="en-US" sz="6300" b="1">
                <a:solidFill>
                  <a:schemeClr val="accent1">
                    <a:lumMod val="50000"/>
                    <a:alpha val="100000"/>
                  </a:schemeClr>
                </a:solidFill>
                <a:latin typeface="Microsoft Yahei"/>
                <a:ea typeface="Microsoft Yahei"/>
                <a:cs typeface="Microsoft Yahei"/>
              </a:rPr>
              <a:t>录</a:t>
            </a:r>
          </a:p>
        </p:txBody>
      </p:sp>
      <p:sp>
        <p:nvSpPr>
          <p:cNvPr id="4" name="TextBox 4"/>
          <p:cNvSpPr txBox="1"/>
          <p:nvPr/>
        </p:nvSpPr>
        <p:spPr>
          <a:xfrm rot="5400000">
            <a:off x="533570" y="3333902"/>
            <a:ext cx="238125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725" b="1">
                <a:solidFill>
                  <a:schemeClr val="accent1">
                    <a:lumMod val="50000"/>
                    <a:alpha val="100000"/>
                  </a:schemeClr>
                </a:solidFill>
                <a:latin typeface="Microsoft Yahei"/>
                <a:ea typeface="Microsoft Yahei"/>
                <a:cs typeface="Microsoft Yahei"/>
              </a:rPr>
              <a:t>CATALOGUE</a:t>
            </a:r>
          </a:p>
        </p:txBody>
      </p:sp>
      <p:sp>
        <p:nvSpPr>
          <p:cNvPr id="5" name="TextBox 5"/>
          <p:cNvSpPr txBox="1"/>
          <p:nvPr/>
        </p:nvSpPr>
        <p:spPr>
          <a:xfrm>
            <a:off x="4532782"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微创关节镜技术概述</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微创关节镜手术适应症与禁忌症</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微创关节镜手术操作技巧及注意事项</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微创关节镜技术在各领域应用实例分析</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康复治疗与效果评价</a:t>
            </a:r>
          </a:p>
          <a:p>
            <a:pPr marL="203200" lvl="0" indent="-203200">
              <a:lnSpc>
                <a:spcPct val="150000"/>
              </a:lnSpc>
              <a:buFont typeface="Arial"/>
              <a:buChar char="•"/>
            </a:pPr>
            <a:r>
              <a:rPr lang="en-US" sz="2400" b="1">
                <a:solidFill>
                  <a:schemeClr val="accent1">
                    <a:lumMod val="50000"/>
                    <a:alpha val="100000"/>
                  </a:schemeClr>
                </a:solidFill>
                <a:latin typeface="Microsoft Yahei"/>
                <a:ea typeface="Microsoft Yahei"/>
                <a:cs typeface="Microsoft Yahei"/>
              </a:rPr>
              <a:t>挑战、争议及未来发展趋势预测</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微创关节镜技术概述</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微创关节镜技术是一种通过小切口将摄像头及相关器械引入关节腔内，进行关节内部结构的检查和治疗的医疗技术。</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利用光学原理，通过关节镜摄像头将关节内部结构放大并传输到显示器上，医生通过观察显示器上的图像，对关节内部进行诊断和治疗。</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定义与原理</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原理</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50" r="16750"/>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微创关节镜技术起源于20世纪初，随着光学、电子等技术的不断发展，关节镜技术逐渐成熟并广泛应用于临床。</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发展历程</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目前，微创关节镜技术已经成为骨科领域的重要诊疗手段之一，广泛应用于膝关节、肩关节、髋关节、踝关节等部位的诊断和治疗。</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现状</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优势</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微创关节镜技术具有创伤小、恢复快、并发症少等优点，能够减轻患者痛苦，缩短住院时间，提高生活质量。</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局限性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由于关节镜手术需要一定的设备和技术支持，且对于某些复杂的关节疾病可能无法完全替代传统开放手术，因此其应用仍有一定的局限性。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125" r="251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优势和局限性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微创关节镜手术适应症与禁忌症</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6" name="Picture 6"/>
          <p:cNvPicPr>
            <a:picLocks noChangeAspect="1"/>
          </p:cNvPicPr>
          <p:nvPr/>
        </p:nvPicPr>
        <p:blipFill>
          <a:blip r:embed="rId2">
            <a:alphaModFix/>
          </a:blip>
          <a:srcRect l="25696" r="25696"/>
          <a:stretch>
            <a:fillRect/>
          </a:stretch>
        </p:blipFill>
        <p:spPr>
          <a:xfrm>
            <a:off x="8437171" y="1327341"/>
            <a:ext cx="3341640" cy="4581961"/>
          </a:xfrm>
          <a:prstGeom prst="rect">
            <a:avLst/>
          </a:prstGeom>
        </p:spPr>
      </p:pic>
      <p:sp>
        <p:nvSpPr>
          <p:cNvPr id="7" name="AutoShape 7"/>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包括半月板损伤、交叉韧带损伤、关节软骨损伤、滑膜病变等，通过关节镜手术可进行精确的诊断和治疗。</a:t>
            </a:r>
          </a:p>
        </p:txBody>
      </p:sp>
      <p:sp>
        <p:nvSpPr>
          <p:cNvPr id="10" name="AutoShape 10"/>
          <p:cNvSpPr/>
          <p:nvPr/>
        </p:nvSpPr>
        <p:spPr>
          <a:xfrm>
            <a:off x="314677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膝关节病变</a:t>
            </a: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如肩袖撕裂、盂唇损伤、肩周炎等，关节镜手术可实现微创修复和清理。</a:t>
            </a: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肩关节病变</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包括髋臼盂唇损伤、股骨头坏死早期、滑膜软骨瘤病等，关节镜手术有助于减轻疼痛和改善关节功能。</a:t>
            </a:r>
          </a:p>
        </p:txBody>
      </p:sp>
      <p:sp>
        <p:nvSpPr>
          <p:cNvPr id="17" name="AutoShape 17"/>
          <p:cNvSpPr/>
          <p:nvPr/>
        </p:nvSpPr>
        <p:spPr>
          <a:xfrm>
            <a:off x="314677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髋关节病变</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如踝关节撞击综合征、软骨损伤等，通过关节镜手术可清理关节内增生的滑膜和骨赘。</a:t>
            </a:r>
          </a:p>
        </p:txBody>
      </p:sp>
      <p:sp>
        <p:nvSpPr>
          <p:cNvPr id="22" name="AutoShape 22"/>
          <p:cNvSpPr/>
          <p:nvPr/>
        </p:nvSpPr>
        <p:spPr>
          <a:xfrm>
            <a:off x="695109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踝关节病变</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适应症分类及特点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655" r="3265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677" r="32677"/>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包括全身或局部存在难以控制的感染、严重的心肺功能不全等，这些情况下手术风险极高，应避免进行关节镜手术。</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绝对禁忌症</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如凝血功能障碍、严重骨质疏松、关节僵硬等，这些情况下手术难度和风险增加，需谨慎评估患者情况并制定相应的手术方案。</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相对禁忌症</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禁忌症考虑因素</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94" r="25094"/>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术前评估</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包括详细的病史询问、体格检查、影像学检查等，以全面了解患者病情和手术指征。</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术前准备</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包括皮肤准备、禁食禁饮、术前用药等，同时应向患者详细解释手术过程和注意事项，以减轻患者紧张和焦虑情绪。</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术前评估与准备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alpha val="100000"/>
                  </a:schemeClr>
                </a:solidFill>
                <a:latin typeface="Microsoft Yahei"/>
                <a:ea typeface="Microsoft Yahei"/>
                <a:cs typeface="Microsoft Yahei"/>
              </a:rPr>
              <a:t>微创关节镜手术操作技巧及注意事项</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alpha val="10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3" b="-3"/>
          </a:stretch>
        </a:blipFill>
      </p:bgPr>
    </p:bg>
    <p:spTree>
      <p:nvGrpSpPr>
        <p:cNvPr id="1" name=""/>
        <p:cNvGrpSpPr/>
        <p:nvPr/>
      </p:nvGrpSpPr>
      <p:grpSpPr>
        <a:xfrm>
          <a:off x="0" y="0"/>
          <a:ext cx="0" cy="0"/>
        </a:xfrm>
      </p:grpSpPr>
      <p:sp>
        <p:nvSpPr>
          <p:cNvPr id="2" name="AutoShape 2"/>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3728313" y="2422931"/>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309187" y="3726659"/>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a:off x="3728313" y="5030388"/>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sp>
        <p:nvSpPr>
          <p:cNvPr id="6" name="AutoShape 6"/>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3242405" y="4895659"/>
            <a:ext cx="352711" cy="269463"/>
            <a:chOff x="3242405" y="4895659"/>
            <a:chExt cx="352711" cy="269463"/>
          </a:xfrm>
        </p:grpSpPr>
        <p:sp>
          <p:nvSpPr>
            <p:cNvPr id="8" name="Freeform 8"/>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098006" y="2107787"/>
            <a:ext cx="630365" cy="630269"/>
            <a:chOff x="3098006" y="2107787"/>
            <a:chExt cx="630365" cy="630269"/>
          </a:xfrm>
        </p:grpSpPr>
        <p:sp>
          <p:nvSpPr>
            <p:cNvPr id="11" name="AutoShape 11"/>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AutoShape 13"/>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4" name="Group 14"/>
          <p:cNvGrpSpPr/>
          <p:nvPr/>
        </p:nvGrpSpPr>
        <p:grpSpPr>
          <a:xfrm>
            <a:off x="3842099" y="3569779"/>
            <a:ext cx="313754" cy="313849"/>
            <a:chOff x="3842099" y="3569779"/>
            <a:chExt cx="313754" cy="313849"/>
          </a:xfrm>
        </p:grpSpPr>
        <p:sp>
          <p:nvSpPr>
            <p:cNvPr id="15" name="Freeform 15"/>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8" name="Freeform 18"/>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2" name="Freeform 22"/>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6" name="Freeform 26"/>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0" name="Freeform 30"/>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342361" y="1913983"/>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根据手术部位和病变性质选择最佳入路。</a:t>
            </a:r>
            <a:endParaRPr lang="en-US" sz="1100"/>
          </a:p>
        </p:txBody>
      </p:sp>
      <p:sp>
        <p:nvSpPr>
          <p:cNvPr id="32" name="AutoShape 32"/>
          <p:cNvSpPr/>
          <p:nvPr/>
        </p:nvSpPr>
        <p:spPr>
          <a:xfrm>
            <a:off x="6329284" y="3234910"/>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遵循最小创伤原则，尽可能减少对周围组织的损伤。</a:t>
            </a:r>
            <a:endParaRPr lang="en-US" sz="1100"/>
          </a:p>
        </p:txBody>
      </p:sp>
      <p:sp>
        <p:nvSpPr>
          <p:cNvPr id="33" name="AutoShape 33"/>
          <p:cNvSpPr/>
          <p:nvPr/>
        </p:nvSpPr>
        <p:spPr>
          <a:xfrm>
            <a:off x="6329284" y="4521452"/>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确保入路能够提供足够的手术视野和操作空间。</a:t>
            </a:r>
            <a:endParaRPr lang="en-US" sz="1100"/>
          </a:p>
        </p:txBody>
      </p:sp>
      <p:grpSp>
        <p:nvGrpSpPr>
          <p:cNvPr id="34" name="Group 34"/>
          <p:cNvGrpSpPr/>
          <p:nvPr/>
        </p:nvGrpSpPr>
        <p:grpSpPr>
          <a:xfrm>
            <a:off x="454963" y="93878"/>
            <a:ext cx="10641129" cy="914400"/>
            <a:chOff x="454963" y="93878"/>
            <a:chExt cx="10641129" cy="914400"/>
          </a:xfrm>
        </p:grpSpPr>
        <p:sp>
          <p:nvSpPr>
            <p:cNvPr id="35" name="AutoShape 3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TextBox 5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手术入路选择原则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t="-3" b="-3"/>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熟练掌握各种关节镜器械的名称、用途和使用方法。</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遵循无菌操作原则，确保手术器械的清洁和消毒。</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熟练掌握关节镜手术的基本操作技巧，如切割、缝合、止血等。</a:t>
              </a:r>
            </a:p>
          </p:txBody>
        </p:sp>
      </p:grpSp>
      <p:pic>
        <p:nvPicPr>
          <p:cNvPr id="14" name="Picture 14"/>
          <p:cNvPicPr>
            <a:picLocks noChangeAspect="1"/>
          </p:cNvPicPr>
          <p:nvPr/>
        </p:nvPicPr>
        <p:blipFill>
          <a:blip r:embed="rId2"/>
          <a:srcRect l="19792" r="19792"/>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667" r="16667"/>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器械使用与操作方法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https://d.book118.com/526041025225010042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2024-09-10T12:05:58.797</cp:lastPrinted>
  <dcterms:created xsi:type="dcterms:W3CDTF">2024-09-10T04:05:58Z</dcterms:created>
  <dcterms:modified xsi:type="dcterms:W3CDTF">2024-09-10T04:06:00Z</dcterms:modified>
</cp:coreProperties>
</file>