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2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7FD86-3DF1-44B6-A827-3156E8D1C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78FD3-FB86-46A5-88A1-7EEF758E7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09F8F-DAF0-4D24-ADD2-7D43424C6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AD280-4C9E-4C39-97E8-3EA71BBB0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8938BF-7D0C-484B-9746-5C8338127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ABD9C0-8F4D-4A8C-AE17-1E006CE78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75229B-9088-4467-A692-20F6ECE25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737D6-8E96-4511-B199-BCAEA2076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A31CD-1D80-4A91-B644-284F96042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466A1-3C57-4F7D-848C-24A99B6AF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D52C2-9C92-4BF2-A341-F9293F780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16" r:id="rId2"/>
    <p:sldLayoutId id="2147484617" r:id="rId3"/>
    <p:sldLayoutId id="2147484618" r:id="rId4"/>
    <p:sldLayoutId id="2147484619" r:id="rId5"/>
    <p:sldLayoutId id="2147484620" r:id="rId6"/>
    <p:sldLayoutId id="2147484621" r:id="rId7"/>
    <p:sldLayoutId id="2147484622" r:id="rId8"/>
    <p:sldLayoutId id="2147484623" r:id="rId9"/>
    <p:sldLayoutId id="2147484624" r:id="rId10"/>
    <p:sldLayoutId id="214748462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5101502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5S管理的案例分析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5S管理的定义和重要性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5S管理的实施步骤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5S管理的应用案例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5S管理的实施效果和影响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5S管理的推广和未来发展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5S管理的定义和重要性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5S管理的定义</a:t>
            </a:r>
            <a:endParaRPr lang="zh-CN" altLang="en-US"/>
          </a:p>
        </p:txBody>
      </p:sp>
      <p:sp>
        <p:nvSpPr>
          <p:cNvPr id="1049088" name="正文"/>
          <p:cNvSpPr txBox="1"/>
          <p:nvPr>
            <p:custDataLst>
              <p:tags r:id="rId2"/>
            </p:custDataLst>
          </p:nvPr>
        </p:nvSpPr>
        <p:spPr>
          <a:xfrm>
            <a:off x="2847421" y="136440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整理（Seiri）：区分要与不要的物品，将不要的物品处理掉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3"/>
            </p:custDataLst>
          </p:nvPr>
        </p:nvSpPr>
        <p:spPr>
          <a:xfrm>
            <a:off x="2847421" y="235297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整顿（Seiton）：将需要的物品分类放置，保持整齐有序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4"/>
            </p:custDataLst>
          </p:nvPr>
        </p:nvSpPr>
        <p:spPr>
          <a:xfrm>
            <a:off x="2847421" y="334153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清扫（Seiso）：清除垃圾和污垢，保持环境干净整洁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5"/>
            </p:custDataLst>
          </p:nvPr>
        </p:nvSpPr>
        <p:spPr>
          <a:xfrm>
            <a:off x="2847421" y="433010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清洁（Seiketsu）：维持整理、整顿、清扫后的成果，持续保持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6"/>
            </p:custDataLst>
          </p:nvPr>
        </p:nvSpPr>
        <p:spPr>
          <a:xfrm>
            <a:off x="2847421" y="531867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素养（Shitsuke）：培养良好的习惯和素质，遵守规定和标准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5S管理的重要性</a:t>
            </a:r>
            <a:endParaRPr lang="zh-CN" altLang="en-US"/>
          </a:p>
        </p:txBody>
      </p:sp>
      <p:sp>
        <p:nvSpPr>
          <p:cNvPr id="1049138" name="任意多边形 10"/>
          <p:cNvSpPr>
            <a:spLocks noChangeAspect="1"/>
          </p:cNvSpPr>
          <p:nvPr>
            <p:custDataLst>
              <p:tags r:id="rId2"/>
            </p:custDataLst>
          </p:nvPr>
        </p:nvSpPr>
        <p:spPr>
          <a:xfrm>
            <a:off x="838200" y="1488865"/>
            <a:ext cx="10515600" cy="7799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40" name="任意多边形 20"/>
          <p:cNvSpPr/>
          <p:nvPr>
            <p:custDataLst>
              <p:tags r:id="rId3"/>
            </p:custDataLst>
          </p:nvPr>
        </p:nvSpPr>
        <p:spPr>
          <a:xfrm>
            <a:off x="917965" y="1550972"/>
            <a:ext cx="10356070" cy="65577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95" name="直接连接符 21"/>
          <p:cNvCxnSpPr/>
          <p:nvPr>
            <p:custDataLst>
              <p:tags r:id="rId4"/>
            </p:custDataLst>
          </p:nvPr>
        </p:nvCxnSpPr>
        <p:spPr>
          <a:xfrm flipH="1">
            <a:off x="2114442" y="1740338"/>
            <a:ext cx="0" cy="276438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42" name="正文"/>
          <p:cNvSpPr txBox="1"/>
          <p:nvPr>
            <p:custDataLst>
              <p:tags r:id="rId5"/>
            </p:custDataLst>
          </p:nvPr>
        </p:nvSpPr>
        <p:spPr>
          <a:xfrm>
            <a:off x="2331208" y="1561324"/>
            <a:ext cx="8790603" cy="649690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提高工作效率：5S管理有助于提高工作效率，减少浪费，降低成本。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44" name="矩形 24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137776" y="1557670"/>
            <a:ext cx="862803" cy="64969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46" name="任意多边形 27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838200" y="2435086"/>
            <a:ext cx="10515600" cy="7799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48" name="任意多边形 28"/>
          <p:cNvSpPr/>
          <p:nvPr>
            <p:custDataLst>
              <p:tags r:id="rId8"/>
            </p:custDataLst>
          </p:nvPr>
        </p:nvSpPr>
        <p:spPr>
          <a:xfrm>
            <a:off x="917965" y="2497194"/>
            <a:ext cx="10356070" cy="65577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97" name="直接连接符 29"/>
          <p:cNvCxnSpPr/>
          <p:nvPr>
            <p:custDataLst>
              <p:tags r:id="rId9"/>
            </p:custDataLst>
          </p:nvPr>
        </p:nvCxnSpPr>
        <p:spPr>
          <a:xfrm flipH="1">
            <a:off x="2114442" y="2686560"/>
            <a:ext cx="0" cy="276438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50" name="正文"/>
          <p:cNvSpPr txBox="1"/>
          <p:nvPr>
            <p:custDataLst>
              <p:tags r:id="rId10"/>
            </p:custDataLst>
          </p:nvPr>
        </p:nvSpPr>
        <p:spPr>
          <a:xfrm>
            <a:off x="2331208" y="2507545"/>
            <a:ext cx="8790603" cy="649690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提升员工素质：5S管理有助于提升员工的素质，培养良好的工作习惯和职业素养。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52" name="矩形 31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137776" y="2503891"/>
            <a:ext cx="862803" cy="64969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54" name="任意多边形 33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838200" y="3381308"/>
            <a:ext cx="10515600" cy="7799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56" name="任意多边形 34"/>
          <p:cNvSpPr/>
          <p:nvPr>
            <p:custDataLst>
              <p:tags r:id="rId13"/>
            </p:custDataLst>
          </p:nvPr>
        </p:nvSpPr>
        <p:spPr>
          <a:xfrm>
            <a:off x="917965" y="3443415"/>
            <a:ext cx="10356070" cy="65577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99" name="直接连接符 36"/>
          <p:cNvCxnSpPr/>
          <p:nvPr>
            <p:custDataLst>
              <p:tags r:id="rId14"/>
            </p:custDataLst>
          </p:nvPr>
        </p:nvCxnSpPr>
        <p:spPr>
          <a:xfrm flipH="1">
            <a:off x="2114442" y="3632781"/>
            <a:ext cx="0" cy="276438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58" name="正文"/>
          <p:cNvSpPr txBox="1"/>
          <p:nvPr>
            <p:custDataLst>
              <p:tags r:id="rId15"/>
            </p:custDataLst>
          </p:nvPr>
        </p:nvSpPr>
        <p:spPr>
          <a:xfrm>
            <a:off x="2331208" y="3453766"/>
            <a:ext cx="8790603" cy="649690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保障安全：5S管理有助于保障员工的安全，减少事故的发生，避免因混乱而导致的意外伤害。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60" name="矩形 38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137776" y="3450113"/>
            <a:ext cx="862803" cy="64969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62" name="任意多边形 63"/>
          <p:cNvSpPr>
            <a:spLocks noChangeAspect="1"/>
          </p:cNvSpPr>
          <p:nvPr>
            <p:custDataLst>
              <p:tags r:id="rId17"/>
            </p:custDataLst>
          </p:nvPr>
        </p:nvSpPr>
        <p:spPr>
          <a:xfrm>
            <a:off x="838200" y="4327529"/>
            <a:ext cx="10515600" cy="7799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64" name="任意多边形 64"/>
          <p:cNvSpPr/>
          <p:nvPr>
            <p:custDataLst>
              <p:tags r:id="rId18"/>
            </p:custDataLst>
          </p:nvPr>
        </p:nvSpPr>
        <p:spPr>
          <a:xfrm>
            <a:off x="917965" y="4389636"/>
            <a:ext cx="10356070" cy="65577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01" name="直接连接符 65"/>
          <p:cNvCxnSpPr/>
          <p:nvPr>
            <p:custDataLst>
              <p:tags r:id="rId19"/>
            </p:custDataLst>
          </p:nvPr>
        </p:nvCxnSpPr>
        <p:spPr>
          <a:xfrm flipH="1">
            <a:off x="2114442" y="4579002"/>
            <a:ext cx="0" cy="276438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66" name="正文"/>
          <p:cNvSpPr txBox="1"/>
          <p:nvPr>
            <p:custDataLst>
              <p:tags r:id="rId20"/>
            </p:custDataLst>
          </p:nvPr>
        </p:nvSpPr>
        <p:spPr>
          <a:xfrm>
            <a:off x="2331208" y="4399987"/>
            <a:ext cx="8790603" cy="649690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提高产品质量：5S管理有助于提高产品质量，减少不良品率，提高客户满意度。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68" name="矩形 67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137776" y="4396334"/>
            <a:ext cx="862803" cy="64969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70" name="任意多边形 69"/>
          <p:cNvSpPr>
            <a:spLocks noChangeAspect="1"/>
          </p:cNvSpPr>
          <p:nvPr>
            <p:custDataLst>
              <p:tags r:id="rId22"/>
            </p:custDataLst>
          </p:nvPr>
        </p:nvSpPr>
        <p:spPr>
          <a:xfrm>
            <a:off x="838200" y="5273750"/>
            <a:ext cx="10515600" cy="7799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72" name="任意多边形 70"/>
          <p:cNvSpPr/>
          <p:nvPr>
            <p:custDataLst>
              <p:tags r:id="rId23"/>
            </p:custDataLst>
          </p:nvPr>
        </p:nvSpPr>
        <p:spPr>
          <a:xfrm>
            <a:off x="917965" y="5335858"/>
            <a:ext cx="10356070" cy="65577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03" name="直接连接符 71"/>
          <p:cNvCxnSpPr/>
          <p:nvPr>
            <p:custDataLst>
              <p:tags r:id="rId24"/>
            </p:custDataLst>
          </p:nvPr>
        </p:nvCxnSpPr>
        <p:spPr>
          <a:xfrm flipH="1">
            <a:off x="2114442" y="5525224"/>
            <a:ext cx="0" cy="276438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74" name="正文"/>
          <p:cNvSpPr txBox="1"/>
          <p:nvPr>
            <p:custDataLst>
              <p:tags r:id="rId25"/>
            </p:custDataLst>
          </p:nvPr>
        </p:nvSpPr>
        <p:spPr>
          <a:xfrm>
            <a:off x="2331208" y="5346209"/>
            <a:ext cx="8790603" cy="649690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提升企业形象：5S管理有助于提升企业的形象，展示企业的专业和规范，赢得客户的信任和尊重。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76" name="矩形 73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1137776" y="5342555"/>
            <a:ext cx="862803" cy="64969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2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5S管理的实施步骤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整理（Seiri）</a:t>
            </a:r>
            <a:endParaRPr lang="zh-CN" altLang="en-US"/>
          </a:p>
        </p:txBody>
      </p:sp>
      <p:sp>
        <p:nvSpPr>
          <p:cNvPr id="104931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定义：将工作场所内的物品分为有用品和无用品，将无用品清除出现场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目的：腾出空间，防止误用，保持整洁的工作环境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实施步骤：确定存放位置，分类存放，标识清晰，定期清理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注意事项：避免过度整理，保持现场整洁即可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整顿（Seiton）</a:t>
            </a:r>
            <a:endParaRPr lang="zh-CN" altLang="en-US"/>
          </a:p>
        </p:txBody>
      </p:sp>
      <p:sp>
        <p:nvSpPr>
          <p:cNvPr id="104937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定义：将必需品与非必需品区分开，将必需品放在指定位置，以便快速找到和使用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实施步骤：确定物品的用途和存放位置，制定存放规则，将物品分类放置，并贴上标签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注意事项：确保存放位置合理，便于取用和归还，定期检查和调整存放规则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实施效果：提高工作效率，减少浪费和时间成本，提高员工的安全意识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清扫（Seiso）</a:t>
            </a:r>
            <a:endParaRPr lang="zh-CN" altLang="en-US"/>
          </a:p>
        </p:txBody>
      </p:sp>
      <p:cxnSp>
        <p:nvCxnSpPr>
          <p:cNvPr id="3145829" name="直接连接符 3"/>
          <p:cNvCxnSpPr/>
          <p:nvPr>
            <p:custDataLst>
              <p:tags r:id="rId2"/>
            </p:custDataLst>
          </p:nvPr>
        </p:nvCxnSpPr>
        <p:spPr>
          <a:xfrm flipH="1">
            <a:off x="3197561" y="2047570"/>
            <a:ext cx="0" cy="2483931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831" name="直接连接符 6"/>
          <p:cNvCxnSpPr/>
          <p:nvPr>
            <p:custDataLst>
              <p:tags r:id="rId3"/>
            </p:custDataLst>
          </p:nvPr>
        </p:nvCxnSpPr>
        <p:spPr>
          <a:xfrm flipH="1">
            <a:off x="6070152" y="2047570"/>
            <a:ext cx="0" cy="2483931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833" name="直接连接符 7"/>
          <p:cNvCxnSpPr/>
          <p:nvPr>
            <p:custDataLst>
              <p:tags r:id="rId4"/>
            </p:custDataLst>
          </p:nvPr>
        </p:nvCxnSpPr>
        <p:spPr>
          <a:xfrm flipH="1">
            <a:off x="8942742" y="2047570"/>
            <a:ext cx="0" cy="2483931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440" name="标题 22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3659094" y="1913657"/>
            <a:ext cx="2052918" cy="1179058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</a:rPr>
              <a:t>单击添加标题</a:t>
            </a:r>
            <a:endParaRPr lang="zh-CN" altLang="en-US" sz="1800">
              <a:solidFill>
                <a:schemeClr val="accent1"/>
              </a:solidFill>
            </a:endParaRPr>
          </a:p>
        </p:txBody>
      </p:sp>
      <p:sp>
        <p:nvSpPr>
          <p:cNvPr id="1049442" name="正文"/>
          <p:cNvSpPr txBox="1"/>
          <p:nvPr>
            <p:custDataLst>
              <p:tags r:id="rId6"/>
            </p:custDataLst>
          </p:nvPr>
        </p:nvSpPr>
        <p:spPr>
          <a:xfrm>
            <a:off x="3659094" y="3191748"/>
            <a:ext cx="2052918" cy="2436595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目的：通过清扫，可以减少工作场所的灰尘、污垢和垃圾，提高工作效率和产品质量，同时也可以提高员工的安全意识和环保意识。</a:t>
            </a:r>
            <a:endParaRPr lang="zh-CN" altLang="en-US">
              <a:sym typeface="+mn-ea"/>
            </a:endParaRPr>
          </a:p>
        </p:txBody>
      </p:sp>
      <p:sp>
        <p:nvSpPr>
          <p:cNvPr id="1049444" name="标题 2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9300882" y="1913657"/>
            <a:ext cx="2052918" cy="1179058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  <a:latin typeface="+mj-ea"/>
              </a:rPr>
              <a:t>单击添加标题</a:t>
            </a:r>
            <a:endParaRPr lang="zh-CN" altLang="en-US" sz="18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446" name="正文"/>
          <p:cNvSpPr txBox="1"/>
          <p:nvPr>
            <p:custDataLst>
              <p:tags r:id="rId8"/>
            </p:custDataLst>
          </p:nvPr>
        </p:nvSpPr>
        <p:spPr>
          <a:xfrm>
            <a:off x="9300882" y="3192371"/>
            <a:ext cx="2052918" cy="2435972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注意事项：清扫需要全员参与，每个人都应该负责自己的工作区域的清扫；清扫需要定期进行，确保工作场所始终保持整洁；清扫过程中需要注意安全，避免使用有害的清洁剂和清洁工具。</a:t>
            </a:r>
            <a:endParaRPr lang="zh-CN" altLang="en-US">
              <a:sym typeface="+mn-ea"/>
            </a:endParaRPr>
          </a:p>
        </p:txBody>
      </p:sp>
      <p:sp>
        <p:nvSpPr>
          <p:cNvPr id="1049448" name="标题 22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6479988" y="1913657"/>
            <a:ext cx="2052918" cy="1179058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  <a:latin typeface="+mj-ea"/>
              </a:rPr>
              <a:t>单击添加标题</a:t>
            </a:r>
            <a:endParaRPr lang="zh-CN" altLang="en-US" sz="18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450" name="正文"/>
          <p:cNvSpPr txBox="1"/>
          <p:nvPr>
            <p:custDataLst>
              <p:tags r:id="rId10"/>
            </p:custDataLst>
          </p:nvPr>
        </p:nvSpPr>
        <p:spPr>
          <a:xfrm>
            <a:off x="6479988" y="3192371"/>
            <a:ext cx="2052918" cy="2435972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实施步骤：制定清扫计划，确定清扫责任人和时间表；对工作场所进行全面检查，确定需要清扫的区域和重点；使用合适的清洁工具和清洁剂进行清扫；清扫完成后进行验收，确保达到清洁标准。</a:t>
            </a:r>
            <a:endParaRPr lang="zh-CN" altLang="en-US">
              <a:sym typeface="+mn-ea"/>
            </a:endParaRPr>
          </a:p>
        </p:txBody>
      </p:sp>
      <p:sp>
        <p:nvSpPr>
          <p:cNvPr id="1049452" name="正文"/>
          <p:cNvSpPr txBox="1"/>
          <p:nvPr>
            <p:custDataLst>
              <p:tags r:id="rId11"/>
            </p:custDataLst>
          </p:nvPr>
        </p:nvSpPr>
        <p:spPr>
          <a:xfrm>
            <a:off x="838200" y="3191748"/>
            <a:ext cx="2052918" cy="2436595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定义：清扫是将工作场所内的垃圾和脏污清除，保持工作场所整洁、干净的过程。</a:t>
            </a:r>
            <a:endParaRPr lang="zh-CN" altLang="en-US">
              <a:sym typeface="+mn-ea"/>
            </a:endParaRPr>
          </a:p>
        </p:txBody>
      </p:sp>
      <p:sp>
        <p:nvSpPr>
          <p:cNvPr id="1049454" name="标题 22"/>
          <p:cNvSpPr>
            <a:spLocks noGrp="1"/>
          </p:cNvSpPr>
          <p:nvPr>
            <p:custDataLst>
              <p:tags r:id="rId12"/>
            </p:custDataLst>
          </p:nvPr>
        </p:nvSpPr>
        <p:spPr>
          <a:xfrm>
            <a:off x="838200" y="1913657"/>
            <a:ext cx="2052918" cy="1179058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</a:rPr>
              <a:t>单击添加标题</a:t>
            </a:r>
            <a:endParaRPr lang="zh-CN" altLang="en-US" sz="1800">
              <a:solidFill>
                <a:schemeClr val="accent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清洁（Seiketsu）</a:t>
            </a:r>
            <a:endParaRPr lang="zh-CN" altLang="en-US"/>
          </a:p>
        </p:txBody>
      </p:sp>
      <p:sp>
        <p:nvSpPr>
          <p:cNvPr id="1049496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zh-CN" altLang="en-US"/>
              <a:t>定义：清洁是指将工作场所内的灰尘、污垢、油渍等彻底清除，保持工作场所的整洁和干净。</a:t>
            </a:r>
            <a:endParaRPr lang="zh-CN" altLang="en-US"/>
          </a:p>
          <a:p>
            <a:r>
              <a:rPr lang="zh-CN" altLang="en-US"/>
              <a:t>实施步骤： a. 制定清洁计划：明确清洁的时间、范围和标准。 b. 准备清洁工具：如扫把、拖把、清洁剂等。 c. 实施清洁：按照计划对工作场所进行全面清洁，包括地面、墙面、设备等。 d. 检查清洁效果：对清洁后的工作场所进行检查，确保达到标准。 e. 保持清洁：定期进行清洁和维护，保持工作场所的整洁和卫生。</a:t>
            </a:r>
            <a:endParaRPr lang="zh-CN" altLang="en-US"/>
          </a:p>
          <a:p>
            <a:pPr lvl="1"/>
            <a:r>
              <a:rPr lang="zh-CN" altLang="en-US"/>
              <a:t>a. 制定清洁计划：明确清洁的时间、范围和标准。</a:t>
            </a:r>
            <a:endParaRPr lang="zh-CN" altLang="en-US"/>
          </a:p>
          <a:p>
            <a:pPr lvl="1"/>
            <a:r>
              <a:rPr lang="zh-CN" altLang="en-US"/>
              <a:t>b. 准备清洁工具：如扫把、拖把、清洁剂等。</a:t>
            </a:r>
            <a:endParaRPr lang="zh-CN" altLang="en-US"/>
          </a:p>
          <a:p>
            <a:pPr lvl="1"/>
            <a:r>
              <a:rPr lang="zh-CN" altLang="en-US"/>
              <a:t>c. 实施清洁：按照计划对工作场所进行全面清洁，包括地面、墙面、设备等。</a:t>
            </a:r>
            <a:endParaRPr lang="zh-CN" altLang="en-US"/>
          </a:p>
          <a:p>
            <a:pPr lvl="1"/>
            <a:r>
              <a:rPr lang="zh-CN" altLang="en-US"/>
              <a:t>d. 检查清洁效果：对清洁后的工作场所进行检查，确保达到标准。</a:t>
            </a:r>
            <a:endParaRPr lang="zh-CN" altLang="en-US"/>
          </a:p>
          <a:p>
            <a:pPr lvl="1"/>
            <a:r>
              <a:rPr lang="zh-CN" altLang="en-US"/>
              <a:t>e. 保持清洁：定期进行清洁和维护，保持工作场所的整洁和卫生。</a:t>
            </a:r>
            <a:endParaRPr lang="zh-CN" altLang="en-US"/>
          </a:p>
          <a:p>
            <a:r>
              <a:rPr lang="zh-CN" altLang="en-US"/>
              <a:t>注意事项： a. 清洁工作要定期进行，避免积尘和污垢。 b. 清洁时要使用合适的清洁剂，避免对设备和环境造成损害。 c. 清洁后要及时检查，确保达到标准。 d. 保持清洁需要全体员工的参与和配合，共同维护工作场所的环境卫生。</a:t>
            </a:r>
            <a:endParaRPr lang="zh-CN" altLang="en-US"/>
          </a:p>
          <a:p>
            <a:pPr lvl="1"/>
            <a:r>
              <a:rPr lang="zh-CN" altLang="en-US"/>
              <a:t>a. 清洁工作要定期进行，避免积尘和污垢。</a:t>
            </a:r>
            <a:endParaRPr lang="zh-CN" altLang="en-US"/>
          </a:p>
          <a:p>
            <a:pPr lvl="1"/>
            <a:r>
              <a:rPr lang="zh-CN" altLang="en-US"/>
              <a:t>b. 清洁时要使用合适的清洁剂，避免对设备和环境造成损害。</a:t>
            </a:r>
            <a:endParaRPr lang="zh-CN" altLang="en-US"/>
          </a:p>
          <a:p>
            <a:pPr lvl="1"/>
            <a:r>
              <a:rPr lang="zh-CN" altLang="en-US"/>
              <a:t>c. 清洁后要及时检查，确保达到标准。</a:t>
            </a:r>
            <a:endParaRPr lang="zh-CN" altLang="en-US"/>
          </a:p>
          <a:p>
            <a:pPr lvl="1"/>
            <a:r>
              <a:rPr lang="zh-CN" altLang="en-US"/>
              <a:t>d. 保持清洁需要全体员工的参与和配合，共同维护工作场所的环境卫生。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素养（Shitsuke）</a:t>
            </a:r>
            <a:endParaRPr lang="zh-CN" altLang="en-US"/>
          </a:p>
        </p:txBody>
      </p:sp>
      <p:sp>
        <p:nvSpPr>
          <p:cNvPr id="10495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定义：素养是指在工作场所中，员工应具备的道德品质、职业操守和行为规范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实施效果：提高员工素质，增强企业形象，提高工作效率，降低成本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注意事项：制定合理的规章制度，注重员工培训和教育，加强监督和检查，建立奖惩机制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实施步骤：制定规章制度、培训员工、宣传教育、监督检查、奖惩措施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https://d.book118.com/526051015023010031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4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1_3"/>
  <p:tag name="KSO_WM_UNIT_INDEX" val="1_1_3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1_1"/>
  <p:tag name="KSO_WM_UNIT_INDEX" val="1_1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4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2_3"/>
  <p:tag name="KSO_WM_UNIT_INDEX" val="1_2_3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2_1"/>
  <p:tag name="KSO_WM_UNIT_INDEX" val="1_2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4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3_3"/>
  <p:tag name="KSO_WM_UNIT_INDEX" val="1_3_3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3_1"/>
  <p:tag name="KSO_WM_UNIT_INDEX" val="1_3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4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4_3"/>
  <p:tag name="KSO_WM_UNIT_INDEX" val="1_4_3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4_1"/>
  <p:tag name="KSO_WM_UNIT_INDEX" val="1_4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4*l_h_i*1_5_2"/>
  <p:tag name="KSO_WM_UNIT_INDEX" val="1_5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5_3"/>
  <p:tag name="KSO_WM_UNIT_INDEX" val="1_5_3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5_1"/>
  <p:tag name="KSO_WM_UNIT_INDEX" val="1_5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7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2_1"/>
  <p:tag name="KSO_WM_UNIT_INDEX" val="1_2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  <p:tag name="KSO_WM_UNIT_VALUE" val="32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4_1"/>
  <p:tag name="KSO_WM_UNIT_INDEX" val="1_4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3_1"/>
  <p:tag name="KSO_WM_UNIT_INDEX" val="1_3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1_1"/>
  <p:tag name="KSO_WM_UNIT_INDEX" val="1_1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Wingdings</vt:lpstr>
      <vt:lpstr>+中文正文</vt:lpstr>
      <vt:lpstr>宋体</vt:lpstr>
      <vt:lpstr>Office Theme</vt:lpstr>
      <vt:lpstr>5S管理的案例分析</vt:lpstr>
      <vt:lpstr>目录</vt:lpstr>
      <vt:lpstr>单击此处添加章节标题</vt:lpstr>
      <vt:lpstr>5S管理的定义和重要性</vt:lpstr>
      <vt:lpstr>5S管理的定义</vt:lpstr>
      <vt:lpstr>5S管理的重要性</vt:lpstr>
      <vt:lpstr>5S管理的实施步骤</vt:lpstr>
      <vt:lpstr>整理（Seiri）</vt:lpstr>
      <vt:lpstr>整顿（Seiton）</vt:lpstr>
      <vt:lpstr>清扫（Seiso）</vt:lpstr>
      <vt:lpstr>清洁（Seiketsu）</vt:lpstr>
      <vt:lpstr>素养（Shitsuke）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2024-08-29T12:30:19.229</cp:lastPrinted>
  <dcterms:created xsi:type="dcterms:W3CDTF">2024-08-29T04:30:19Z</dcterms:created>
  <dcterms:modified xsi:type="dcterms:W3CDTF">2024-08-29T04:30:21Z</dcterms:modified>
</cp:coreProperties>
</file>