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SEILDH+JLOTTO+ArialMT"/>
      <p:regular r:id="rId15"/>
    </p:embeddedFont>
    <p:embeddedFont>
      <p:font typeface="PFKCPI+MS-UIGothic"/>
      <p:regular r:id="rId16"/>
    </p:embeddedFont>
    <p:embeddedFont>
      <p:font typeface="WKUWMI+VGKLFC+MicrosoftYaHei-Bold"/>
      <p:regular r:id="rId17"/>
    </p:embeddedFont>
    <p:embeddedFont>
      <p:font typeface="CJKBNG+IQPEUV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BF9D6-2AB7-4CD5-805C-8F4FCD129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C32B99-E1FA-458B-8D37-177331C55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E9AC36-4B3F-47A9-B3F2-22C982C63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3262D-5C6F-45E5-95C5-8D3A6EC0B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45060C-1FAF-418A-A708-9A3AB64F61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3915E9-B158-46EE-9E8C-3AE8A44FD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377371-6AD7-46F1-B983-71AB865A9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06955-AB4F-4E37-A936-54416A403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CD0836-3B33-41BC-A1F4-47EBC1119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AD7860-6C54-4C81-AA80-C49560A1C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9326C-0CCB-40F5-AFA9-AE9C807D8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05310424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4439861" cy="35268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主与承包商的基本概念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主与承包商的合作模式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主与承包商的合同管理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主与承包商的沟通与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协调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风险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管理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SEILDH+JLOTTO+ArialMT"/>
                <a:cs typeface="SEILDH+JLOTTO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PFKCPI+MS-UIGothic"/>
                <a:cs typeface="PFKCPI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3785" y="3325796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3800" spc="25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主与承包商的基本概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3785" y="4024931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3045FD"/>
                </a:solidFill>
                <a:latin typeface="PFKCPI+MS-UIGothic"/>
                <a:cs typeface="PFKCPI+MS-UIGothic"/>
              </a:rPr>
              <a:t>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主的定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PFKCPI+MS-UIGothic"/>
                <a:cs typeface="PFKCPI+MS-UIGothic"/>
              </a:rPr>
              <a:t>定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主是指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有或投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工程或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目，并承担相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应风险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和享有收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益的自然人、法人或其他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3022208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确定工程需求、提供必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要条件、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承包商、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督工程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度和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量，以及支付工程款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承包商的定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PFKCPI+MS-UIGothic"/>
                <a:cs typeface="PFKCPI+MS-UIGothic"/>
              </a:rPr>
              <a:t>定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承包商是指按照合同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定，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完成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工程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目的企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00000"/>
                </a:solidFill>
                <a:latin typeface="PFKCPI+MS-UIGothic"/>
                <a:cs typeface="PFKCPI+MS-UIGothic"/>
              </a:rPr>
              <a:t>或个人。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承包商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按照合同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定，提供符合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量要求的工程服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，并按照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约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定的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和方式收取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FFFFFF"/>
                </a:solidFill>
                <a:latin typeface="PFKCPI+MS-UIGothic"/>
                <a:cs typeface="PFKCPI+MS-UIGothic"/>
              </a:rPr>
              <a:t>酬。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主与承包商的关系特点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2000" spc="25">
                <a:solidFill>
                  <a:srgbClr val="FFFDFD"/>
                </a:solidFill>
                <a:latin typeface="PFKCPI+MS-UIGothic"/>
                <a:cs typeface="PFKCPI+MS-UIGothic"/>
              </a:rPr>
              <a:t>合同关系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PFKCPI+MS-UIGothic"/>
                <a:cs typeface="PFKCPI+MS-UIGothic"/>
              </a:rPr>
              <a:t>利益不一致性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主追求的是工程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目的整体利益，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而承包商追求的是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利益最大化，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两者利益不一致可能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致合作中的矛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盾和冲突。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主与承包商之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过经济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合同建立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合作关系，明确双方的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利和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义务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31154" y="385371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PFKCPI+MS-UIGothic"/>
                <a:cs typeface="PFKCPI+MS-UIGothic"/>
              </a:rPr>
              <a:t>相互依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赖</a:t>
            </a:r>
            <a:r>
              <a:rPr sz="2000">
                <a:solidFill>
                  <a:srgbClr val="FFFDFD"/>
                </a:solidFill>
                <a:latin typeface="PFKCPI+MS-UIGothic"/>
                <a:cs typeface="PFKCPI+MS-UIGothic"/>
              </a:rPr>
              <a:t>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09134" y="4597138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主和承包商在工程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目中相互依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赖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主需要承包商的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技能和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源，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承包商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需要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DFD"/>
                </a:solidFill>
                <a:latin typeface="PFKCPI+MS-UIGothic"/>
                <a:cs typeface="PFKCPI+MS-UIGothic"/>
              </a:rPr>
              <a:t>主的信任和支持。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3785" y="3325796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3045FD"/>
                </a:solidFill>
                <a:latin typeface="SimSun"/>
                <a:cs typeface="SimSun"/>
              </a:rPr>
              <a:t>业</a:t>
            </a:r>
            <a:r>
              <a:rPr sz="3800" spc="25">
                <a:solidFill>
                  <a:srgbClr val="3045FD"/>
                </a:solidFill>
                <a:latin typeface="PFKCPI+MS-UIGothic"/>
                <a:cs typeface="PFKCPI+MS-UIGothic"/>
              </a:rPr>
              <a:t>主与承包商的合作模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3785" y="4024931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3045FD"/>
                </a:solidFill>
                <a:latin typeface="PFKCPI+MS-UIGothic"/>
                <a:cs typeface="PFKCPI+MS-UIGothic"/>
              </a:rPr>
              <a:t>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固定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总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价合同模式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13679" y="1739680"/>
            <a:ext cx="7096875" cy="1027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  <a:r>
              <a:rPr sz="1550" spc="6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：固定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价合同模式是一种常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的合作方式，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主和承包商在合</a:t>
            </a:r>
          </a:p>
          <a:p>
            <a:pPr marL="203200" marR="0">
              <a:lnSpc>
                <a:spcPts val="1500"/>
              </a:lnSpc>
              <a:spcBef>
                <a:spcPts val="67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同中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定一个固定的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价，承包商在保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工程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量和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足要求的前提下，</a:t>
            </a:r>
          </a:p>
          <a:p>
            <a:pPr marL="2032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按照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0000"/>
                </a:solidFill>
                <a:latin typeface="PFKCPI+MS-UIGothic"/>
                <a:cs typeface="PFKCPI+MS-UIGothic"/>
              </a:rPr>
              <a:t>和价格完成工程。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13679" y="2540762"/>
            <a:ext cx="223214" cy="306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ct val="0"/>
              </a:spcBef>
              <a:spcAft>
                <a:spcPct val="0"/>
              </a:spcAft>
            </a:pPr>
            <a:r>
              <a:rPr sz="9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16879" y="2543627"/>
            <a:ext cx="6768390" cy="946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描述：在固定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价合同模式下，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主需要提供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详细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的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设计图纸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和工程要求，承包商根据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些要求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算工程量并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价。</a:t>
            </a:r>
          </a:p>
          <a:p>
            <a:pPr marL="0" marR="0">
              <a:lnSpc>
                <a:spcPts val="900"/>
              </a:lnSpc>
              <a:spcBef>
                <a:spcPts val="40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一旦合同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签订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，承包商不能因工程量增加或材料价格上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涨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等因素要求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整合同价格。</a:t>
            </a:r>
          </a:p>
          <a:p>
            <a:pPr marL="0" marR="0">
              <a:lnSpc>
                <a:spcPts val="900"/>
              </a:lnSpc>
              <a:spcBef>
                <a:spcPts val="40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适用范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：固定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价合同模式适用于工程量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小、工期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短、工程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风险较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低的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目，如小型建筑工程、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修工程等。</a:t>
            </a:r>
          </a:p>
          <a:p>
            <a:pPr marL="0" marR="0">
              <a:lnSpc>
                <a:spcPts val="900"/>
              </a:lnSpc>
              <a:spcBef>
                <a:spcPts val="40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注意事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：在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签订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固定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总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价合同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，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主需要仔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细审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核承包商的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价，确保其合理性和准确性，避免因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报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价不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造成</a:t>
            </a: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损</a:t>
            </a:r>
          </a:p>
          <a:p>
            <a:pPr marL="0" marR="0">
              <a:lnSpc>
                <a:spcPts val="900"/>
              </a:lnSpc>
              <a:spcBef>
                <a:spcPts val="40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PFKCPI+MS-UIGothic"/>
                <a:cs typeface="PFKCPI+MS-UIGothic"/>
              </a:rPr>
              <a:t>失。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13679" y="2869692"/>
            <a:ext cx="223214" cy="471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ct val="0"/>
              </a:spcBef>
              <a:spcAft>
                <a:spcPct val="0"/>
              </a:spcAft>
            </a:pPr>
            <a:r>
              <a:rPr sz="9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</a:p>
          <a:p>
            <a:pPr marL="0" marR="0">
              <a:lnSpc>
                <a:spcPts val="989"/>
              </a:lnSpc>
              <a:spcBef>
                <a:spcPts val="305"/>
              </a:spcBef>
              <a:spcAft>
                <a:spcPct val="0"/>
              </a:spcAft>
            </a:pPr>
            <a:r>
              <a:rPr sz="9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单</a:t>
            </a: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价合同模式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5234" y="1792993"/>
            <a:ext cx="7135276" cy="613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10"/>
              </a:lnSpc>
              <a:spcBef>
                <a:spcPct val="0"/>
              </a:spcBef>
              <a:spcAft>
                <a:spcPct val="0"/>
              </a:spcAft>
            </a:pPr>
            <a:r>
              <a:rPr sz="14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  <a:r>
              <a:rPr sz="1450" spc="7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：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价合同模式是指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主和承包商在合同中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定各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项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目的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价，根据</a:t>
            </a:r>
            <a:r>
              <a:rPr sz="1400">
                <a:solidFill>
                  <a:srgbClr val="000000"/>
                </a:solidFill>
                <a:latin typeface="SimSun"/>
                <a:cs typeface="SimSun"/>
              </a:rPr>
              <a:t>实</a:t>
            </a:r>
          </a:p>
          <a:p>
            <a:pPr marL="203200" marR="0">
              <a:lnSpc>
                <a:spcPts val="1319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完成的工程量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行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400" spc="23">
                <a:solidFill>
                  <a:srgbClr val="000000"/>
                </a:solidFill>
                <a:latin typeface="PFKCPI+MS-UIGothic"/>
                <a:cs typeface="PFKCPI+MS-UIGothic"/>
              </a:rPr>
              <a:t>算。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PFKCPI+MS-UIGothic"/>
                <a:cs typeface="PFKCPI+MS-UIGothic"/>
              </a:rPr>
              <a:t>成本加酬金合同模式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5234" y="1792993"/>
            <a:ext cx="7203978" cy="613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10"/>
              </a:lnSpc>
              <a:spcBef>
                <a:spcPct val="0"/>
              </a:spcBef>
              <a:spcAft>
                <a:spcPct val="0"/>
              </a:spcAft>
            </a:pPr>
            <a:r>
              <a:rPr sz="1450">
                <a:solidFill>
                  <a:srgbClr val="000000"/>
                </a:solidFill>
                <a:latin typeface="SEILDH+JLOTTO+ArialMT"/>
                <a:cs typeface="SEILDH+JLOTTO+ArialMT"/>
              </a:rPr>
              <a:t>•</a:t>
            </a:r>
            <a:r>
              <a:rPr sz="1450" spc="7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：成本加酬金合同模式是指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主和承包商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定工程的成本和酬金的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400">
                <a:solidFill>
                  <a:srgbClr val="000000"/>
                </a:solidFill>
                <a:latin typeface="PFKCPI+MS-UIGothic"/>
                <a:cs typeface="PFKCPI+MS-UIGothic"/>
              </a:rPr>
              <a:t>算</a:t>
            </a:r>
          </a:p>
          <a:p>
            <a:pPr marL="203200" marR="0">
              <a:lnSpc>
                <a:spcPts val="1319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方式，根据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实际发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生的成本和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定的酬金</a:t>
            </a:r>
            <a:r>
              <a:rPr sz="1400" spc="23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行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400" spc="25">
                <a:solidFill>
                  <a:srgbClr val="000000"/>
                </a:solidFill>
                <a:latin typeface="PFKCPI+MS-UIGothic"/>
                <a:cs typeface="PFKCPI+MS-UIGothic"/>
              </a:rPr>
              <a:t>算。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https://d.book118.com/526053104240010051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SEILDH+JLOTTO+ArialMT</vt:lpstr>
      <vt:lpstr>Times New Roman</vt:lpstr>
      <vt:lpstr>SimSun</vt:lpstr>
      <vt:lpstr>PFKCPI+MS-UIGothic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2024-09-18T00:52:59.903</cp:lastPrinted>
  <dcterms:created xsi:type="dcterms:W3CDTF">2024-09-17T16:52:59Z</dcterms:created>
  <dcterms:modified xsi:type="dcterms:W3CDTF">2024-09-17T16:53:01Z</dcterms:modified>
</cp:coreProperties>
</file>