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A74F76-6308-4252-B864-5F0B032ED8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44B7B4-2902-4509-B8DA-CD125434B2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0DD8FB-AF59-4C8B-912F-6080D9A024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6E531C-14FC-487F-A38D-806E705B1D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0EF322E-D1B8-4601-811E-9A0A4A9DA1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592936A-1231-4FCE-B4B9-219F286DBD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2BEB7CA-6DC5-4827-99B2-45F4084A63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60F6D2D-B6F3-4DEB-9E93-1774D27E99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E79A15-526B-4DBB-A0E1-A2AD8AE3E8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2AA23B-B69B-4979-A9BB-06BB69566B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1038DC-2E26-4C63-B282-3D5691D4D5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2610120312101003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免疫学机制及免疫疗法实践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免疫学概述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免疫学机制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免疫疗法实践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免疫疗法面临的挑战与前景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免疫学概述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534" r="29534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9815" r="29815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380" r="29380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免疫系统的定义与功能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免疫系统的主要功能包括防御感染、清除损伤或衰老细胞以及维持内环境稳定等。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免疫系统是生物体内负责抵御外来病原体入侵的防线，具有识别、清除和记忆外来抗原的能力。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0800000">
            <a:off x="5310197" y="3360"/>
            <a:ext cx="6881803" cy="1578837"/>
          </a:xfrm>
          <a:prstGeom prst="rtTriangl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865044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免疫系统由免疫器官、免疫细胞和免疫分子三部分组成。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9105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免疫细胞包括淋巴细胞、巨噬细胞、树突状细胞等，具有识别、吞噬和清除抗原的功能。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726223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690284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6654250" y="1413187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免疫器官包括胸腺、骨髓、淋巴结和脾脏等，是免疫细胞产生和成熟的场所。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6515429" y="1564498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633797" y="2538726"/>
            <a:ext cx="4847466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免疫分子包括抗体、补体、细胞因子等，具有调节免疫应答和介导免疫效应的功能。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494977" y="2690037"/>
            <a:ext cx="138821" cy="13882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t="18041" b="18041"/>
          <a:stretch>
            <a:fillRect/>
          </a:stretch>
        </p:blipFill>
        <p:spPr>
          <a:xfrm>
            <a:off x="454963" y="3801273"/>
            <a:ext cx="3547872" cy="226771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8627" b="8627"/>
          <a:stretch>
            <a:fillRect/>
          </a:stretch>
        </p:blipFill>
        <p:spPr>
          <a:xfrm>
            <a:off x="4281896" y="3801273"/>
            <a:ext cx="3547872" cy="226771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7388" b="7388"/>
          <a:stretch>
            <a:fillRect/>
          </a:stretch>
        </p:blipFill>
        <p:spPr>
          <a:xfrm>
            <a:off x="8108829" y="3801273"/>
            <a:ext cx="3547872" cy="2267712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免疫系统的组成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免疫学的发展历程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Freeform 25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6" name="Group 26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27" name="Freeform 27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Freeform 28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Freeform 29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Freeform 30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1" name="Group 31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32" name="AutoShape 32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34" name="Freeform 34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Freeform 35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Freeform 36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Freeform 37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免疫学的发展经历了经验免疫学、经典免疫学和现代免疫学三个阶段。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经验免疫学阶段主要依靠经验和实践，采取接种疫苗等方法预防传染病。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经典免疫学阶段开始深入研究免疫系统的机制和功能，提出了体液免疫和细胞免疫等概念。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现代免疫学阶段借助分子生物学和基因组学等技术手段，深入揭示了免疫应答的分子机制和细胞信号转导途径。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免疫学机制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778786" y="3346403"/>
            <a:ext cx="2702514" cy="2702514"/>
          </a:xfrm>
          <a:prstGeom prst="donut">
            <a:avLst>
              <a:gd name="adj" fmla="val 6114"/>
            </a:avLst>
          </a:prstGeom>
          <a:solidFill>
            <a:schemeClr val="accent1">
              <a:lumMod val="75000"/>
              <a:alpha val="2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511044" y="2788639"/>
            <a:ext cx="1219200" cy="121920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5740703" y="3074788"/>
            <a:ext cx="778679" cy="778679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869496" y="1257010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天然屏障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7126" y="1812889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皮肤和粘膜作为天然屏障，阻止病原体入侵。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64328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固有免疫分子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4328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补体、干扰素等固有免疫分子，通过调理、凝集或细胞毒作用等方式杀伤病原体。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79124" y="4532679"/>
            <a:ext cx="4524375" cy="561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固有免疫细胞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137" y="5088557"/>
            <a:ext cx="390525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吞噬细胞、自然杀伤细胞等固有免疫细胞，对病原体进行非特异性吞噬和杀伤。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21503" y="4625262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6599104" y="4625262"/>
            <a:ext cx="1219200" cy="1219200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 rot="-2700000">
            <a:off x="4825398" y="4929157"/>
            <a:ext cx="611410" cy="611410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6933514" y="4923096"/>
            <a:ext cx="550379" cy="550379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非特异性免疫机制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适应性免疫应答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特异性针对某一病原体，由T淋巴细胞和B淋巴细胞介导的免疫应答。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抗原识别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T细胞和B细胞通过其受体识别病原体抗原，并发生克隆扩增和分化。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细胞免疫和体液免疫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T细胞介导细胞免疫，B细胞产生特异性抗体介导体液免疫。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特异性免疫机制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477400" y="2610745"/>
            <a:ext cx="1568482" cy="1639538"/>
            <a:chOff x="6477400" y="2610745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477400" y="2610745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7071664" y="3240538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8078838" y="2037055"/>
            <a:ext cx="3224117" cy="3370231"/>
            <a:chOff x="8078838" y="2037055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8078838" y="2037055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350711" y="3363792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7259021" y="4383062"/>
            <a:ext cx="977456" cy="1021747"/>
            <a:chOff x="7259021" y="4383062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7259021" y="4383062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629353" y="4775492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1" name="AutoShape 11"/>
          <p:cNvSpPr/>
          <p:nvPr/>
        </p:nvSpPr>
        <p:spPr>
          <a:xfrm>
            <a:off x="870036" y="2413316"/>
            <a:ext cx="584258" cy="584258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65342" y="2512808"/>
            <a:ext cx="395855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1641736" y="2429872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抗原进入机体后被抗原递呈细胞摄取并加工处理，然后与淋巴细胞受体结合，启动淋巴细胞活化。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41736" y="2158409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抗原识别阶段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70036" y="3552810"/>
            <a:ext cx="584258" cy="584258"/>
          </a:xfrm>
          <a:prstGeom prst="ellipse">
            <a:avLst/>
          </a:prstGeom>
          <a:noFill/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46292" y="3654420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1641736" y="3615528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淋巴细胞活化后进行增殖分化，形成效应细胞和记忆细胞。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1736" y="3344066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淋巴细胞活化与扩增阶段</a:t>
            </a:r>
          </a:p>
        </p:txBody>
      </p:sp>
      <p:sp>
        <p:nvSpPr>
          <p:cNvPr id="19" name="AutoShape 19"/>
          <p:cNvSpPr/>
          <p:nvPr/>
        </p:nvSpPr>
        <p:spPr>
          <a:xfrm>
            <a:off x="865802" y="4701631"/>
            <a:ext cx="584258" cy="584258"/>
          </a:xfrm>
          <a:prstGeom prst="ellipse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351E00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32957" y="4801125"/>
            <a:ext cx="453011" cy="3689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641736" y="4814363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效应细胞发挥功能，清除被识别的抗原。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41736" y="4542900"/>
            <a:ext cx="3781425" cy="47625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57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效应阶段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免疫应答过程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https://d.book118.com/526101203121010035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54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2024-09-05T08:00:00.578</cp:lastPrinted>
  <dcterms:created xsi:type="dcterms:W3CDTF">2024-09-05T00:00:00Z</dcterms:created>
  <dcterms:modified xsi:type="dcterms:W3CDTF">2024-09-05T00:00:02Z</dcterms:modified>
</cp:coreProperties>
</file>