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FE4FF-0BEC-44D5-AFD2-79698E5EE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F745F-FAC1-43B5-8A46-F781D06D7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06C96-D951-4BB2-A7BD-F74AC1F8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FAE5B-08F5-44B9-BF60-D082FA3DB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7C8C8-9009-42FF-9480-F3CE2101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18352-A7C1-470A-88AC-49E04FC3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9820F-A68A-46F8-BF1B-2AE97E5A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9B203-E445-4D51-A4D8-693CC5DE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47B29-8496-41F7-982D-57F53A83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B6C12-03AC-46F7-8B79-01CC7FE7D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C852-75C5-4C3E-AB37-EBC04B3A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9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0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1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2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3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5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6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7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8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9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0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1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2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3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9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0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1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7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8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9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5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5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9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1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3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4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5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/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1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3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5.xml" /><Relationship Id="rId11" Type="http://schemas.openxmlformats.org/officeDocument/2006/relationships/tags" Target="../tags/tag436.xml" /><Relationship Id="rId12" Type="http://schemas.openxmlformats.org/officeDocument/2006/relationships/tags" Target="../tags/tag437.xml" /><Relationship Id="rId13" Type="http://schemas.openxmlformats.org/officeDocument/2006/relationships/tags" Target="../tags/tag438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tags" Target="../tags/tag432.xml" /><Relationship Id="rId8" Type="http://schemas.openxmlformats.org/officeDocument/2006/relationships/tags" Target="../tags/tag433.xml" /><Relationship Id="rId9" Type="http://schemas.openxmlformats.org/officeDocument/2006/relationships/tags" Target="../tags/tag4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0.xml" /><Relationship Id="rId11" Type="http://schemas.openxmlformats.org/officeDocument/2006/relationships/tags" Target="../tags/tag451.xml" /><Relationship Id="rId12" Type="http://schemas.openxmlformats.org/officeDocument/2006/relationships/tags" Target="../tags/tag452.xml" /><Relationship Id="rId13" Type="http://schemas.openxmlformats.org/officeDocument/2006/relationships/tags" Target="../tags/tag453.xml" /><Relationship Id="rId14" Type="http://schemas.openxmlformats.org/officeDocument/2006/relationships/tags" Target="../tags/tag454.xml" /><Relationship Id="rId2" Type="http://schemas.openxmlformats.org/officeDocument/2006/relationships/tags" Target="../tags/tag442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tags" Target="../tags/tag445.xml" /><Relationship Id="rId6" Type="http://schemas.openxmlformats.org/officeDocument/2006/relationships/tags" Target="../tags/tag446.xml" /><Relationship Id="rId7" Type="http://schemas.openxmlformats.org/officeDocument/2006/relationships/tags" Target="../tags/tag447.xml" /><Relationship Id="rId8" Type="http://schemas.openxmlformats.org/officeDocument/2006/relationships/tags" Target="../tags/tag448.xml" /><Relationship Id="rId9" Type="http://schemas.openxmlformats.org/officeDocument/2006/relationships/tags" Target="../tags/tag4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14" Type="http://schemas.openxmlformats.org/officeDocument/2006/relationships/tags" Target="../tags/tag467.xml" /><Relationship Id="rId15" Type="http://schemas.openxmlformats.org/officeDocument/2006/relationships/tags" Target="../tags/tag468.xml" /><Relationship Id="rId16" Type="http://schemas.openxmlformats.org/officeDocument/2006/relationships/tags" Target="../tags/tag469.xml" /><Relationship Id="rId17" Type="http://schemas.openxmlformats.org/officeDocument/2006/relationships/tags" Target="../tags/tag470.xml" /><Relationship Id="rId2" Type="http://schemas.openxmlformats.org/officeDocument/2006/relationships/tags" Target="../tags/tag455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9.xml" /><Relationship Id="rId11" Type="http://schemas.openxmlformats.org/officeDocument/2006/relationships/tags" Target="../tags/tag480.xml" /><Relationship Id="rId12" Type="http://schemas.openxmlformats.org/officeDocument/2006/relationships/tags" Target="../tags/tag481.xml" /><Relationship Id="rId13" Type="http://schemas.openxmlformats.org/officeDocument/2006/relationships/tags" Target="../tags/tag482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4.xml" /><Relationship Id="rId11" Type="http://schemas.openxmlformats.org/officeDocument/2006/relationships/tags" Target="../tags/tag495.xml" /><Relationship Id="rId12" Type="http://schemas.openxmlformats.org/officeDocument/2006/relationships/tags" Target="../tags/tag496.xml" /><Relationship Id="rId13" Type="http://schemas.openxmlformats.org/officeDocument/2006/relationships/tags" Target="../tags/tag497.xml" /><Relationship Id="rId14" Type="http://schemas.openxmlformats.org/officeDocument/2006/relationships/tags" Target="../tags/tag498.xml" /><Relationship Id="rId2" Type="http://schemas.openxmlformats.org/officeDocument/2006/relationships/tags" Target="../tags/tag486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tags" Target="../tags/tag489.xml" /><Relationship Id="rId6" Type="http://schemas.openxmlformats.org/officeDocument/2006/relationships/tags" Target="../tags/tag490.xml" /><Relationship Id="rId7" Type="http://schemas.openxmlformats.org/officeDocument/2006/relationships/tags" Target="../tags/tag491.xml" /><Relationship Id="rId8" Type="http://schemas.openxmlformats.org/officeDocument/2006/relationships/tags" Target="../tags/tag492.xml" /><Relationship Id="rId9" Type="http://schemas.openxmlformats.org/officeDocument/2006/relationships/tags" Target="../tags/tag4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9.xml" /><Relationship Id="rId11" Type="http://schemas.openxmlformats.org/officeDocument/2006/relationships/tags" Target="../tags/tag520.xml" /><Relationship Id="rId12" Type="http://schemas.openxmlformats.org/officeDocument/2006/relationships/tags" Target="../tags/tag521.xml" /><Relationship Id="rId13" Type="http://schemas.openxmlformats.org/officeDocument/2006/relationships/tags" Target="../tags/tag522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1.xml" /><Relationship Id="rId11" Type="http://schemas.openxmlformats.org/officeDocument/2006/relationships/tags" Target="../tags/tag532.xml" /><Relationship Id="rId12" Type="http://schemas.openxmlformats.org/officeDocument/2006/relationships/tags" Target="../tags/tag533.xml" /><Relationship Id="rId13" Type="http://schemas.openxmlformats.org/officeDocument/2006/relationships/tags" Target="../tags/tag534.xml" /><Relationship Id="rId2" Type="http://schemas.openxmlformats.org/officeDocument/2006/relationships/tags" Target="../tags/tag523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tags" Target="../tags/tag529.xml" /><Relationship Id="rId9" Type="http://schemas.openxmlformats.org/officeDocument/2006/relationships/tags" Target="../tags/tag5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1223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薪酬激励策略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薪酬激励策略的定义和重要性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薪酬激励策略的类型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薪酬激励策略的设计原则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4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薪酬激励策略的实施步骤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薪酬激励策略的评估和监控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/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薪酬激励策略的未来发展趋势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薪酬激励策略的定义和重要性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薪酬激励策略的定义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薪酬激励策略是指通过调整薪酬水平、结构、形式等，以激发员工的工作积极性和创造力，提高企业绩效的一种管理手段。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薪酬激励策略主要包括基本薪酬、奖金、福利、股权激励等几种形式。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薪酬激励策略的目的是吸引、留住和激励优秀人才，提高员工的工作满意度和忠诚度，从而促进企业的长期发展。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薪酬激励策略的设计需要根据企业的实际情况和目标，结合员工的需求和期望，进行科学合理的制定和调整。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薪酬激励策略的重要性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提高员工积极性：合理的薪酬激励策略可以提高员工的工作积极性和效率。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留住优秀人才：通过提供具有竞争力的薪酬，企业可以留住优秀的员工，降低员工流失率。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促进企业发展：合理的薪酬激励策略可以促进企业的发展和创新，提高企业的竞争力。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提高员工满意度：合理的薪酬激励策略可以提高员工的满意度，降低员工的抱怨和投诉。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薪酬激励策略的类型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物质激励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基本工资：保障员工基本生活需求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奖金：根据员工业绩表现发放的额外奖励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福利：包括社会保险、住房公积金、带薪假期等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股权激励：通过授予员工股票或期权，激励员工关注公司长期发展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非物质激励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培训与发展：提供培训和学习机会，帮助员工提升技能和知识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荣誉激励：颁发荣誉证书、奖杯等，以表彰员工的贡献和成就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职位晋升：提供晋升机会，鼓励员工追求更高的职位和责任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弹性工作制：提供灵活的工作时间和地点，让员工更好地平衡工作与生活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长期激励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股票期权：员工可以在未来以特定价格购买公司股票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限制性股票：员工在满足一定条件后可以获得公司股票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员工持股计划：员工可以通过购买公司股票成为公司股东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利润分享计划：员工可以根据公司的盈利情况获得一定的奖金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薪酬激励策略的设计原则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公平性原则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薪酬分配要公平，避免出现不公平现象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薪酬要与员工的能力和贡献成正比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薪酬要与公司的业绩和发展目标相匹配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薪酬要与市场行情和竞争对手的薪酬水平相适应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竞争性原则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薪酬水平要与市场行情相匹配，保证竞争力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薪酬结构要合理，避免内部不公平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薪酬调整要适时，根据市场变化和企业发展进行调整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薪酬激励要与员工绩效挂钩，激发员工积极性和创造力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激励性原则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公平性：确保薪酬分配的公平性，避免员工产生不满情绪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竞争性：提供具有竞争力的薪酬，吸引和留住优秀人才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激励性：设置合理的薪酬结构和激励机制，激发员工的工作积极性和创造力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可持续性：考虑企业的长期发展，制定可持续的薪酬激励策略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可行性原则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薪酬激励策略应与企业的实际情况相适应，包括企业的规模、行业特点、发展阶段等。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薪酬激励策略应具有可操作性，易于实施和执行，避免过于复杂或难以实现的方案。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薪酬激励策略应考虑员工的需求和期望，以提高员工的满意度和忠诚度。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薪酬激励策略应与企业的战略目标相一致，有助于实现企业的长期发展和战略目标。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https://d.book118.com/526101223154010055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1_1"/>
  <p:tag name="KSO_WM_UNIT_INDEX" val="1_1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2_1"/>
  <p:tag name="KSO_WM_UNIT_INDEX" val="1_2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3_1"/>
  <p:tag name="KSO_WM_UNIT_INDEX" val="1_3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4_1"/>
  <p:tag name="KSO_WM_UNIT_INDEX" val="1_4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5_1"/>
  <p:tag name="KSO_WM_UNIT_INDEX" val="1_5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8_6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230988_6*l_h_i*1_6_1"/>
  <p:tag name="KSO_WM_UNIT_INDEX" val="1_6_1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26.xml><?xml version="1.0" encoding="utf-8"?>
<p:tagLst xmlns:p="http://schemas.openxmlformats.org/presentationml/2006/main">
  <p:tag name="KSO_WM_TEMPLATE_CATEGORY" val="custom"/>
  <p:tag name="KSO_WM_TEMPLATE_INDEX" val="20230988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4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454.xml><?xml version="1.0" encoding="utf-8"?>
<p:tagLst xmlns:p="http://schemas.openxmlformats.org/presentationml/2006/main">
  <p:tag name="KSO_WM_TEMPLATE_CATEGORY" val="custom"/>
  <p:tag name="KSO_WM_TEMPLATE_INDEX" val="20230988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8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498.xml><?xml version="1.0" encoding="utf-8"?>
<p:tagLst xmlns:p="http://schemas.openxmlformats.org/presentationml/2006/main">
  <p:tag name="KSO_WM_TEMPLATE_CATEGORY" val="custom"/>
  <p:tag name="KSO_WM_TEMPLATE_INDEX" val="20230988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b="1" dirty="0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Office Theme</vt:lpstr>
      <vt:lpstr>薪酬激励策略</vt:lpstr>
      <vt:lpstr>目录</vt:lpstr>
      <vt:lpstr>薪酬激励策略的定义和重要性</vt:lpstr>
      <vt:lpstr>薪酬激励策略的定义</vt:lpstr>
      <vt:lpstr>薪酬激励策略的重要性</vt:lpstr>
      <vt:lpstr>薪酬激励策略的类型</vt:lpstr>
      <vt:lpstr>物质激励</vt:lpstr>
      <vt:lpstr>非物质激励</vt:lpstr>
      <vt:lpstr>长期激励</vt:lpstr>
      <vt:lpstr>薪酬激励策略的设计原则</vt:lpstr>
      <vt:lpstr>公平性原则</vt:lpstr>
      <vt:lpstr>竞争性原则</vt:lpstr>
      <vt:lpstr>激励性原则</vt:lpstr>
      <vt:lpstr>可行性原则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2024-09-23T07:31:52.170</cp:lastPrinted>
  <dcterms:created xsi:type="dcterms:W3CDTF">2024-09-22T23:31:52Z</dcterms:created>
  <dcterms:modified xsi:type="dcterms:W3CDTF">2024-09-22T23:31:55Z</dcterms:modified>
</cp:coreProperties>
</file>