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39948772-CCDA-45A9-B873-9623C6865375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</dgm:spPr>
      <dgm:t>
        <a:bodyPr/>
        <a:lstStyle/>
        <a:p>
          <a:endParaRPr lang="zh-CN" altLang="en-US"/>
        </a:p>
      </dgm:t>
    </dgm:pt>
    <dgm:pt modelId="{C9CFF052-3928-4B1A-A7D9-D14AE4550502}" type="parTrans" cxnId="{9BAC9C15-A493-4CBD-A521-078D9AA8717C}">
      <dgm:prSet/>
      <dgm:spPr/>
      <dgm:t>
        <a:bodyPr/>
        <a:lstStyle/>
        <a:p>
          <a:endParaRPr lang="zh-CN" altLang="en-US"/>
        </a:p>
      </dgm:t>
    </dgm:pt>
    <dgm:pt modelId="{9C495439-F9AA-4C43-9816-9E57CBD5A2A3}">
      <dgm:prSet phldrT="[文本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en-US" sz="2000" b="1" smtClean="0"/>
            <a:t>1</a:t>
          </a:r>
          <a:r>
            <a:rPr lang="zh-CN" sz="2000" b="1" smtClean="0"/>
            <a:t>．核心理念</a:t>
          </a:r>
          <a:endParaRPr lang="zh-CN" altLang="en-US" sz="2000"/>
        </a:p>
      </dgm:t>
    </dgm:pt>
    <dgm:pt modelId="{EADECA6A-9C1F-4422-8D2C-46245573BB6E}" type="parTrans" cxnId="{68156979-82FF-425B-B09D-4979700BFC1E}">
      <dgm:prSet/>
      <dgm:spPr/>
      <dgm:t>
        <a:bodyPr/>
        <a:lstStyle/>
        <a:p>
          <a:endParaRPr lang="zh-CN" altLang="en-US"/>
        </a:p>
      </dgm:t>
    </dgm:pt>
    <dgm:pt modelId="{0D30EE37-1815-4643-82C3-2A79D262C9C6}">
      <dgm:prSet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 anchor="ctr"/>
        <a:lstStyle/>
        <a:p>
          <a:r>
            <a:rPr lang="zh-CN" smtClean="0"/>
            <a:t>核心理念由核心价值观和核心目的构成。核心价值观是企业最根本的价值观和原则。例如，迪士尼的核心价值观是崇尚想象力和乐趣，宝洁公司的核心价值观是追求一流产品，惠普公司的核心价值观是尊重人。核心目的是企业存在的根本原因。例如，沃尔玛的核心目的是“给普通人提供和富人一样的购物机会”，迪士尼的核心目的是“给人们带来快乐”。</a:t>
          </a:r>
          <a:endParaRPr lang="zh-CN"/>
        </a:p>
      </dgm:t>
    </dgm:pt>
    <dgm:pt modelId="{7182DB22-BBCC-4D2F-B89A-CCF1FEE0048A}" type="sibTrans" cxnId="{68156979-82FF-425B-B09D-4979700BFC1E}">
      <dgm:prSet/>
      <dgm:spPr/>
      <dgm:t>
        <a:bodyPr/>
        <a:lstStyle/>
        <a:p>
          <a:endParaRPr lang="zh-CN" altLang="en-US"/>
        </a:p>
      </dgm:t>
    </dgm:pt>
    <dgm:pt modelId="{93269062-281B-4C87-82A4-9B99D54C219E}" type="sibTrans" cxnId="{9BAC9C15-A493-4CBD-A521-078D9AA8717C}">
      <dgm:prSet/>
      <dgm:spPr/>
      <dgm:t>
        <a:bodyPr/>
        <a:lstStyle/>
        <a:p>
          <a:endParaRPr lang="zh-CN" altLang="en-US"/>
        </a:p>
      </dgm:t>
    </dgm:pt>
    <dgm:pt modelId="{A02A21DD-9714-478D-92EA-887A1D30262D}" type="parTrans" cxnId="{C10FB616-8477-4BB2-AA82-14271B75FB33}">
      <dgm:prSet/>
      <dgm:spPr/>
      <dgm:t>
        <a:bodyPr/>
        <a:lstStyle/>
        <a:p>
          <a:endParaRPr lang="zh-CN" altLang="en-US"/>
        </a:p>
      </dgm:t>
    </dgm:pt>
    <dgm:pt modelId="{B91BB812-C94E-4976-973D-2A4D6DFA37BB}">
      <dgm:prSet custT="1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</dgm:spPr>
      <dgm:t>
        <a:bodyPr/>
        <a:lstStyle/>
        <a:p>
          <a:r>
            <a:rPr lang="en-US" sz="2000" b="1" smtClean="0"/>
            <a:t>2</a:t>
          </a:r>
          <a:r>
            <a:rPr lang="zh-CN" sz="2000" b="1" smtClean="0"/>
            <a:t>．未来展望</a:t>
          </a:r>
          <a:endParaRPr lang="zh-CN" sz="2000" b="1"/>
        </a:p>
      </dgm:t>
    </dgm:pt>
    <dgm:pt modelId="{2C2E4945-0C53-4621-A146-DC7E2B1C44FC}" type="parTrans" cxnId="{0C8870AA-F9BF-4A3A-93A5-4C7CEADFA8E2}">
      <dgm:prSet/>
      <dgm:spPr/>
      <dgm:t>
        <a:bodyPr/>
        <a:lstStyle/>
        <a:p>
          <a:endParaRPr lang="zh-CN" altLang="en-US"/>
        </a:p>
      </dgm:t>
    </dgm:pt>
    <dgm:pt modelId="{D6799E0A-B0DB-4A9E-A2D0-7A289597A294}">
      <dgm:prSet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</dgm:spPr>
      <dgm:t>
        <a:bodyPr anchor="ctr"/>
        <a:lstStyle/>
        <a:p>
          <a:r>
            <a:rPr lang="zh-CN" smtClean="0"/>
            <a:t>未来展望由未来</a:t>
          </a:r>
          <a:r>
            <a:rPr lang="en-US" smtClean="0"/>
            <a:t>10</a:t>
          </a:r>
          <a:r>
            <a:rPr lang="zh-CN" smtClean="0"/>
            <a:t>到</a:t>
          </a:r>
          <a:r>
            <a:rPr lang="en-US" smtClean="0"/>
            <a:t>30</a:t>
          </a:r>
          <a:r>
            <a:rPr lang="zh-CN" smtClean="0"/>
            <a:t>年的远大目标和对目标的生动描述构成。远大目标必须用生动形象的语言加以描述，才能激起员工的热情和激情，才能得到员工的认同，才能使员工全身心地投入。例如，福特把它“让汽车的拥有民主化”的远大目标，描述成“我要为大众造一种汽车，它的低价格将使所有挣得相当工资的人都能够买得起，都能和他的家人享受上帝赐予我们的广阔大地。牛马将从道路上消失，拥有汽车将会被认为理所当然</a:t>
          </a:r>
          <a:r>
            <a:rPr lang="en-US" altLang="zh-CN" smtClean="0"/>
            <a:t> </a:t>
          </a:r>
          <a:r>
            <a:rPr lang="zh-CN" smtClean="0"/>
            <a:t>。”</a:t>
          </a:r>
          <a:endParaRPr lang="zh-CN" altLang="en-US"/>
        </a:p>
      </dgm:t>
    </dgm:pt>
    <dgm:pt modelId="{D546CE82-7103-493A-8F0B-CBCBDD3656DB}" type="sibTrans" cxnId="{0C8870AA-F9BF-4A3A-93A5-4C7CEADFA8E2}">
      <dgm:prSet/>
      <dgm:spPr/>
      <dgm:t>
        <a:bodyPr/>
        <a:lstStyle/>
        <a:p>
          <a:endParaRPr lang="zh-CN" altLang="en-US"/>
        </a:p>
      </dgm:t>
    </dgm:pt>
    <dgm:pt modelId="{EA0BD7C3-C4BB-4CE8-AC8D-C652965313C8}" type="sibTrans" cxnId="{C10FB616-8477-4BB2-AA82-14271B75FB33}">
      <dgm:prSet/>
      <dgm:spPr/>
      <dgm:t>
        <a:bodyPr/>
        <a:lstStyle/>
        <a:p>
          <a:endParaRPr lang="zh-CN" altLang="en-US"/>
        </a:p>
      </dgm:t>
    </dgm:pt>
    <dgm:pt modelId="{C05B8E7C-63FD-4EE6-89DF-551D400D1976}" type="pres">
      <dgm:prSet presAssocID="{39948772-CCDA-45A9-B873-9623C6865375}" presName="Name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B65A9103-F83C-49C8-B9C3-23A438A80804}" type="pres">
      <dgm:prSet presAssocID="{9C495439-F9AA-4C43-9816-9E57CBD5A2A3}" presName="linNode"/>
      <dgm:spPr/>
      <dgm:t>
        <a:bodyPr/>
        <a:lstStyle/>
        <a:p>
          <a:endParaRPr lang="zh-CN" altLang="en-US"/>
        </a:p>
      </dgm:t>
    </dgm:pt>
    <dgm:pt modelId="{F59A1E8B-001B-44DB-827D-5E8299C13AC7}" type="pres">
      <dgm:prSet presAssocID="{9C495439-F9AA-4C43-9816-9E57CBD5A2A3}" presName="parentShp" presStyleLbl="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2A26C6F-A820-4C00-98A8-607435D20530}" type="pres">
      <dgm:prSet presAssocID="{9C495439-F9AA-4C43-9816-9E57CBD5A2A3}" presName="childShp" presStyleLbl="bgAccFollowNode1" presStyleCnt="2" custScaleX="320434" custScaleY="309137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6876739-9ED5-4F3E-945D-FCE88E0DBD9A}" type="pres">
      <dgm:prSet presAssocID="{93269062-281B-4C87-82A4-9B99D54C219E}" presName="spacing"/>
      <dgm:spPr/>
      <dgm:t>
        <a:bodyPr/>
        <a:lstStyle/>
        <a:p>
          <a:endParaRPr lang="zh-CN" altLang="en-US"/>
        </a:p>
      </dgm:t>
    </dgm:pt>
    <dgm:pt modelId="{ECD3824C-45ED-4EB7-819C-C120E74F145A}" type="pres">
      <dgm:prSet presAssocID="{B91BB812-C94E-4976-973D-2A4D6DFA37BB}" presName="linNode"/>
      <dgm:spPr/>
      <dgm:t>
        <a:bodyPr/>
        <a:lstStyle/>
        <a:p>
          <a:endParaRPr lang="zh-CN" altLang="en-US"/>
        </a:p>
      </dgm:t>
    </dgm:pt>
    <dgm:pt modelId="{71458D6D-2455-4F2D-BA9D-94A4DE15E675}" type="pres">
      <dgm:prSet presAssocID="{B91BB812-C94E-4976-973D-2A4D6DFA37BB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57DEB6A-8D3F-45D4-8D48-3278309BA023}" type="pres">
      <dgm:prSet presAssocID="{B91BB812-C94E-4976-973D-2A4D6DFA37BB}" presName="childShp" presStyleLbl="bgAccFollowNode1" presStyleIdx="1" presStyleCnt="2" custScaleX="320434" custScaleY="28837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9BAC9C15-A493-4CBD-A521-078D9AA8717C}" srcId="{39948772-CCDA-45A9-B873-9623C6865375}" destId="{9C495439-F9AA-4C43-9816-9E57CBD5A2A3}" srcOrd="0" destOrd="0" parTransId="{C9CFF052-3928-4B1A-A7D9-D14AE4550502}" sibTransId="{93269062-281B-4C87-82A4-9B99D54C219E}"/>
    <dgm:cxn modelId="{68156979-82FF-425B-B09D-4979700BFC1E}" srcId="{9C495439-F9AA-4C43-9816-9E57CBD5A2A3}" destId="{0D30EE37-1815-4643-82C3-2A79D262C9C6}" srcOrd="0" destOrd="0" parTransId="{EADECA6A-9C1F-4422-8D2C-46245573BB6E}" sibTransId="{7182DB22-BBCC-4D2F-B89A-CCF1FEE0048A}"/>
    <dgm:cxn modelId="{C10FB616-8477-4BB2-AA82-14271B75FB33}" srcId="{39948772-CCDA-45A9-B873-9623C6865375}" destId="{B91BB812-C94E-4976-973D-2A4D6DFA37BB}" srcOrd="1" destOrd="0" parTransId="{A02A21DD-9714-478D-92EA-887A1D30262D}" sibTransId="{EA0BD7C3-C4BB-4CE8-AC8D-C652965313C8}"/>
    <dgm:cxn modelId="{0C8870AA-F9BF-4A3A-93A5-4C7CEADFA8E2}" srcId="{B91BB812-C94E-4976-973D-2A4D6DFA37BB}" destId="{D6799E0A-B0DB-4A9E-A2D0-7A289597A294}" srcOrd="0" destOrd="0" parTransId="{2C2E4945-0C53-4621-A146-DC7E2B1C44FC}" sibTransId="{D546CE82-7103-493A-8F0B-CBCBDD3656DB}"/>
    <dgm:cxn modelId="{34F7E68C-922F-45DF-BF91-59C101A2DFB6}" type="presOf" srcId="{39948772-CCDA-45A9-B873-9623C6865375}" destId="{C05B8E7C-63FD-4EE6-89DF-551D400D1976}" srcOrd="0" destOrd="0" presId="urn:microsoft.com/office/officeart/2005/8/layout/vList6"/>
    <dgm:cxn modelId="{3A35A8C3-75B6-47FD-8A43-80154900628A}" type="presParOf" srcId="{C05B8E7C-63FD-4EE6-89DF-551D400D1976}" destId="{B65A9103-F83C-49C8-B9C3-23A438A80804}" srcOrd="0" destOrd="0" presId="urn:microsoft.com/office/officeart/2005/8/layout/vList6"/>
    <dgm:cxn modelId="{6C0B8301-C699-4166-A741-6DFDBAF6A768}" type="presParOf" srcId="{B65A9103-F83C-49C8-B9C3-23A438A80804}" destId="{F59A1E8B-001B-44DB-827D-5E8299C13AC7}" srcOrd="0" destOrd="0" presId="urn:microsoft.com/office/officeart/2005/8/layout/vList6"/>
    <dgm:cxn modelId="{A9CA123F-7C25-465B-82C4-36A583784F1D}" type="presOf" srcId="{9C495439-F9AA-4C43-9816-9E57CBD5A2A3}" destId="{F59A1E8B-001B-44DB-827D-5E8299C13AC7}" srcOrd="0" destOrd="0" presId="urn:microsoft.com/office/officeart/2005/8/layout/vList6"/>
    <dgm:cxn modelId="{4E630E7D-EBC2-4772-BFFE-425C0AFA8438}" type="presParOf" srcId="{B65A9103-F83C-49C8-B9C3-23A438A80804}" destId="{32A26C6F-A820-4C00-98A8-607435D20530}" srcOrd="1" destOrd="0" presId="urn:microsoft.com/office/officeart/2005/8/layout/vList6"/>
    <dgm:cxn modelId="{83598DD7-92F6-435F-BD2E-491E46CFCC6F}" type="presOf" srcId="{0D30EE37-1815-4643-82C3-2A79D262C9C6}" destId="{32A26C6F-A820-4C00-98A8-607435D20530}" srcOrd="0" destOrd="0" presId="urn:microsoft.com/office/officeart/2005/8/layout/vList6"/>
    <dgm:cxn modelId="{69211C10-3BA0-4DA5-B550-6F44F02B0889}" type="presParOf" srcId="{C05B8E7C-63FD-4EE6-89DF-551D400D1976}" destId="{E6876739-9ED5-4F3E-945D-FCE88E0DBD9A}" srcOrd="1" destOrd="0" presId="urn:microsoft.com/office/officeart/2005/8/layout/vList6"/>
    <dgm:cxn modelId="{E50C9B49-6B5A-498B-9C83-53E430B2AF55}" type="presParOf" srcId="{C05B8E7C-63FD-4EE6-89DF-551D400D1976}" destId="{ECD3824C-45ED-4EB7-819C-C120E74F145A}" srcOrd="2" destOrd="0" presId="urn:microsoft.com/office/officeart/2005/8/layout/vList6"/>
    <dgm:cxn modelId="{939651C0-12B3-4632-8E19-100487F355A5}" type="presParOf" srcId="{ECD3824C-45ED-4EB7-819C-C120E74F145A}" destId="{71458D6D-2455-4F2D-BA9D-94A4DE15E675}" srcOrd="0" destOrd="0" presId="urn:microsoft.com/office/officeart/2005/8/layout/vList6"/>
    <dgm:cxn modelId="{BB6B71FB-1238-45FA-8646-74C79609CA08}" type="presOf" srcId="{B91BB812-C94E-4976-973D-2A4D6DFA37BB}" destId="{71458D6D-2455-4F2D-BA9D-94A4DE15E675}" srcOrd="0" destOrd="0" presId="urn:microsoft.com/office/officeart/2005/8/layout/vList6"/>
    <dgm:cxn modelId="{6B88508C-7144-424C-8D42-706ECEA66F25}" type="presParOf" srcId="{ECD3824C-45ED-4EB7-819C-C120E74F145A}" destId="{657DEB6A-8D3F-45D4-8D48-3278309BA023}" srcOrd="1" destOrd="0" presId="urn:microsoft.com/office/officeart/2005/8/layout/vList6"/>
    <dgm:cxn modelId="{CE31A592-FA01-47DD-B9A9-AD337902E2EB}" type="presOf" srcId="{D6799E0A-B0DB-4A9E-A2D0-7A289597A294}" destId="{657DEB6A-8D3F-45D4-8D48-3278309BA023}" srcOrd="0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9D101A0E-8984-49B6-A10E-612C6D229F82}" type="doc">
      <dgm:prSet loTypeId="urn:microsoft.com/office/officeart/2005/8/layout/list1" loCatId="list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A5FB1E78-CB4B-4F6C-A92C-4A78F1688EE2}" type="parTrans" cxnId="{E5C735BA-04B0-47C1-958F-13975C4FB7A9}">
      <dgm:prSet/>
      <dgm:spPr/>
      <dgm:t>
        <a:bodyPr/>
        <a:lstStyle/>
        <a:p>
          <a:endParaRPr lang="zh-CN" altLang="en-US"/>
        </a:p>
      </dgm:t>
    </dgm:pt>
    <dgm:pt modelId="{7EA0F9EE-E16E-499E-83CE-D13B050ACB11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zh-CN" b="1" smtClean="0"/>
            <a:t>（一）企业使命为企业发展指明方向</a:t>
          </a:r>
          <a:endParaRPr lang="zh-CN"/>
        </a:p>
      </dgm:t>
    </dgm:pt>
    <dgm:pt modelId="{8377A56C-E422-4938-A647-91E07A04A155}" type="parTrans" cxnId="{04D1FC43-E35D-4722-A520-11AE2077D507}">
      <dgm:prSet/>
      <dgm:spPr/>
      <dgm:t>
        <a:bodyPr/>
        <a:lstStyle/>
        <a:p>
          <a:endParaRPr lang="zh-CN" altLang="en-US"/>
        </a:p>
      </dgm:t>
    </dgm:pt>
    <dgm:pt modelId="{836469C3-F12A-46DD-AD12-6FE761B7F678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pPr rtl="0"/>
          <a:r>
            <a:rPr lang="zh-CN" smtClean="0"/>
            <a:t>只有弄清楚企业目前是怎样的一个组织，将来希望成为怎样的一个组织，以及如何才能体现出不同于其他组织的显著特征，才能为企业确立一个贯穿各项业务活动始终的共同主线，建立一个相对稳定的经营主题，为进行企业资源配置、目标开发以及其他活动的管理提供依据，以保证整个企业在重大战略决策上做到思想统一、步调一致，充分发挥各方面力量的协同作用，提高企业整体的运行效率。</a:t>
          </a:r>
          <a:endParaRPr lang="zh-CN"/>
        </a:p>
      </dgm:t>
    </dgm:pt>
    <dgm:pt modelId="{F280ACEB-8109-4774-B373-853690015A5F}" type="sibTrans" cxnId="{04D1FC43-E35D-4722-A520-11AE2077D507}">
      <dgm:prSet/>
      <dgm:spPr/>
      <dgm:t>
        <a:bodyPr/>
        <a:lstStyle/>
        <a:p>
          <a:endParaRPr lang="zh-CN" altLang="en-US"/>
        </a:p>
      </dgm:t>
    </dgm:pt>
    <dgm:pt modelId="{D3032E8F-2667-4A8D-8725-CDC02F5E34D3}" type="sibTrans" cxnId="{E5C735BA-04B0-47C1-958F-13975C4FB7A9}">
      <dgm:prSet/>
      <dgm:spPr/>
      <dgm:t>
        <a:bodyPr/>
        <a:lstStyle/>
        <a:p>
          <a:endParaRPr lang="zh-CN" altLang="en-US"/>
        </a:p>
      </dgm:t>
    </dgm:pt>
    <dgm:pt modelId="{3260702F-238F-485A-AF16-0F7B616920F1}" type="parTrans" cxnId="{DCB43E3C-1988-4D30-993B-42C181AD354F}">
      <dgm:prSet/>
      <dgm:spPr/>
      <dgm:t>
        <a:bodyPr/>
        <a:lstStyle/>
        <a:p>
          <a:endParaRPr lang="zh-CN" altLang="en-US"/>
        </a:p>
      </dgm:t>
    </dgm:pt>
    <dgm:pt modelId="{0088E701-1850-46E6-B986-D7F48C2B0883}">
      <dgm:prSet/>
      <dgm:spPr>
        <a:gradFill rotWithShape="0">
          <a:gsLst>
            <a:gs pos="0">
              <a:schemeClr val="accent4">
                <a:hueOff val="10395693"/>
                <a:satOff val="-47968"/>
                <a:lumOff val="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10395693"/>
                <a:satOff val="-47968"/>
                <a:lumOff val="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10395693"/>
                <a:satOff val="-47968"/>
                <a:lumOff val="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/>
        <a:lstStyle/>
        <a:p>
          <a:pPr rtl="0"/>
          <a:r>
            <a:rPr lang="zh-CN" b="1" smtClean="0"/>
            <a:t>（二）企业使命是企业战略制定的前提</a:t>
          </a:r>
          <a:endParaRPr lang="zh-CN"/>
        </a:p>
      </dgm:t>
    </dgm:pt>
    <dgm:pt modelId="{D289EF95-BF7D-4881-B888-7AD799E9FA08}" type="parTrans" cxnId="{6782E45B-8FC1-404D-B63A-F1AFB21A747B}">
      <dgm:prSet/>
      <dgm:spPr/>
      <dgm:t>
        <a:bodyPr/>
        <a:lstStyle/>
        <a:p>
          <a:endParaRPr lang="zh-CN" altLang="en-US"/>
        </a:p>
      </dgm:t>
    </dgm:pt>
    <dgm:pt modelId="{5AB1BA3E-01E9-4347-8341-5FB47E4C2A43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10395693"/>
              <a:satOff val="-47968"/>
              <a:lumOff val="1765"/>
              <a:alphaOff val="0"/>
            </a:schemeClr>
          </a:solidFill>
          <a:prstDash val="solid"/>
          <a:miter lim="800000"/>
        </a:ln>
      </dgm:spPr>
      <dgm:t>
        <a:bodyPr/>
        <a:lstStyle/>
        <a:p>
          <a:pPr rtl="0"/>
          <a:r>
            <a:rPr lang="zh-CN" smtClean="0"/>
            <a:t>如果公司前进的方向尚不明确，也不清楚为了在市场竞争中获得成功需要建立哪些关键能力，那么，公司战略制定及经营决策便缺乏明确的指导。这就像在黑暗的大海中航行的轮船缺乏灯塔一样，要么迷失方向，要么触礁搁浅，根本达不到目的地。</a:t>
          </a:r>
          <a:endParaRPr lang="zh-CN"/>
        </a:p>
      </dgm:t>
    </dgm:pt>
    <dgm:pt modelId="{8BA99DD1-20F0-4BDB-A3CF-40EE14BC2A9F}" type="sibTrans" cxnId="{6782E45B-8FC1-404D-B63A-F1AFB21A747B}">
      <dgm:prSet/>
      <dgm:spPr/>
      <dgm:t>
        <a:bodyPr/>
        <a:lstStyle/>
        <a:p>
          <a:endParaRPr lang="zh-CN" altLang="en-US"/>
        </a:p>
      </dgm:t>
    </dgm:pt>
    <dgm:pt modelId="{1B61B03C-923B-4972-9E99-F3BDAFDF8B9E}" type="sibTrans" cxnId="{DCB43E3C-1988-4D30-993B-42C181AD354F}">
      <dgm:prSet/>
      <dgm:spPr/>
      <dgm:t>
        <a:bodyPr/>
        <a:lstStyle/>
        <a:p>
          <a:endParaRPr lang="zh-CN" altLang="en-US"/>
        </a:p>
      </dgm:t>
    </dgm:pt>
    <dgm:pt modelId="{3AE210D8-7760-4ACB-97E5-0A6E01AF7223}" type="pres">
      <dgm:prSet presAssocID="{9D101A0E-8984-49B6-A10E-612C6D229F82}" presName="linear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89CFC3C-D371-4ACD-8233-B037E6681384}" type="pres">
      <dgm:prSet presAssocID="{7EA0F9EE-E16E-499E-83CE-D13B050ACB11}" presName="parentLin"/>
      <dgm:spPr/>
      <dgm:t>
        <a:bodyPr/>
        <a:lstStyle/>
        <a:p/>
      </dgm:t>
    </dgm:pt>
    <dgm:pt modelId="{D8E38D63-6618-4176-B978-89B358D052E2}" type="pres">
      <dgm:prSet presAssocID="{7EA0F9EE-E16E-499E-83CE-D13B050ACB11}" presName="parentLeftMargin" presStyleLbl="node1" presStyleCnt="2"/>
      <dgm:spPr/>
      <dgm:t>
        <a:bodyPr/>
        <a:lstStyle/>
        <a:p>
          <a:endParaRPr lang="zh-CN" altLang="en-US"/>
        </a:p>
      </dgm:t>
    </dgm:pt>
    <dgm:pt modelId="{5FE89272-E6C2-4EFD-9FFA-A1631CEB97D1}" type="pres">
      <dgm:prSet presAssocID="{7EA0F9EE-E16E-499E-83CE-D13B050ACB11}" presName="parentText" presStyleLbl="node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CA9D3F7-C142-47FC-95E9-BF08681B84F4}" type="pres">
      <dgm:prSet presAssocID="{7EA0F9EE-E16E-499E-83CE-D13B050ACB11}" presName="negativeSpace"/>
      <dgm:spPr/>
      <dgm:t>
        <a:bodyPr/>
        <a:lstStyle/>
        <a:p/>
      </dgm:t>
    </dgm:pt>
    <dgm:pt modelId="{DB51729A-142B-49F9-AD7A-60900AA583FC}" type="pres">
      <dgm:prSet presAssocID="{7EA0F9EE-E16E-499E-83CE-D13B050ACB11}" presName="childText" presStyleLbl="conFgAcc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2A04A9E-0E7C-4B48-82EB-B5B961DBA9E5}" type="pres">
      <dgm:prSet presAssocID="{D3032E8F-2667-4A8D-8725-CDC02F5E34D3}" presName="spaceBetweenRectangles"/>
      <dgm:spPr/>
      <dgm:t>
        <a:bodyPr/>
        <a:lstStyle/>
        <a:p/>
      </dgm:t>
    </dgm:pt>
    <dgm:pt modelId="{562A50B7-76F2-462C-B190-567830E05C93}" type="pres">
      <dgm:prSet presAssocID="{0088E701-1850-46E6-B986-D7F48C2B0883}" presName="parentLin"/>
      <dgm:spPr/>
      <dgm:t>
        <a:bodyPr/>
        <a:lstStyle/>
        <a:p/>
      </dgm:t>
    </dgm:pt>
    <dgm:pt modelId="{BE4C6D4C-EA68-450D-8FAD-520AC4C45396}" type="pres">
      <dgm:prSet presAssocID="{0088E701-1850-46E6-B986-D7F48C2B0883}" presName="parentLeftMargin" presStyleLbl="node1" presStyleIdx="1" presStyleCnt="2"/>
      <dgm:spPr/>
      <dgm:t>
        <a:bodyPr/>
        <a:lstStyle/>
        <a:p>
          <a:endParaRPr lang="zh-CN" altLang="en-US"/>
        </a:p>
      </dgm:t>
    </dgm:pt>
    <dgm:pt modelId="{C1715AAC-6D4F-4A14-970C-9E1D1CB11CC3}" type="pres">
      <dgm:prSet presAssocID="{0088E701-1850-46E6-B986-D7F48C2B088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2DD9013-225D-40A4-A67D-846340657FFB}" type="pres">
      <dgm:prSet presAssocID="{0088E701-1850-46E6-B986-D7F48C2B0883}" presName="negativeSpace"/>
      <dgm:spPr/>
      <dgm:t>
        <a:bodyPr/>
        <a:lstStyle/>
        <a:p/>
      </dgm:t>
    </dgm:pt>
    <dgm:pt modelId="{D7CCB349-F5CD-429E-BF68-07CA5EE113C6}" type="pres">
      <dgm:prSet presAssocID="{0088E701-1850-46E6-B986-D7F48C2B0883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E5C735BA-04B0-47C1-958F-13975C4FB7A9}" srcId="{9D101A0E-8984-49B6-A10E-612C6D229F82}" destId="{7EA0F9EE-E16E-499E-83CE-D13B050ACB11}" srcOrd="0" destOrd="0" parTransId="{A5FB1E78-CB4B-4F6C-A92C-4A78F1688EE2}" sibTransId="{D3032E8F-2667-4A8D-8725-CDC02F5E34D3}"/>
    <dgm:cxn modelId="{04D1FC43-E35D-4722-A520-11AE2077D507}" srcId="{7EA0F9EE-E16E-499E-83CE-D13B050ACB11}" destId="{836469C3-F12A-46DD-AD12-6FE761B7F678}" srcOrd="0" destOrd="0" parTransId="{8377A56C-E422-4938-A647-91E07A04A155}" sibTransId="{F280ACEB-8109-4774-B373-853690015A5F}"/>
    <dgm:cxn modelId="{DCB43E3C-1988-4D30-993B-42C181AD354F}" srcId="{9D101A0E-8984-49B6-A10E-612C6D229F82}" destId="{0088E701-1850-46E6-B986-D7F48C2B0883}" srcOrd="1" destOrd="0" parTransId="{3260702F-238F-485A-AF16-0F7B616920F1}" sibTransId="{1B61B03C-923B-4972-9E99-F3BDAFDF8B9E}"/>
    <dgm:cxn modelId="{6782E45B-8FC1-404D-B63A-F1AFB21A747B}" srcId="{0088E701-1850-46E6-B986-D7F48C2B0883}" destId="{5AB1BA3E-01E9-4347-8341-5FB47E4C2A43}" srcOrd="0" destOrd="0" parTransId="{D289EF95-BF7D-4881-B888-7AD799E9FA08}" sibTransId="{8BA99DD1-20F0-4BDB-A3CF-40EE14BC2A9F}"/>
    <dgm:cxn modelId="{ED097475-BF43-499D-9577-C268246EA005}" type="presOf" srcId="{9D101A0E-8984-49B6-A10E-612C6D229F82}" destId="{3AE210D8-7760-4ACB-97E5-0A6E01AF7223}" srcOrd="0" destOrd="0" presId="urn:microsoft.com/office/officeart/2005/8/layout/list1"/>
    <dgm:cxn modelId="{76402744-F5DF-4AC8-B70C-AB258729BAA7}" type="presParOf" srcId="{3AE210D8-7760-4ACB-97E5-0A6E01AF7223}" destId="{E89CFC3C-D371-4ACD-8233-B037E6681384}" srcOrd="0" destOrd="0" presId="urn:microsoft.com/office/officeart/2005/8/layout/list1"/>
    <dgm:cxn modelId="{0537AA72-0DA6-4BC1-B314-8CB5C606E22B}" type="presParOf" srcId="{E89CFC3C-D371-4ACD-8233-B037E6681384}" destId="{D8E38D63-6618-4176-B978-89B358D052E2}" srcOrd="0" destOrd="0" presId="urn:microsoft.com/office/officeart/2005/8/layout/list1"/>
    <dgm:cxn modelId="{4B364B14-E82A-4F33-9956-2F9BA6F66350}" type="presOf" srcId="{7EA0F9EE-E16E-499E-83CE-D13B050ACB11}" destId="{D8E38D63-6618-4176-B978-89B358D052E2}" srcOrd="0" destOrd="0" presId="urn:microsoft.com/office/officeart/2005/8/layout/list1"/>
    <dgm:cxn modelId="{73E59F0A-9345-4809-8C0E-6A37CA351133}" type="presParOf" srcId="{E89CFC3C-D371-4ACD-8233-B037E6681384}" destId="{5FE89272-E6C2-4EFD-9FFA-A1631CEB97D1}" srcOrd="1" destOrd="0" presId="urn:microsoft.com/office/officeart/2005/8/layout/list1"/>
    <dgm:cxn modelId="{500F18D1-0197-444F-B5D5-91DBC0A443F4}" type="presOf" srcId="{7EA0F9EE-E16E-499E-83CE-D13B050ACB11}" destId="{5FE89272-E6C2-4EFD-9FFA-A1631CEB97D1}" srcOrd="1" destOrd="0" presId="urn:microsoft.com/office/officeart/2005/8/layout/list1"/>
    <dgm:cxn modelId="{51D72C3B-6A34-441F-9BD8-AB4A250C2F23}" type="presParOf" srcId="{3AE210D8-7760-4ACB-97E5-0A6E01AF7223}" destId="{2CA9D3F7-C142-47FC-95E9-BF08681B84F4}" srcOrd="1" destOrd="0" presId="urn:microsoft.com/office/officeart/2005/8/layout/list1"/>
    <dgm:cxn modelId="{00CC8A20-5A3E-411E-8FF2-E83FE1D3ADCA}" type="presParOf" srcId="{3AE210D8-7760-4ACB-97E5-0A6E01AF7223}" destId="{DB51729A-142B-49F9-AD7A-60900AA583FC}" srcOrd="2" destOrd="0" presId="urn:microsoft.com/office/officeart/2005/8/layout/list1"/>
    <dgm:cxn modelId="{6DFD7DC0-DB62-41C2-9B4B-383CDEC79EBD}" type="presOf" srcId="{836469C3-F12A-46DD-AD12-6FE761B7F678}" destId="{DB51729A-142B-49F9-AD7A-60900AA583FC}" srcOrd="0" destOrd="0" presId="urn:microsoft.com/office/officeart/2005/8/layout/list1"/>
    <dgm:cxn modelId="{1C538345-AF6C-48E2-9B53-12AA55E8851D}" type="presParOf" srcId="{3AE210D8-7760-4ACB-97E5-0A6E01AF7223}" destId="{52A04A9E-0E7C-4B48-82EB-B5B961DBA9E5}" srcOrd="3" destOrd="0" presId="urn:microsoft.com/office/officeart/2005/8/layout/list1"/>
    <dgm:cxn modelId="{0253A9F4-12AE-40C1-A993-F2224C03E34F}" type="presParOf" srcId="{3AE210D8-7760-4ACB-97E5-0A6E01AF7223}" destId="{562A50B7-76F2-462C-B190-567830E05C93}" srcOrd="4" destOrd="0" presId="urn:microsoft.com/office/officeart/2005/8/layout/list1"/>
    <dgm:cxn modelId="{532FF5FF-88CB-4D7C-973A-4E0014EB8C15}" type="presParOf" srcId="{562A50B7-76F2-462C-B190-567830E05C93}" destId="{BE4C6D4C-EA68-450D-8FAD-520AC4C45396}" srcOrd="0" destOrd="0" presId="urn:microsoft.com/office/officeart/2005/8/layout/list1"/>
    <dgm:cxn modelId="{41C46327-49C9-4918-BC98-F7B65851406D}" type="presOf" srcId="{0088E701-1850-46E6-B986-D7F48C2B0883}" destId="{BE4C6D4C-EA68-450D-8FAD-520AC4C45396}" srcOrd="0" destOrd="0" presId="urn:microsoft.com/office/officeart/2005/8/layout/list1"/>
    <dgm:cxn modelId="{99CB3005-DF17-459F-954C-258C03172077}" type="presParOf" srcId="{562A50B7-76F2-462C-B190-567830E05C93}" destId="{C1715AAC-6D4F-4A14-970C-9E1D1CB11CC3}" srcOrd="1" destOrd="0" presId="urn:microsoft.com/office/officeart/2005/8/layout/list1"/>
    <dgm:cxn modelId="{38509467-04A1-4A60-8471-A6DF94F8F71F}" type="presOf" srcId="{0088E701-1850-46E6-B986-D7F48C2B0883}" destId="{C1715AAC-6D4F-4A14-970C-9E1D1CB11CC3}" srcOrd="1" destOrd="0" presId="urn:microsoft.com/office/officeart/2005/8/layout/list1"/>
    <dgm:cxn modelId="{511D52A7-3C49-4E57-826F-7D03A5FF1498}" type="presParOf" srcId="{3AE210D8-7760-4ACB-97E5-0A6E01AF7223}" destId="{A2DD9013-225D-40A4-A67D-846340657FFB}" srcOrd="5" destOrd="0" presId="urn:microsoft.com/office/officeart/2005/8/layout/list1"/>
    <dgm:cxn modelId="{7ED7AE49-8973-4D2B-8B15-C091FB4DE3F1}" type="presParOf" srcId="{3AE210D8-7760-4ACB-97E5-0A6E01AF7223}" destId="{D7CCB349-F5CD-429E-BF68-07CA5EE113C6}" srcOrd="6" destOrd="0" presId="urn:microsoft.com/office/officeart/2005/8/layout/list1"/>
    <dgm:cxn modelId="{AF368206-EC6C-4BEC-9190-6172E8F91001}" type="presOf" srcId="{5AB1BA3E-01E9-4347-8341-5FB47E4C2A43}" destId="{D7CCB349-F5CD-429E-BF68-07CA5EE113C6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4" name=""/>
      <dsp:cNvGrpSpPr/>
    </dsp:nvGrpSpPr>
    <dsp:grpSpPr/>
    <dsp:sp modelId="{32A26C6F-A820-4C00-98A8-607435D20530}">
      <dsp:nvSpPr>
        <dsp:cNvPr id="5" name=""/>
        <dsp:cNvSpPr/>
      </dsp:nvSpPr>
      <dsp:spPr>
        <a:xfrm>
          <a:off x="1844695" y="941"/>
          <a:ext cx="8819147" cy="282477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sz="1600" kern="1200" smtClean="0"/>
            <a:t>核心理念由核心价值观和核心目的构成。核心价值观是企业最根本的价值观和原则。例如，迪士尼的核心价值观是崇尚想象力和乐趣，宝洁公司的核心价值观是追求一流产品，惠普公司的核心价值观是尊重人。核心目的是企业存在的根本原因。例如，沃尔玛的核心目的是“给普通人提供和富人一样的购物机会”，迪士尼的核心目的是“给人们带来快乐”。</a:t>
          </a:r>
          <a:endParaRPr lang="zh-CN" sz="1600" kern="1200"/>
        </a:p>
      </dsp:txBody>
      <dsp:txXfrm>
        <a:off x="1844695" y="354038"/>
        <a:ext cx="7759855" cy="2118583"/>
      </dsp:txXfrm>
    </dsp:sp>
    <dsp:sp modelId="{F59A1E8B-001B-44DB-827D-5E8299C13AC7}">
      <dsp:nvSpPr>
        <dsp:cNvPr id="6" name=""/>
        <dsp:cNvSpPr/>
      </dsp:nvSpPr>
      <dsp:spPr>
        <a:xfrm>
          <a:off x="9861" y="956449"/>
          <a:ext cx="1834834" cy="9137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smtClean="0"/>
            <a:t>1</a:t>
          </a:r>
          <a:r>
            <a:rPr lang="zh-CN" sz="2000" b="1" kern="1200" smtClean="0"/>
            <a:t>．核心理念</a:t>
          </a:r>
          <a:endParaRPr lang="zh-CN" altLang="en-US" sz="2000" kern="1200"/>
        </a:p>
      </dsp:txBody>
      <dsp:txXfrm>
        <a:off x="54467" y="1001055"/>
        <a:ext cx="1745622" cy="824550"/>
      </dsp:txXfrm>
    </dsp:sp>
    <dsp:sp modelId="{657DEB6A-8D3F-45D4-8D48-3278309BA023}">
      <dsp:nvSpPr>
        <dsp:cNvPr id="7" name=""/>
        <dsp:cNvSpPr/>
      </dsp:nvSpPr>
      <dsp:spPr>
        <a:xfrm>
          <a:off x="1844695" y="2917097"/>
          <a:ext cx="8819147" cy="263503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sz="1600" kern="1200" smtClean="0"/>
            <a:t>未来展望由未来</a:t>
          </a:r>
          <a:r>
            <a:rPr lang="en-US" sz="1600" kern="1200" smtClean="0"/>
            <a:t>10</a:t>
          </a:r>
          <a:r>
            <a:rPr lang="zh-CN" sz="1600" kern="1200" smtClean="0"/>
            <a:t>到</a:t>
          </a:r>
          <a:r>
            <a:rPr lang="en-US" sz="1600" kern="1200" smtClean="0"/>
            <a:t>30</a:t>
          </a:r>
          <a:r>
            <a:rPr lang="zh-CN" sz="1600" kern="1200" smtClean="0"/>
            <a:t>年的远大目标和对目标的生动描述构成。远大目标必须用生动形象的语言加以描述，才能激起员工的热情和激情，才能得到员工的认同，才能使员工全身心地投入。例如，福特把它“让汽车的拥有民主化”的远大目标，描述成“我要为大众造一种汽车，它的低价格将使所有挣得相当工资的人都能够买得起，都能和他的家人享受上帝赐予我们的广阔大地。牛马将从道路上消失，拥有汽车将会被认为理所当然</a:t>
          </a:r>
          <a:r>
            <a:rPr lang="en-US" altLang="zh-CN" sz="1600" kern="1200" smtClean="0"/>
            <a:t> </a:t>
          </a:r>
          <a:r>
            <a:rPr lang="zh-CN" sz="1600" kern="1200" smtClean="0"/>
            <a:t>。”</a:t>
          </a:r>
          <a:endParaRPr lang="zh-CN" altLang="en-US" sz="1600" kern="1200"/>
        </a:p>
      </dsp:txBody>
      <dsp:txXfrm>
        <a:off x="1844695" y="3246477"/>
        <a:ext cx="7831009" cy="1976277"/>
      </dsp:txXfrm>
    </dsp:sp>
    <dsp:sp modelId="{71458D6D-2455-4F2D-BA9D-94A4DE15E675}">
      <dsp:nvSpPr>
        <dsp:cNvPr id="8" name=""/>
        <dsp:cNvSpPr/>
      </dsp:nvSpPr>
      <dsp:spPr>
        <a:xfrm>
          <a:off x="9861" y="3777733"/>
          <a:ext cx="1834834" cy="913762"/>
        </a:xfrm>
        <a:prstGeom prst="roundRect">
          <a:avLst/>
        </a:prstGeom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smtClean="0"/>
            <a:t>2</a:t>
          </a:r>
          <a:r>
            <a:rPr lang="zh-CN" sz="2000" b="1" kern="1200" smtClean="0"/>
            <a:t>．未来展望</a:t>
          </a:r>
          <a:endParaRPr lang="zh-CN" sz="2000" b="1" kern="1200"/>
        </a:p>
      </dsp:txBody>
      <dsp:txXfrm>
        <a:off x="54467" y="3822339"/>
        <a:ext cx="1745622" cy="824550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0" name=""/>
      <dsp:cNvGrpSpPr/>
    </dsp:nvGrpSpPr>
    <dsp:grpSpPr/>
    <dsp:sp modelId="{DB51729A-142B-49F9-AD7A-60900AA583FC}">
      <dsp:nvSpPr>
        <dsp:cNvPr id="11" name=""/>
        <dsp:cNvSpPr/>
      </dsp:nvSpPr>
      <dsp:spPr>
        <a:xfrm>
          <a:off x="0" y="437512"/>
          <a:ext cx="10881995" cy="171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564" tIns="333248" rIns="844564" bIns="113792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sz="1600" kern="1200" smtClean="0"/>
            <a:t>只有弄清楚企业目前是怎样的一个组织，将来希望成为怎样的一个组织，以及如何才能体现出不同于其他组织的显著特征，才能为企业确立一个贯穿各项业务活动始终的共同主线，建立一个相对稳定的经营主题，为进行企业资源配置、目标开发以及其他活动的管理提供依据，以保证整个企业在重大战略决策上做到思想统一、步调一致，充分发挥各方面力量的协同作用，提高企业整体的运行效率。</a:t>
          </a:r>
          <a:endParaRPr lang="zh-CN" sz="1600" kern="1200"/>
        </a:p>
      </dsp:txBody>
      <dsp:txXfrm>
        <a:off x="0" y="437512"/>
        <a:ext cx="10881995" cy="1713600"/>
      </dsp:txXfrm>
    </dsp:sp>
    <dsp:sp modelId="{5FE89272-E6C2-4EFD-9FFA-A1631CEB97D1}">
      <dsp:nvSpPr>
        <dsp:cNvPr id="12" name=""/>
        <dsp:cNvSpPr/>
      </dsp:nvSpPr>
      <dsp:spPr>
        <a:xfrm>
          <a:off x="544099" y="201352"/>
          <a:ext cx="7617396" cy="4723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7919" tIns="0" rIns="287919" bIns="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600" b="1" kern="1200" smtClean="0"/>
            <a:t>（一）企业使命为企业发展指明方向</a:t>
          </a:r>
          <a:endParaRPr lang="zh-CN" sz="1600" kern="1200"/>
        </a:p>
      </dsp:txBody>
      <dsp:txXfrm>
        <a:off x="567156" y="224409"/>
        <a:ext cx="7571283" cy="426206"/>
      </dsp:txXfrm>
    </dsp:sp>
    <dsp:sp modelId="{D7CCB349-F5CD-429E-BF68-07CA5EE113C6}">
      <dsp:nvSpPr>
        <dsp:cNvPr id="13" name=""/>
        <dsp:cNvSpPr/>
      </dsp:nvSpPr>
      <dsp:spPr>
        <a:xfrm>
          <a:off x="0" y="2473672"/>
          <a:ext cx="10881995" cy="141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10395693"/>
              <a:satOff val="-47968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564" tIns="333248" rIns="844564" bIns="113792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sz="1600" kern="1200" smtClean="0"/>
            <a:t>如果公司前进的方向尚不明确，也不清楚为了在市场竞争中获得成功需要建立哪些关键能力，那么，公司战略制定及经营决策便缺乏明确的指导。这就像在黑暗的大海中航行的轮船缺乏灯塔一样，要么迷失方向，要么触礁搁浅，根本达不到目的地。</a:t>
          </a:r>
          <a:endParaRPr lang="zh-CN" sz="1600" kern="1200"/>
        </a:p>
      </dsp:txBody>
      <dsp:txXfrm>
        <a:off x="0" y="2473672"/>
        <a:ext cx="10881995" cy="1411200"/>
      </dsp:txXfrm>
    </dsp:sp>
    <dsp:sp modelId="{C1715AAC-6D4F-4A14-970C-9E1D1CB11CC3}">
      <dsp:nvSpPr>
        <dsp:cNvPr id="14" name=""/>
        <dsp:cNvSpPr/>
      </dsp:nvSpPr>
      <dsp:spPr>
        <a:xfrm>
          <a:off x="544099" y="2237512"/>
          <a:ext cx="7617396" cy="472320"/>
        </a:xfrm>
        <a:prstGeom prst="roundRect">
          <a:avLst/>
        </a:prstGeom>
        <a:gradFill rotWithShape="0">
          <a:gsLst>
            <a:gs pos="0">
              <a:schemeClr val="accent4">
                <a:hueOff val="10395693"/>
                <a:satOff val="-47968"/>
                <a:lumOff val="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10395693"/>
                <a:satOff val="-47968"/>
                <a:lumOff val="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10395693"/>
                <a:satOff val="-47968"/>
                <a:lumOff val="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7919" tIns="0" rIns="287919" bIns="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sz="1600" b="1" kern="1200" smtClean="0"/>
            <a:t>（二）企业使命是企业战略制定的前提</a:t>
          </a:r>
          <a:endParaRPr lang="zh-CN" sz="1600" kern="1200"/>
        </a:p>
      </dsp:txBody>
      <dsp:txXfrm>
        <a:off x="567156" y="2260569"/>
        <a:ext cx="7571283" cy="426206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type="rightArrow" r:blip="" zOrderOff="-2">
                <dgm:adjLst>
                  <dgm:adj idx="1" val="0.75"/>
                </dgm:adjLst>
              </dgm:shape>
            </dgm:if>
            <dgm:else name="Name10">
              <dgm:shape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/>
          </dgm:ruleLst>
        </dgm:layoutNode>
      </dgm:layoutNode>
      <dgm:forEach name="Name11" axis="followSib" ptType="sibTrans" cnt="1">
        <dgm:layoutNode name="spacing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r:blip="">
          <dgm:adjLst/>
        </dgm:shape>
        <dgm:presOf/>
        <dgm:constrLst/>
        <dgm:ruleLst/>
        <dgm:layoutNode name="parentLeftMargin">
          <dgm:alg type="sp"/>
          <dgm:shape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/>
        </dgm:ruleLst>
      </dgm:layoutNode>
      <dgm:forEach name="Name10" axis="followSib" ptType="sibTrans" cnt="1">
        <dgm:layoutNode name="spaceBetweenRectangle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5D6BF-EDC5-41B0-A90F-588492547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2AF08-C0D0-4D06-AA0A-2455BEF18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80DED-EEE2-4304-8AE3-9296620B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045B7-1F05-464C-A53B-AB27DC583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5C0AD-A961-441E-8F7C-C7E23BE42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63E007-4FD9-405C-8BA2-39A2D388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5CC365-DA2C-4558-B052-69389A5F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2E200-3151-4BB2-B94F-D5EFC6B5E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26F71-D927-4D3A-8CCA-CAF4BDA85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825F6-E372-4484-B6C4-BC05FF71F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38731-9E82-41B7-8561-43E6957F0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3250" name="Picture 2" descr="http://www.hr369.com/uploadfile/2013/0715/20130715100512393.jpg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3647704"/>
            <a:ext cx="3697573" cy="3210296"/>
          </a:xfrm>
          <a:prstGeom prst="flowChartPunchedTape">
            <a:avLst/>
          </a:prstGeom>
          <a:noFill/>
          <a:ln>
            <a:noFill/>
          </a:ln>
        </p:spPr>
      </p:pic>
      <p:sp>
        <p:nvSpPr>
          <p:cNvPr id="15" name="TextBox 38"/>
          <p:cNvSpPr txBox="1"/>
          <p:nvPr userDrawn="1"/>
        </p:nvSpPr>
        <p:spPr>
          <a:xfrm>
            <a:off x="2273929" y="1182449"/>
            <a:ext cx="7571303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9600" b="1" smtClean="0">
                <a:solidFill>
                  <a:srgbClr val="FC62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5400" stA="30000" endPos="30000" dist="50800" dir="5400000" sy="-100000" algn="bl" rotWithShape="0"/>
                </a:effectLst>
                <a:latin typeface="微软雅黑" pitchFamily="34" charset="-122"/>
                <a:ea typeface="微软雅黑" pitchFamily="34" charset="-122"/>
              </a:rPr>
              <a:t>企业战略管理</a:t>
            </a:r>
            <a:endParaRPr lang="zh-CN" altLang="en-US" sz="9600" b="1">
              <a:solidFill>
                <a:srgbClr val="FC62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25400" stA="30000" endPos="30000" dist="50800" dir="5400000" sy="-100000" algn="bl" rotWithShape="0"/>
              </a:effectLst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椭圆 22"/>
          <p:cNvSpPr/>
          <p:nvPr userDrawn="1"/>
        </p:nvSpPr>
        <p:spPr>
          <a:xfrm>
            <a:off x="-13075" y="35625"/>
            <a:ext cx="12205075" cy="1223159"/>
          </a:xfrm>
          <a:custGeom>
            <a:rect l="l" t="t" r="r" b="b"/>
            <a:pathLst>
              <a:path w="9144001" h="1215037">
                <a:moveTo>
                  <a:pt x="0" y="0"/>
                </a:moveTo>
                <a:cubicBezTo>
                  <a:pt x="1044041" y="640192"/>
                  <a:pt x="2755465" y="1057166"/>
                  <a:pt x="4689494" y="1057166"/>
                </a:cubicBezTo>
                <a:cubicBezTo>
                  <a:pt x="6484806" y="1057166"/>
                  <a:pt x="8088300" y="697861"/>
                  <a:pt x="9144001" y="133798"/>
                </a:cubicBezTo>
                <a:lnTo>
                  <a:pt x="9144001" y="292702"/>
                </a:lnTo>
                <a:cubicBezTo>
                  <a:pt x="8087610" y="855887"/>
                  <a:pt x="6484419" y="1215037"/>
                  <a:pt x="4689494" y="1215037"/>
                </a:cubicBezTo>
                <a:cubicBezTo>
                  <a:pt x="2755571" y="1215037"/>
                  <a:pt x="1044228" y="798109"/>
                  <a:pt x="0" y="157591"/>
                </a:cubicBezTo>
                <a:close/>
              </a:path>
            </a:pathLst>
          </a:custGeom>
          <a:solidFill>
            <a:srgbClr val="F05425"/>
          </a:solidFill>
          <a:ln>
            <a:noFill/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5"/>
          <p:cNvSpPr/>
          <p:nvPr userDrawn="1"/>
        </p:nvSpPr>
        <p:spPr>
          <a:xfrm>
            <a:off x="-1200" y="2623942"/>
            <a:ext cx="12193200" cy="1181820"/>
          </a:xfrm>
          <a:custGeom>
            <a:rect l="l" t="t" r="r" b="b"/>
            <a:pathLst>
              <a:path w="9144000" h="1181820">
                <a:moveTo>
                  <a:pt x="4503736" y="0"/>
                </a:moveTo>
                <a:cubicBezTo>
                  <a:pt x="6407413" y="0"/>
                  <a:pt x="8095417" y="403989"/>
                  <a:pt x="9144000" y="1027158"/>
                </a:cubicBezTo>
                <a:lnTo>
                  <a:pt x="9144000" y="1181820"/>
                </a:lnTo>
                <a:cubicBezTo>
                  <a:pt x="8096888" y="552513"/>
                  <a:pt x="6400701" y="144016"/>
                  <a:pt x="4486433" y="144016"/>
                </a:cubicBezTo>
                <a:cubicBezTo>
                  <a:pt x="2673012" y="144016"/>
                  <a:pt x="1055298" y="510606"/>
                  <a:pt x="0" y="1084233"/>
                </a:cubicBezTo>
                <a:lnTo>
                  <a:pt x="0" y="949973"/>
                </a:lnTo>
                <a:cubicBezTo>
                  <a:pt x="1054723" y="370654"/>
                  <a:pt x="2680292" y="0"/>
                  <a:pt x="4503736" y="0"/>
                </a:cubicBezTo>
                <a:close/>
              </a:path>
            </a:pathLst>
          </a:custGeom>
          <a:solidFill>
            <a:srgbClr val="F05425"/>
          </a:solidFill>
          <a:ln>
            <a:noFill/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3252" name="Picture 4" descr="http://www.chinairn.com/UserFiles/20130323/20130323132239178.jpg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8061253" y="3550724"/>
            <a:ext cx="4118871" cy="3239660"/>
          </a:xfrm>
          <a:prstGeom prst="flowChartPunchedTape">
            <a:avLst/>
          </a:prstGeom>
          <a:noFill/>
        </p:spPr>
      </p:pic>
      <p:pic>
        <p:nvPicPr>
          <p:cNvPr id="53258" name="Picture 10" descr="http://pic.nipic.com/2008-08-21/2008821172040634_2.jpg"/>
          <p:cNvPicPr>
            <a:picLocks noChangeAspect="1" noChangeArrowheads="1"/>
          </p:cNvPicPr>
          <p:nvPr userDrawn="1"/>
        </p:nvPicPr>
        <p:blipFill>
          <a:blip r:embed="rId3"/>
          <a:srcRect b="4619"/>
          <a:stretch>
            <a:fillRect/>
          </a:stretch>
        </p:blipFill>
        <p:spPr bwMode="auto">
          <a:xfrm>
            <a:off x="3682549" y="3581309"/>
            <a:ext cx="4404547" cy="3241066"/>
          </a:xfrm>
          <a:prstGeom prst="flowChartPunchedTape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7863246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3"/>
          <p:cNvSpPr txBox="1"/>
          <p:nvPr userDrawn="1"/>
        </p:nvSpPr>
        <p:spPr>
          <a:xfrm>
            <a:off x="7836102" y="2663860"/>
            <a:ext cx="35176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zh-CN" altLang="en-US" sz="4800" b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谢谢观看！</a:t>
            </a:r>
            <a:endParaRPr lang="zh-CN" altLang="en-US" sz="4800" b="1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2226" name="Picture 2" descr="http://z.k1982.com/design_img/201407/201407282047466877.jpg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312102"/>
            <a:ext cx="6523505" cy="60124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26510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 userDrawn="1"/>
        </p:nvSpPr>
        <p:spPr>
          <a:xfrm>
            <a:off x="740149" y="142504"/>
            <a:ext cx="3111500" cy="1168400"/>
          </a:xfrm>
          <a:custGeom>
            <a:gdLst>
              <a:gd name="connsiteX0" fmla="*/ 0 w 3111500"/>
              <a:gd name="connsiteY0" fmla="*/ 0 h 1168400"/>
              <a:gd name="connsiteX1" fmla="*/ 3111500 w 3111500"/>
              <a:gd name="connsiteY1" fmla="*/ 0 h 1168400"/>
              <a:gd name="connsiteX2" fmla="*/ 3111500 w 3111500"/>
              <a:gd name="connsiteY2" fmla="*/ 495300 h 1168400"/>
              <a:gd name="connsiteX3" fmla="*/ 3111500 w 3111500"/>
              <a:gd name="connsiteY3" fmla="*/ 831850 h 1168400"/>
              <a:gd name="connsiteX4" fmla="*/ 1555750 w 3111500"/>
              <a:gd name="connsiteY4" fmla="*/ 1168400 h 1168400"/>
              <a:gd name="connsiteX5" fmla="*/ 0 w 3111500"/>
              <a:gd name="connsiteY5" fmla="*/ 831850 h 1168400"/>
              <a:gd name="connsiteX6" fmla="*/ 0 w 3111500"/>
              <a:gd name="connsiteY6" fmla="*/ 495300 h 116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11500" h="1168400">
                <a:moveTo>
                  <a:pt x="0" y="0"/>
                </a:moveTo>
                <a:lnTo>
                  <a:pt x="3111500" y="0"/>
                </a:lnTo>
                <a:lnTo>
                  <a:pt x="3111500" y="495300"/>
                </a:lnTo>
                <a:lnTo>
                  <a:pt x="3111500" y="831850"/>
                </a:lnTo>
                <a:lnTo>
                  <a:pt x="1555750" y="1168400"/>
                </a:lnTo>
                <a:lnTo>
                  <a:pt x="0" y="831850"/>
                </a:lnTo>
                <a:lnTo>
                  <a:pt x="0" y="495300"/>
                </a:lnTo>
                <a:close/>
              </a:path>
            </a:pathLst>
          </a:custGeom>
          <a:solidFill>
            <a:srgbClr val="FC62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 userDrawn="1"/>
        </p:nvSpPr>
        <p:spPr>
          <a:xfrm>
            <a:off x="0" y="5982854"/>
            <a:ext cx="12192000" cy="406400"/>
          </a:xfrm>
          <a:prstGeom prst="rect">
            <a:avLst/>
          </a:prstGeom>
          <a:pattFill prst="wdUpDiag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/>
          <p:cNvGrpSpPr/>
          <p:nvPr userDrawn="1"/>
        </p:nvGrpSpPr>
        <p:grpSpPr>
          <a:xfrm>
            <a:off x="251389" y="1381871"/>
            <a:ext cx="3631844" cy="446857"/>
            <a:chOff x="3779912" y="1777380"/>
            <a:chExt cx="4896544" cy="446857"/>
          </a:xfrm>
        </p:grpSpPr>
        <p:sp>
          <p:nvSpPr>
            <p:cNvPr id="16" name="矩形 15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17" name="矩形 16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1</a:t>
              </a: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18" name="TextBox 37"/>
            <p:cNvSpPr txBox="1"/>
            <p:nvPr/>
          </p:nvSpPr>
          <p:spPr>
            <a:xfrm>
              <a:off x="4382368" y="1824127"/>
              <a:ext cx="407806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企业战略管理概述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9" name="组合 18"/>
          <p:cNvGrpSpPr/>
          <p:nvPr userDrawn="1"/>
        </p:nvGrpSpPr>
        <p:grpSpPr>
          <a:xfrm>
            <a:off x="275137" y="3599290"/>
            <a:ext cx="3608096" cy="446857"/>
            <a:chOff x="3779912" y="1777380"/>
            <a:chExt cx="4896544" cy="446857"/>
          </a:xfrm>
        </p:grpSpPr>
        <p:sp>
          <p:nvSpPr>
            <p:cNvPr id="20" name="矩形 19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21" name="矩形 20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2</a:t>
              </a:r>
              <a:endParaRPr lang="zh-CN" altLang="en-US" sz="2000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22" name="TextBox 41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企业的外部环境分析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23" name="组合 22"/>
          <p:cNvGrpSpPr/>
          <p:nvPr userDrawn="1"/>
        </p:nvGrpSpPr>
        <p:grpSpPr>
          <a:xfrm>
            <a:off x="275137" y="4403541"/>
            <a:ext cx="3608096" cy="446857"/>
            <a:chOff x="3779912" y="1777380"/>
            <a:chExt cx="4896544" cy="446857"/>
          </a:xfrm>
        </p:grpSpPr>
        <p:sp>
          <p:nvSpPr>
            <p:cNvPr id="24" name="矩形 23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ker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3</a:t>
              </a:r>
              <a:endParaRPr lang="zh-CN" altLang="en-US" sz="2000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26" name="TextBox 45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企业的内部环境分析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27" name="组合 26"/>
          <p:cNvGrpSpPr/>
          <p:nvPr userDrawn="1"/>
        </p:nvGrpSpPr>
        <p:grpSpPr>
          <a:xfrm>
            <a:off x="275137" y="5207791"/>
            <a:ext cx="3608096" cy="446857"/>
            <a:chOff x="3779912" y="1777380"/>
            <a:chExt cx="4896544" cy="446857"/>
          </a:xfrm>
        </p:grpSpPr>
        <p:sp>
          <p:nvSpPr>
            <p:cNvPr id="28" name="矩形 27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4</a:t>
              </a:r>
              <a:endParaRPr lang="zh-CN" altLang="en-US" sz="2000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30" name="TextBox 51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企业使命和战略目标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32" name="矩形 31"/>
          <p:cNvSpPr/>
          <p:nvPr userDrawn="1"/>
        </p:nvSpPr>
        <p:spPr>
          <a:xfrm>
            <a:off x="775775" y="267630"/>
            <a:ext cx="3111500" cy="1022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第一篇 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总论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 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31" name="组合 30"/>
          <p:cNvGrpSpPr/>
          <p:nvPr userDrawn="1"/>
        </p:nvGrpSpPr>
        <p:grpSpPr>
          <a:xfrm>
            <a:off x="7992118" y="1605173"/>
            <a:ext cx="4176131" cy="446857"/>
            <a:chOff x="3779912" y="1777380"/>
            <a:chExt cx="4896544" cy="446857"/>
          </a:xfrm>
        </p:grpSpPr>
        <p:sp>
          <p:nvSpPr>
            <p:cNvPr id="33" name="矩形 32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34" name="矩形 33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0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9</a:t>
              </a: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35" name="TextBox 37"/>
            <p:cNvSpPr txBox="1"/>
            <p:nvPr/>
          </p:nvSpPr>
          <p:spPr>
            <a:xfrm>
              <a:off x="4382369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企业战略实施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36" name="组合 35"/>
          <p:cNvGrpSpPr/>
          <p:nvPr userDrawn="1"/>
        </p:nvGrpSpPr>
        <p:grpSpPr>
          <a:xfrm>
            <a:off x="7992118" y="2409424"/>
            <a:ext cx="4176132" cy="446857"/>
            <a:chOff x="3779911" y="1777380"/>
            <a:chExt cx="4896545" cy="446857"/>
          </a:xfrm>
        </p:grpSpPr>
        <p:sp>
          <p:nvSpPr>
            <p:cNvPr id="37" name="矩形 36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38" name="矩形 37"/>
            <p:cNvSpPr/>
            <p:nvPr/>
          </p:nvSpPr>
          <p:spPr>
            <a:xfrm>
              <a:off x="3779911" y="1777380"/>
              <a:ext cx="676869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10</a:t>
              </a:r>
              <a:endParaRPr lang="zh-CN" altLang="en-US" sz="2000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39" name="TextBox 41"/>
            <p:cNvSpPr txBox="1"/>
            <p:nvPr/>
          </p:nvSpPr>
          <p:spPr>
            <a:xfrm>
              <a:off x="4382367" y="1824127"/>
              <a:ext cx="407806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企业战略的控制和变革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40" name="组合 39"/>
          <p:cNvGrpSpPr/>
          <p:nvPr userDrawn="1"/>
        </p:nvGrpSpPr>
        <p:grpSpPr>
          <a:xfrm>
            <a:off x="7992118" y="3213675"/>
            <a:ext cx="4176132" cy="446857"/>
            <a:chOff x="3779911" y="1777380"/>
            <a:chExt cx="4896545" cy="446857"/>
          </a:xfrm>
        </p:grpSpPr>
        <p:sp>
          <p:nvSpPr>
            <p:cNvPr id="41" name="矩形 40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42" name="矩形 41"/>
            <p:cNvSpPr/>
            <p:nvPr/>
          </p:nvSpPr>
          <p:spPr>
            <a:xfrm>
              <a:off x="3779911" y="1777380"/>
              <a:ext cx="676869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11</a:t>
              </a:r>
              <a:endParaRPr lang="zh-CN" altLang="en-US" sz="2000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43" name="TextBox 45"/>
            <p:cNvSpPr txBox="1"/>
            <p:nvPr/>
          </p:nvSpPr>
          <p:spPr>
            <a:xfrm>
              <a:off x="4382367" y="1824127"/>
              <a:ext cx="407806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几种企业战略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48" name="组合 47"/>
          <p:cNvGrpSpPr/>
          <p:nvPr userDrawn="1"/>
        </p:nvGrpSpPr>
        <p:grpSpPr>
          <a:xfrm>
            <a:off x="4382028" y="1593643"/>
            <a:ext cx="3336941" cy="446857"/>
            <a:chOff x="3779912" y="1777380"/>
            <a:chExt cx="4896544" cy="446857"/>
          </a:xfrm>
        </p:grpSpPr>
        <p:sp>
          <p:nvSpPr>
            <p:cNvPr id="49" name="矩形 48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50" name="矩形 49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1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5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51" name="TextBox 37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企业总体战略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52" name="组合 51"/>
          <p:cNvGrpSpPr/>
          <p:nvPr userDrawn="1"/>
        </p:nvGrpSpPr>
        <p:grpSpPr>
          <a:xfrm>
            <a:off x="4382028" y="2397894"/>
            <a:ext cx="3336941" cy="446857"/>
            <a:chOff x="3779912" y="1777380"/>
            <a:chExt cx="4896544" cy="446857"/>
          </a:xfrm>
        </p:grpSpPr>
        <p:sp>
          <p:nvSpPr>
            <p:cNvPr id="53" name="矩形 52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6</a:t>
              </a:r>
              <a:endParaRPr lang="zh-CN" altLang="en-US" sz="2000" b="1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55" name="TextBox 41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竞争战略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56" name="组合 55"/>
          <p:cNvGrpSpPr/>
          <p:nvPr userDrawn="1"/>
        </p:nvGrpSpPr>
        <p:grpSpPr>
          <a:xfrm>
            <a:off x="4382028" y="3202145"/>
            <a:ext cx="3336941" cy="446857"/>
            <a:chOff x="3779912" y="1777380"/>
            <a:chExt cx="4896544" cy="446857"/>
          </a:xfrm>
        </p:grpSpPr>
        <p:sp>
          <p:nvSpPr>
            <p:cNvPr id="57" name="矩形 56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58" name="矩形 57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b="1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7</a:t>
              </a:r>
              <a:endParaRPr lang="zh-CN" altLang="en-US" sz="2000" b="1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59" name="TextBox 45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企业信息化战略与规划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60" name="组合 59"/>
          <p:cNvGrpSpPr/>
          <p:nvPr userDrawn="1"/>
        </p:nvGrpSpPr>
        <p:grpSpPr>
          <a:xfrm>
            <a:off x="4382028" y="4006395"/>
            <a:ext cx="3336941" cy="446857"/>
            <a:chOff x="3779912" y="1777380"/>
            <a:chExt cx="4896544" cy="446857"/>
          </a:xfrm>
        </p:grpSpPr>
        <p:sp>
          <p:nvSpPr>
            <p:cNvPr id="61" name="矩形 60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62" name="矩形 61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b="1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8</a:t>
              </a:r>
              <a:endParaRPr lang="zh-CN" altLang="en-US" sz="2000" b="1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63" name="TextBox 51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职能战略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64" name="任意多边形 63"/>
          <p:cNvSpPr/>
          <p:nvPr userDrawn="1"/>
        </p:nvSpPr>
        <p:spPr>
          <a:xfrm>
            <a:off x="690667" y="2171205"/>
            <a:ext cx="3111500" cy="1168400"/>
          </a:xfrm>
          <a:custGeom>
            <a:gdLst>
              <a:gd name="connsiteX0" fmla="*/ 0 w 3111500"/>
              <a:gd name="connsiteY0" fmla="*/ 0 h 1168400"/>
              <a:gd name="connsiteX1" fmla="*/ 3111500 w 3111500"/>
              <a:gd name="connsiteY1" fmla="*/ 0 h 1168400"/>
              <a:gd name="connsiteX2" fmla="*/ 3111500 w 3111500"/>
              <a:gd name="connsiteY2" fmla="*/ 495300 h 1168400"/>
              <a:gd name="connsiteX3" fmla="*/ 3111500 w 3111500"/>
              <a:gd name="connsiteY3" fmla="*/ 831850 h 1168400"/>
              <a:gd name="connsiteX4" fmla="*/ 1555750 w 3111500"/>
              <a:gd name="connsiteY4" fmla="*/ 1168400 h 1168400"/>
              <a:gd name="connsiteX5" fmla="*/ 0 w 3111500"/>
              <a:gd name="connsiteY5" fmla="*/ 831850 h 1168400"/>
              <a:gd name="connsiteX6" fmla="*/ 0 w 3111500"/>
              <a:gd name="connsiteY6" fmla="*/ 495300 h 116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11500" h="1168400">
                <a:moveTo>
                  <a:pt x="0" y="0"/>
                </a:moveTo>
                <a:lnTo>
                  <a:pt x="3111500" y="0"/>
                </a:lnTo>
                <a:lnTo>
                  <a:pt x="3111500" y="495300"/>
                </a:lnTo>
                <a:lnTo>
                  <a:pt x="3111500" y="831850"/>
                </a:lnTo>
                <a:lnTo>
                  <a:pt x="1555750" y="1168400"/>
                </a:lnTo>
                <a:lnTo>
                  <a:pt x="0" y="831850"/>
                </a:lnTo>
                <a:lnTo>
                  <a:pt x="0" y="495300"/>
                </a:lnTo>
                <a:close/>
              </a:path>
            </a:pathLst>
          </a:custGeom>
          <a:solidFill>
            <a:srgbClr val="FC62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矩形 64"/>
          <p:cNvSpPr/>
          <p:nvPr userDrawn="1"/>
        </p:nvSpPr>
        <p:spPr>
          <a:xfrm>
            <a:off x="714417" y="2165702"/>
            <a:ext cx="3111500" cy="10574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第二篇 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企业战略环境分析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 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6" name="任意多边形 65"/>
          <p:cNvSpPr/>
          <p:nvPr userDrawn="1"/>
        </p:nvSpPr>
        <p:spPr>
          <a:xfrm>
            <a:off x="4668903" y="223651"/>
            <a:ext cx="3111500" cy="1168400"/>
          </a:xfrm>
          <a:custGeom>
            <a:gdLst>
              <a:gd name="connsiteX0" fmla="*/ 0 w 3111500"/>
              <a:gd name="connsiteY0" fmla="*/ 0 h 1168400"/>
              <a:gd name="connsiteX1" fmla="*/ 3111500 w 3111500"/>
              <a:gd name="connsiteY1" fmla="*/ 0 h 1168400"/>
              <a:gd name="connsiteX2" fmla="*/ 3111500 w 3111500"/>
              <a:gd name="connsiteY2" fmla="*/ 495300 h 1168400"/>
              <a:gd name="connsiteX3" fmla="*/ 3111500 w 3111500"/>
              <a:gd name="connsiteY3" fmla="*/ 831850 h 1168400"/>
              <a:gd name="connsiteX4" fmla="*/ 1555750 w 3111500"/>
              <a:gd name="connsiteY4" fmla="*/ 1168400 h 1168400"/>
              <a:gd name="connsiteX5" fmla="*/ 0 w 3111500"/>
              <a:gd name="connsiteY5" fmla="*/ 831850 h 1168400"/>
              <a:gd name="connsiteX6" fmla="*/ 0 w 3111500"/>
              <a:gd name="connsiteY6" fmla="*/ 495300 h 116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11500" h="1168400">
                <a:moveTo>
                  <a:pt x="0" y="0"/>
                </a:moveTo>
                <a:lnTo>
                  <a:pt x="3111500" y="0"/>
                </a:lnTo>
                <a:lnTo>
                  <a:pt x="3111500" y="495300"/>
                </a:lnTo>
                <a:lnTo>
                  <a:pt x="3111500" y="831850"/>
                </a:lnTo>
                <a:lnTo>
                  <a:pt x="1555750" y="1168400"/>
                </a:lnTo>
                <a:lnTo>
                  <a:pt x="0" y="831850"/>
                </a:lnTo>
                <a:lnTo>
                  <a:pt x="0" y="495300"/>
                </a:lnTo>
                <a:close/>
              </a:path>
            </a:pathLst>
          </a:custGeom>
          <a:solidFill>
            <a:srgbClr val="FC62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矩形 66"/>
          <p:cNvSpPr/>
          <p:nvPr userDrawn="1"/>
        </p:nvSpPr>
        <p:spPr>
          <a:xfrm>
            <a:off x="4573900" y="230024"/>
            <a:ext cx="3111500" cy="10574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第三篇 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战略选择及评价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 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9" name="任意多边形 68"/>
          <p:cNvSpPr/>
          <p:nvPr userDrawn="1"/>
        </p:nvSpPr>
        <p:spPr>
          <a:xfrm>
            <a:off x="8866745" y="235526"/>
            <a:ext cx="3111500" cy="1168400"/>
          </a:xfrm>
          <a:custGeom>
            <a:gdLst>
              <a:gd name="connsiteX0" fmla="*/ 0 w 3111500"/>
              <a:gd name="connsiteY0" fmla="*/ 0 h 1168400"/>
              <a:gd name="connsiteX1" fmla="*/ 3111500 w 3111500"/>
              <a:gd name="connsiteY1" fmla="*/ 0 h 1168400"/>
              <a:gd name="connsiteX2" fmla="*/ 3111500 w 3111500"/>
              <a:gd name="connsiteY2" fmla="*/ 495300 h 1168400"/>
              <a:gd name="connsiteX3" fmla="*/ 3111500 w 3111500"/>
              <a:gd name="connsiteY3" fmla="*/ 831850 h 1168400"/>
              <a:gd name="connsiteX4" fmla="*/ 1555750 w 3111500"/>
              <a:gd name="connsiteY4" fmla="*/ 1168400 h 1168400"/>
              <a:gd name="connsiteX5" fmla="*/ 0 w 3111500"/>
              <a:gd name="connsiteY5" fmla="*/ 831850 h 1168400"/>
              <a:gd name="connsiteX6" fmla="*/ 0 w 3111500"/>
              <a:gd name="connsiteY6" fmla="*/ 495300 h 116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11500" h="1168400">
                <a:moveTo>
                  <a:pt x="0" y="0"/>
                </a:moveTo>
                <a:lnTo>
                  <a:pt x="3111500" y="0"/>
                </a:lnTo>
                <a:lnTo>
                  <a:pt x="3111500" y="495300"/>
                </a:lnTo>
                <a:lnTo>
                  <a:pt x="3111500" y="831850"/>
                </a:lnTo>
                <a:lnTo>
                  <a:pt x="1555750" y="1168400"/>
                </a:lnTo>
                <a:lnTo>
                  <a:pt x="0" y="831850"/>
                </a:lnTo>
                <a:lnTo>
                  <a:pt x="0" y="495300"/>
                </a:lnTo>
                <a:close/>
              </a:path>
            </a:pathLst>
          </a:custGeom>
          <a:solidFill>
            <a:srgbClr val="FC62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 userDrawn="1"/>
        </p:nvSpPr>
        <p:spPr>
          <a:xfrm>
            <a:off x="8807369" y="253775"/>
            <a:ext cx="3111500" cy="10574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第四篇 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战略实施与控制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 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1514802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9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4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8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2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  <p:cond evt="onBegin" delay="0">
                          <p:tn val="64"/>
                        </p:cond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900" decel="100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900" decel="100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 animBg="1"/>
      <p:bldP spid="64" grpId="0" animBg="1"/>
      <p:bldP spid="65" grpId="0"/>
      <p:bldP spid="66" grpId="0" animBg="1"/>
      <p:bldP spid="67" grpId="0"/>
      <p:bldP spid="69" grpId="0" animBg="1"/>
      <p:bldP spid="70" grpId="0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 userDrawn="1"/>
        </p:nvSpPr>
        <p:spPr>
          <a:xfrm>
            <a:off x="4540250" y="0"/>
            <a:ext cx="3111500" cy="1193800"/>
          </a:xfrm>
          <a:custGeom>
            <a:gdLst>
              <a:gd name="connsiteX0" fmla="*/ 0 w 3111500"/>
              <a:gd name="connsiteY0" fmla="*/ 0 h 1168400"/>
              <a:gd name="connsiteX1" fmla="*/ 3111500 w 3111500"/>
              <a:gd name="connsiteY1" fmla="*/ 0 h 1168400"/>
              <a:gd name="connsiteX2" fmla="*/ 3111500 w 3111500"/>
              <a:gd name="connsiteY2" fmla="*/ 495300 h 1168400"/>
              <a:gd name="connsiteX3" fmla="*/ 3111500 w 3111500"/>
              <a:gd name="connsiteY3" fmla="*/ 831850 h 1168400"/>
              <a:gd name="connsiteX4" fmla="*/ 1555750 w 3111500"/>
              <a:gd name="connsiteY4" fmla="*/ 1168400 h 1168400"/>
              <a:gd name="connsiteX5" fmla="*/ 0 w 3111500"/>
              <a:gd name="connsiteY5" fmla="*/ 831850 h 1168400"/>
              <a:gd name="connsiteX6" fmla="*/ 0 w 3111500"/>
              <a:gd name="connsiteY6" fmla="*/ 495300 h 116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11500" h="1168400">
                <a:moveTo>
                  <a:pt x="0" y="0"/>
                </a:moveTo>
                <a:lnTo>
                  <a:pt x="3111500" y="0"/>
                </a:lnTo>
                <a:lnTo>
                  <a:pt x="3111500" y="495300"/>
                </a:lnTo>
                <a:lnTo>
                  <a:pt x="3111500" y="831850"/>
                </a:lnTo>
                <a:lnTo>
                  <a:pt x="1555750" y="1168400"/>
                </a:lnTo>
                <a:lnTo>
                  <a:pt x="0" y="831850"/>
                </a:lnTo>
                <a:lnTo>
                  <a:pt x="0" y="495300"/>
                </a:lnTo>
                <a:close/>
              </a:path>
            </a:pathLst>
          </a:custGeom>
          <a:solidFill>
            <a:srgbClr val="FC62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 userDrawn="1"/>
        </p:nvSpPr>
        <p:spPr>
          <a:xfrm>
            <a:off x="0" y="3742750"/>
            <a:ext cx="12192000" cy="406400"/>
          </a:xfrm>
          <a:prstGeom prst="rect">
            <a:avLst/>
          </a:prstGeom>
          <a:pattFill prst="wdUpDiag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4540250" y="600"/>
            <a:ext cx="3111500" cy="10574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第二篇 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</a:t>
            </a:r>
          </a:p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企业战略环境分析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 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4"/>
          <p:cNvGrpSpPr/>
          <p:nvPr userDrawn="1"/>
        </p:nvGrpSpPr>
        <p:grpSpPr>
          <a:xfrm>
            <a:off x="3538846" y="1223158"/>
            <a:ext cx="4999512" cy="863894"/>
            <a:chOff x="2400293" y="1777380"/>
            <a:chExt cx="6276163" cy="432048"/>
          </a:xfrm>
        </p:grpSpPr>
        <p:sp>
          <p:nvSpPr>
            <p:cNvPr id="6" name="矩形 5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2400293" y="1777380"/>
              <a:ext cx="181166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第四章</a:t>
              </a:r>
              <a:endPara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8" name="TextBox 37"/>
            <p:cNvSpPr txBox="1"/>
            <p:nvPr/>
          </p:nvSpPr>
          <p:spPr>
            <a:xfrm>
              <a:off x="4337645" y="1871640"/>
              <a:ext cx="4078064" cy="2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zh-CN" sz="2400" b="1" kern="1200" smtClean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企业使命和战略目标</a:t>
              </a:r>
              <a:endParaRPr kumimoji="0" lang="zh-CN" altLang="en-US" sz="32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9" name="组合 8"/>
          <p:cNvGrpSpPr/>
          <p:nvPr userDrawn="1"/>
        </p:nvGrpSpPr>
        <p:grpSpPr>
          <a:xfrm>
            <a:off x="3643744" y="4567032"/>
            <a:ext cx="4655129" cy="432048"/>
            <a:chOff x="2400293" y="1777380"/>
            <a:chExt cx="6276163" cy="432048"/>
          </a:xfrm>
        </p:grpSpPr>
        <p:sp>
          <p:nvSpPr>
            <p:cNvPr id="10" name="矩形 9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2400293" y="1777380"/>
              <a:ext cx="181166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第一节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13" name="TextBox 37"/>
            <p:cNvSpPr txBox="1"/>
            <p:nvPr/>
          </p:nvSpPr>
          <p:spPr>
            <a:xfrm>
              <a:off x="4382368" y="1824127"/>
              <a:ext cx="4078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zh-CN" sz="1800" b="1" kern="1200" smtClean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企业使命的确立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16" name="矩形 15"/>
          <p:cNvSpPr/>
          <p:nvPr/>
        </p:nvSpPr>
        <p:spPr>
          <a:xfrm>
            <a:off x="4665052" y="5144636"/>
            <a:ext cx="3650274" cy="432048"/>
          </a:xfrm>
          <a:prstGeom prst="rect">
            <a:avLst/>
          </a:prstGeom>
          <a:noFill/>
          <a:ln w="12700" cap="flat" cmpd="sng" algn="ctr">
            <a:solidFill>
              <a:srgbClr val="F05425"/>
            </a:solidFill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641766" y="5144636"/>
            <a:ext cx="1349334" cy="432048"/>
          </a:xfrm>
          <a:prstGeom prst="rect">
            <a:avLst/>
          </a:prstGeom>
          <a:solidFill>
            <a:srgbClr val="F05425"/>
          </a:solidFill>
          <a:ln w="12700" cap="flat" cmpd="sng" algn="ctr">
            <a:solidFill>
              <a:srgbClr val="F05425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rPr>
              <a:t>第二节</a:t>
            </a:r>
            <a:endParaRPr kumimoji="0" lang="zh-CN" altLang="en-US" sz="20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Broadway" pitchFamily="82" charset="0"/>
              <a:ea typeface="微软雅黑"/>
            </a:endParaRPr>
          </a:p>
        </p:txBody>
      </p:sp>
      <p:sp>
        <p:nvSpPr>
          <p:cNvPr id="18" name="TextBox 37"/>
          <p:cNvSpPr txBox="1"/>
          <p:nvPr/>
        </p:nvSpPr>
        <p:spPr>
          <a:xfrm>
            <a:off x="5111902" y="5191383"/>
            <a:ext cx="3089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1800" b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战略目标的制定</a:t>
            </a:r>
            <a:endParaRPr lang="zh-CN" altLang="zh-CN" sz="1800" b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9" name="矩形 18"/>
          <p:cNvSpPr/>
          <p:nvPr userDrawn="1"/>
        </p:nvSpPr>
        <p:spPr>
          <a:xfrm>
            <a:off x="1552575" y="2278568"/>
            <a:ext cx="9820275" cy="1172629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0000"/>
              </a:lnSpc>
            </a:pPr>
            <a:r>
              <a:rPr lang="zh-CN" altLang="en-US" sz="1800" kern="120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企业在进行生产经营活动和制定企业战略之前，首先应确定企业在社会活动中所扮演的角色，所履行的责任，所从事的业务性质，即弄清企业的使命。若企业使命不明，事业不清，就无从进行环境分析，进而就无法结合自身条件确定企业的经营目标和战略目标。</a:t>
            </a:r>
            <a:endParaRPr lang="zh-CN" altLang="zh-CN" sz="1800" kern="1200" spc="-20" baseline="0">
              <a:solidFill>
                <a:schemeClr val="dk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62046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1" presetClass="entr" presetSubtype="4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  <p:bldP spid="17" grpId="0" animBg="1"/>
      <p:bldP spid="18" grpId="0"/>
      <p:bldP spid="19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114426"/>
            <a:ext cx="6006353" cy="600074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 kern="1200" smtClean="0">
                <a:solidFill>
                  <a:schemeClr val="bg1">
                    <a:lumMod val="95000"/>
                  </a:schemeClr>
                </a:solidFill>
                <a:latin typeface="+mn-lt"/>
                <a:ea typeface="+mn-ea"/>
                <a:cs typeface="+mn-cs"/>
              </a:rPr>
              <a:t>第一节  企业使命的确立</a:t>
            </a:r>
            <a:endParaRPr lang="zh-CN" altLang="en-US" sz="2400" b="0">
              <a:solidFill>
                <a:schemeClr val="bg1">
                  <a:lumMod val="9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94220593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733426"/>
            <a:ext cx="923925" cy="619124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457200" y="646709"/>
            <a:ext cx="5391397" cy="54391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 kern="1200" smtClean="0">
                <a:solidFill>
                  <a:schemeClr val="bg1">
                    <a:lumMod val="95000"/>
                  </a:schemeClr>
                </a:solidFill>
                <a:latin typeface="+mn-lt"/>
                <a:ea typeface="+mn-ea"/>
                <a:cs typeface="+mn-cs"/>
              </a:rPr>
              <a:t>第一节  企业使命的确立</a:t>
            </a:r>
            <a:endParaRPr lang="zh-CN" altLang="en-US" sz="2400" b="0">
              <a:solidFill>
                <a:schemeClr val="bg1">
                  <a:lumMod val="9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3398447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 kern="1200" smtClean="0">
                <a:solidFill>
                  <a:schemeClr val="bg1">
                    <a:lumMod val="95000"/>
                  </a:schemeClr>
                </a:solidFill>
                <a:latin typeface="+mn-lt"/>
                <a:ea typeface="+mn-ea"/>
                <a:cs typeface="+mn-cs"/>
              </a:rPr>
              <a:t>第一节  企业使命的确立</a:t>
            </a:r>
            <a:endParaRPr lang="zh-CN" altLang="en-US" sz="2400" b="0">
              <a:solidFill>
                <a:schemeClr val="bg1">
                  <a:lumMod val="9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380010"/>
            <a:ext cx="5391397" cy="617798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398447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114426"/>
            <a:ext cx="6006353" cy="600074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kern="1200" smtClean="0">
                <a:solidFill>
                  <a:schemeClr val="bg1">
                    <a:lumMod val="95000"/>
                  </a:schemeClr>
                </a:solidFill>
                <a:latin typeface="+mn-lt"/>
                <a:ea typeface="+mn-ea"/>
                <a:cs typeface="+mn-cs"/>
              </a:rPr>
              <a:t>第二节  战略目标的制定</a:t>
            </a:r>
            <a:endParaRPr lang="zh-CN" altLang="en-US" sz="2400" b="0">
              <a:solidFill>
                <a:schemeClr val="bg1">
                  <a:lumMod val="9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94220593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733426"/>
            <a:ext cx="923925" cy="619124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457200" y="646709"/>
            <a:ext cx="5391397" cy="54391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kern="1200" smtClean="0">
                <a:solidFill>
                  <a:schemeClr val="bg1">
                    <a:lumMod val="95000"/>
                  </a:schemeClr>
                </a:solidFill>
                <a:latin typeface="+mn-lt"/>
                <a:ea typeface="+mn-ea"/>
                <a:cs typeface="+mn-cs"/>
              </a:rPr>
              <a:t>第二节  战略目标的制定</a:t>
            </a:r>
            <a:endParaRPr lang="zh-CN" altLang="en-US" sz="2400" b="0">
              <a:solidFill>
                <a:schemeClr val="bg1">
                  <a:lumMod val="9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3398447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kern="1200" smtClean="0">
                <a:solidFill>
                  <a:schemeClr val="bg1">
                    <a:lumMod val="95000"/>
                  </a:schemeClr>
                </a:solidFill>
                <a:latin typeface="+mn-lt"/>
                <a:ea typeface="+mn-ea"/>
                <a:cs typeface="+mn-cs"/>
              </a:rPr>
              <a:t>第二节  战略目标的制定</a:t>
            </a:r>
            <a:endParaRPr lang="zh-CN" altLang="en-US" sz="2400" b="0">
              <a:solidFill>
                <a:schemeClr val="bg1">
                  <a:lumMod val="9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第四节 </a:t>
            </a:r>
            <a:r>
              <a:rPr lang="en-US" altLang="zh-CN" sz="2000" b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SWOT</a:t>
            </a:r>
            <a:r>
              <a:rPr lang="zh-CN" altLang="en-US" sz="2000" b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分析法</a:t>
            </a:r>
            <a:endParaRPr lang="zh-CN" altLang="en-US" sz="2000" b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/>
          <p:nvPr userDrawn="1"/>
        </p:nvSpPr>
        <p:spPr>
          <a:xfrm>
            <a:off x="0" y="380010"/>
            <a:ext cx="5391397" cy="617798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solidFill>
                  <a:srgbClr val="FFFFFF"/>
                </a:solidFill>
              </a:rPr>
              <a:t> </a:t>
            </a:r>
            <a:endParaRPr lang="zh-CN" altLang="en-US" sz="20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98447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5153891" y="1209675"/>
            <a:ext cx="7026234" cy="971550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62"/>
          <p:cNvGrpSpPr/>
          <p:nvPr userDrawn="1"/>
        </p:nvGrpSpPr>
        <p:grpSpPr>
          <a:xfrm>
            <a:off x="5270004" y="1454183"/>
            <a:ext cx="469530" cy="469530"/>
            <a:chOff x="7070971" y="788848"/>
            <a:chExt cx="1800200" cy="1800200"/>
          </a:xfrm>
        </p:grpSpPr>
        <p:sp>
          <p:nvSpPr>
            <p:cNvPr id="7" name="椭圆 6"/>
            <p:cNvSpPr/>
            <p:nvPr/>
          </p:nvSpPr>
          <p:spPr>
            <a:xfrm>
              <a:off x="7070971" y="788848"/>
              <a:ext cx="1800200" cy="1800200"/>
            </a:xfrm>
            <a:prstGeom prst="ellipse">
              <a:avLst/>
            </a:prstGeom>
            <a:solidFill>
              <a:srgbClr val="FFFFFF">
                <a:alpha val="3019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燕尾形 7"/>
            <p:cNvSpPr/>
            <p:nvPr/>
          </p:nvSpPr>
          <p:spPr>
            <a:xfrm>
              <a:off x="7575071" y="1166948"/>
              <a:ext cx="792000" cy="1044000"/>
            </a:xfrm>
            <a:prstGeom prst="chevron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11" name="矩形 10"/>
          <p:cNvSpPr/>
          <p:nvPr userDrawn="1"/>
        </p:nvSpPr>
        <p:spPr>
          <a:xfrm>
            <a:off x="8485094" y="3259012"/>
            <a:ext cx="3706906" cy="508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2" name="Picture 2" descr="C:\Users\user\Desktop\201001080924263.jp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2701" y="326019"/>
            <a:ext cx="5106389" cy="596426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398447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6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pattFill prst="ltUpDiag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6"/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blipFill rotWithShape="1">
            <a:blip r:embed="rId14">
              <a:duotone>
                <a:srgbClr val="000000">
                  <a:shade val="12000"/>
                  <a:satMod val="240000"/>
                </a:srgbClr>
                <a:srgbClr val="000000">
                  <a:tint val="98000"/>
                </a:srgbClr>
              </a:duotone>
            </a:blip>
            <a:tile tx="0" ty="0" sx="100000" sy="100000" flip="none" algn="ctr"/>
          </a:blipFill>
          <a:ln w="28575" cap="flat" cmpd="sng" algn="ctr">
            <a:noFill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</a:endParaRPr>
          </a:p>
        </p:txBody>
      </p:sp>
      <p:sp>
        <p:nvSpPr>
          <p:cNvPr id="5" name="Rectangle 7"/>
          <p:cNvSpPr/>
          <p:nvPr userDrawn="1"/>
        </p:nvSpPr>
        <p:spPr>
          <a:xfrm>
            <a:off x="1279" y="6309360"/>
            <a:ext cx="12188952" cy="97215"/>
          </a:xfrm>
          <a:prstGeom prst="rect">
            <a:avLst/>
          </a:prstGeom>
          <a:solidFill>
            <a:srgbClr val="000000"/>
          </a:solidFill>
          <a:ln w="28575" cap="flat" cmpd="sng" algn="ctr">
            <a:noFill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</a:endParaRPr>
          </a:p>
        </p:txBody>
      </p:sp>
      <p:grpSp>
        <p:nvGrpSpPr>
          <p:cNvPr id="6" name="top graphic"/>
          <p:cNvGrpSpPr/>
          <p:nvPr userDrawn="1"/>
        </p:nvGrpSpPr>
        <p:grpSpPr>
          <a:xfrm>
            <a:off x="1279" y="0"/>
            <a:ext cx="12188952" cy="320040"/>
            <a:chOff x="1279" y="0"/>
            <a:chExt cx="12188952" cy="320040"/>
          </a:xfrm>
        </p:grpSpPr>
        <p:sp>
          <p:nvSpPr>
            <p:cNvPr id="7" name="Rectangle 10"/>
            <p:cNvSpPr/>
            <p:nvPr userDrawn="1"/>
          </p:nvSpPr>
          <p:spPr>
            <a:xfrm>
              <a:off x="1279" y="0"/>
              <a:ext cx="12188952" cy="170234"/>
            </a:xfrm>
            <a:prstGeom prst="rect">
              <a:avLst/>
            </a:prstGeom>
            <a:solidFill>
              <a:srgbClr val="404040"/>
            </a:solidFill>
            <a:ln w="28575" cap="flat" cmpd="sng" algn="ctr">
              <a:noFill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uphemia"/>
              </a:endParaRPr>
            </a:p>
          </p:txBody>
        </p:sp>
        <p:sp>
          <p:nvSpPr>
            <p:cNvPr id="8" name="Rectangle 11"/>
            <p:cNvSpPr/>
            <p:nvPr userDrawn="1"/>
          </p:nvSpPr>
          <p:spPr>
            <a:xfrm>
              <a:off x="1279" y="170234"/>
              <a:ext cx="12188952" cy="149806"/>
            </a:xfrm>
            <a:prstGeom prst="rect">
              <a:avLst/>
            </a:prstGeom>
            <a:solidFill>
              <a:srgbClr val="000000"/>
            </a:solidFill>
            <a:ln w="28575" cap="flat" cmpd="sng" algn="ctr">
              <a:noFill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uphemia"/>
              </a:endParaRPr>
            </a:p>
          </p:txBody>
        </p:sp>
        <p:sp>
          <p:nvSpPr>
            <p:cNvPr id="9" name="Rectangle 12"/>
            <p:cNvSpPr/>
            <p:nvPr/>
          </p:nvSpPr>
          <p:spPr>
            <a:xfrm>
              <a:off x="1279" y="231421"/>
              <a:ext cx="12188952" cy="27432"/>
            </a:xfrm>
            <a:prstGeom prst="rect">
              <a:avLst/>
            </a:prstGeom>
            <a:solidFill>
              <a:sysClr val="window" lastClr="FFFFFF"/>
            </a:solidFill>
            <a:ln w="28575" cap="flat" cmpd="sng" algn="ctr">
              <a:noFill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uphemia"/>
              </a:endParaRPr>
            </a:p>
          </p:txBody>
        </p:sp>
      </p:grpSp>
      <p:sp>
        <p:nvSpPr>
          <p:cNvPr id="12" name="椭圆 11"/>
          <p:cNvSpPr/>
          <p:nvPr userDrawn="1"/>
        </p:nvSpPr>
        <p:spPr>
          <a:xfrm>
            <a:off x="11356958" y="6439663"/>
            <a:ext cx="360000" cy="360000"/>
          </a:xfrm>
          <a:prstGeom prst="ellipse">
            <a:avLst/>
          </a:prstGeom>
          <a:solidFill>
            <a:srgbClr val="FFFFFF">
              <a:alpha val="34902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TextBox 15"/>
          <p:cNvSpPr txBox="1"/>
          <p:nvPr userDrawn="1"/>
        </p:nvSpPr>
        <p:spPr>
          <a:xfrm>
            <a:off x="11211743" y="6450386"/>
            <a:ext cx="6504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2EEF1883-7A0E-4F66-9932-E581691AD397}" type="slidenum">
              <a:rPr lang="zh-CN" altLang="en-US" sz="1600" smtClean="0">
                <a:solidFill>
                  <a:prstClr val="white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pPr algn="ctr"/>
              <a:t>‹#›</a:t>
            </a:fld>
            <a:r>
              <a:rPr lang="zh-CN" altLang="en-US" sz="1600" smtClean="0">
                <a:solidFill>
                  <a:prstClr val="white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 </a:t>
            </a:r>
            <a:endParaRPr lang="zh-CN" altLang="en-US" sz="1600">
              <a:solidFill>
                <a:prstClr val="white"/>
              </a:solidFill>
              <a:latin typeface="Arial Unicode MS" panose="020b0604020202020204" pitchFamily="34" charset="-122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79047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152350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276381011"/>
      </p:ext>
    </p:extLst>
  </p:cSld>
  <p:clrMapOvr>
    <a:masterClrMapping/>
  </p:clrMapOvr>
  <p:transition>
    <p:newsflash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8"/>
          <p:cNvSpPr/>
          <p:nvPr/>
        </p:nvSpPr>
        <p:spPr>
          <a:xfrm>
            <a:off x="1279" y="6379143"/>
            <a:ext cx="12188952" cy="27432"/>
          </a:xfrm>
          <a:prstGeom prst="rect">
            <a:avLst/>
          </a:prstGeom>
          <a:solidFill>
            <a:sysClr val="window" lastClr="FFFFFF"/>
          </a:solidFill>
          <a:ln w="28575" cap="flat" cmpd="sng" algn="ctr">
            <a:noFill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</a:endParaRPr>
          </a:p>
        </p:txBody>
      </p:sp>
    </p:spTree>
    <p:extLst>
      <p:ext uri="{BB962C8B-B14F-4D97-AF65-F5344CB8AC3E}">
        <p14:creationId xmlns:p14="http://schemas.microsoft.com/office/powerpoint/2010/main" val="175341681"/>
      </p:ext>
    </p:extLst>
  </p:cSld>
  <p:clrMapOvr>
    <a:masterClrMapping/>
  </p:clrMapOvr>
  <mc:AlternateContent>
    <mc:Choice xmlns:p14="http://schemas.microsoft.com/office/powerpoint/2010/main" Requires="p14">
      <p:transition spd="med">
        <p14:doors dir="vert"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21173602"/>
      </p:ext>
    </p:extLst>
  </p:cSld>
  <p:clrMapOvr>
    <a:masterClrMapping/>
  </p:clrMapOvr>
  <mc:AlternateContent>
    <mc:Choice xmlns:p14="http://schemas.microsoft.com/office/powerpoint/2010/main" Requires="p14">
      <p:transition>
        <p14:prism/>
      </p:transition>
    </mc:Choice>
    <mc:Fallback>
      <p:transition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8"/>
          <p:cNvSpPr txBox="1"/>
          <p:nvPr/>
        </p:nvSpPr>
        <p:spPr>
          <a:xfrm>
            <a:off x="5902530" y="1414796"/>
            <a:ext cx="327957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第一节</a:t>
            </a:r>
            <a:endParaRPr lang="zh-CN" altLang="en-US" sz="32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594600" y="2301864"/>
            <a:ext cx="4368801" cy="92865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zh-CN" sz="3200" b="1" smtClean="0"/>
              <a:t>企业使命的确立</a:t>
            </a:r>
            <a:endParaRPr lang="zh-CN" altLang="zh-CN" sz="3200" b="1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0961" name="Rectangle 1"/>
          <p:cNvSpPr>
            <a:spLocks noChangeArrowheads="1"/>
          </p:cNvSpPr>
          <p:nvPr/>
        </p:nvSpPr>
        <p:spPr bwMode="auto">
          <a:xfrm>
            <a:off x="6162675" y="3562601"/>
            <a:ext cx="3924300" cy="230455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76176" rIns="91440" bIns="76176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2400" b="1" i="0" u="none" strike="noStrike" cap="none" normalizeH="0" baseline="0" smtClean="0" bmk="_Toc430589292">
                <a:ln>
                  <a:noFill/>
                </a:ln>
                <a:solidFill>
                  <a:schemeClr val="accent2"/>
                </a:solidFill>
                <a:effectLst/>
                <a:latin typeface="+mn-ea"/>
                <a:cs typeface="Times New Roman" pitchFamily="18" charset="0"/>
              </a:rPr>
              <a:t>一、企业使命的概念</a:t>
            </a:r>
            <a:endParaRPr kumimoji="0" lang="zh-CN" sz="2400" b="1" i="0" u="none" strike="noStrike" cap="none" normalizeH="0" baseline="0" smtClean="0">
              <a:ln>
                <a:noFill/>
              </a:ln>
              <a:solidFill>
                <a:schemeClr val="accent2"/>
              </a:solidFill>
              <a:effectLst/>
              <a:latin typeface="+mn-ea"/>
              <a:cs typeface="Times New Roman" pitchFamily="18" charset="0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400" b="1" smtClean="0">
                <a:solidFill>
                  <a:schemeClr val="accent2"/>
                </a:solidFill>
                <a:latin typeface="+mn-ea"/>
              </a:rPr>
              <a:t>二、企业使命的作用</a:t>
            </a:r>
            <a:endParaRPr lang="en-US" altLang="zh-CN" sz="2400" b="1" smtClean="0">
              <a:solidFill>
                <a:schemeClr val="accent2"/>
              </a:solidFill>
              <a:latin typeface="+mn-ea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400" b="1" smtClean="0">
                <a:solidFill>
                  <a:schemeClr val="accent2"/>
                </a:solidFill>
                <a:latin typeface="+mn-ea"/>
              </a:rPr>
              <a:t>三、企业使命与战略的关系</a:t>
            </a:r>
            <a:endParaRPr lang="en-US" altLang="zh-CN" sz="2400" b="1" smtClean="0">
              <a:solidFill>
                <a:schemeClr val="accent2"/>
              </a:solidFill>
              <a:latin typeface="+mn-ea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400" b="1" smtClean="0">
                <a:solidFill>
                  <a:schemeClr val="accent2"/>
                </a:solidFill>
                <a:latin typeface="+mn-ea"/>
              </a:rPr>
              <a:t>四、企业使命的表述</a:t>
            </a:r>
            <a:endParaRPr kumimoji="0" lang="zh-CN" sz="2400" b="1" i="0" u="none" strike="noStrike" cap="none" normalizeH="0" baseline="0" smtClean="0">
              <a:ln>
                <a:noFill/>
              </a:ln>
              <a:solidFill>
                <a:schemeClr val="accent2"/>
              </a:solidFill>
              <a:effectLst/>
              <a:latin typeface="+mn-ea"/>
              <a:cs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40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096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8"/>
          <p:cNvSpPr txBox="1"/>
          <p:nvPr/>
        </p:nvSpPr>
        <p:spPr>
          <a:xfrm>
            <a:off x="435180" y="1203302"/>
            <a:ext cx="437177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 smtClean="0">
                <a:solidFill>
                  <a:schemeClr val="bg1"/>
                </a:solidFill>
              </a:rPr>
              <a:t>一、企业使命的概念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90842" y="1984970"/>
            <a:ext cx="8729383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47675">
              <a:lnSpc>
                <a:spcPct val="200000"/>
              </a:lnSpc>
            </a:pPr>
            <a:r>
              <a:rPr lang="zh-CN" altLang="zh-CN" smtClean="0"/>
              <a:t>为了准确把握什么是企业使命，我们要先分辨</a:t>
            </a:r>
            <a:r>
              <a:rPr lang="zh-CN" altLang="zh-CN" b="1" smtClean="0">
                <a:solidFill>
                  <a:srgbClr val="FF0000"/>
                </a:solidFill>
              </a:rPr>
              <a:t>企业远景</a:t>
            </a:r>
            <a:r>
              <a:rPr lang="zh-CN" altLang="zh-CN" smtClean="0"/>
              <a:t>和</a:t>
            </a:r>
            <a:r>
              <a:rPr lang="zh-CN" altLang="zh-CN" b="1" smtClean="0">
                <a:solidFill>
                  <a:srgbClr val="FF0000"/>
                </a:solidFill>
              </a:rPr>
              <a:t>企业使命</a:t>
            </a:r>
            <a:r>
              <a:rPr lang="zh-CN" altLang="zh-CN" smtClean="0"/>
              <a:t>这两个概念。</a:t>
            </a:r>
            <a:endParaRPr lang="zh-CN" altLang="en-US"/>
          </a:p>
        </p:txBody>
      </p:sp>
      <p:sp>
        <p:nvSpPr>
          <p:cNvPr id="5" name="圆角矩形标注 4"/>
          <p:cNvSpPr/>
          <p:nvPr/>
        </p:nvSpPr>
        <p:spPr>
          <a:xfrm>
            <a:off x="732790" y="2997250"/>
            <a:ext cx="4334510" cy="2656046"/>
          </a:xfrm>
          <a:prstGeom prst="wedgeRoundRectCallout">
            <a:avLst>
              <a:gd name="adj1" fmla="val 78031"/>
              <a:gd name="adj2" fmla="val -66989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108000" rIns="10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542925">
              <a:lnSpc>
                <a:spcPct val="150000"/>
              </a:lnSpc>
            </a:pPr>
            <a:r>
              <a:rPr lang="zh-CN" altLang="en-US" sz="1600" b="1" smtClean="0"/>
              <a:t>企业远景</a:t>
            </a:r>
            <a:r>
              <a:rPr lang="zh-CN" altLang="en-US" sz="1600" smtClean="0"/>
              <a:t>是企业战略家对企业前景和发展方向的一个高度概括的描述，这种描述在情感上能激起员工的热情，有利于组织的领导统一组织成员的思想和行动。</a:t>
            </a:r>
          </a:p>
          <a:p>
            <a:pPr indent="542925">
              <a:lnSpc>
                <a:spcPct val="150000"/>
              </a:lnSpc>
            </a:pPr>
            <a:r>
              <a:rPr lang="zh-CN" altLang="en-US" sz="1600" smtClean="0"/>
              <a:t>企业远景由</a:t>
            </a:r>
            <a:r>
              <a:rPr lang="zh-CN" altLang="en-US" sz="1600" b="1" smtClean="0"/>
              <a:t>核心理念和对未来的展望</a:t>
            </a:r>
            <a:r>
              <a:rPr lang="zh-CN" altLang="en-US" sz="1600" smtClean="0"/>
              <a:t>两部分组成。</a:t>
            </a:r>
            <a:endParaRPr lang="zh-CN" altLang="en-US" sz="1600"/>
          </a:p>
        </p:txBody>
      </p:sp>
      <p:sp>
        <p:nvSpPr>
          <p:cNvPr id="6" name="圆角矩形标注 5"/>
          <p:cNvSpPr/>
          <p:nvPr/>
        </p:nvSpPr>
        <p:spPr>
          <a:xfrm>
            <a:off x="6552565" y="3102025"/>
            <a:ext cx="4334510" cy="2510333"/>
          </a:xfrm>
          <a:prstGeom prst="wedgeRoundRectCallout">
            <a:avLst>
              <a:gd name="adj1" fmla="val -33161"/>
              <a:gd name="adj2" fmla="val -72583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108000" rIns="10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542925">
              <a:lnSpc>
                <a:spcPct val="150000"/>
              </a:lnSpc>
            </a:pPr>
            <a:r>
              <a:rPr lang="zh-CN" altLang="en-US" sz="1600" b="1" smtClean="0"/>
              <a:t>企业使命</a:t>
            </a:r>
            <a:r>
              <a:rPr lang="zh-CN" altLang="en-US" sz="1600" smtClean="0"/>
              <a:t>是对企业的经营范围、市场目标等的概括描述，它比企业的远景更具体地表明了企业的性质和发展方向。它回答这样的问题：我们到底是什么样的企业？我们想成为什么样的企业？谁是我们的客户？我们应该经营什么？</a:t>
            </a:r>
            <a:endParaRPr lang="zh-CN" altLang="en-US" sz="1600"/>
          </a:p>
        </p:txBody>
      </p:sp>
    </p:spTree>
    <p:extLst>
      <p:ext uri="{BB962C8B-B14F-4D97-AF65-F5344CB8AC3E}">
        <p14:creationId xmlns:p14="http://schemas.microsoft.com/office/powerpoint/2010/main" val="712110308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8" presetClass="entr" presetSubtype="1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图示 1"/>
          <p:cNvGraphicFramePr/>
          <p:nvPr>
            <p:extLst>
              <p:ext uri="{D42A27DB-BD31-4B8C-83A1-F6EECF244321}">
                <p14:modId xmlns:p14="http://schemas.microsoft.com/office/powerpoint/2010/main" val="514558160"/>
              </p:ext>
            </p:extLst>
          </p:nvPr>
        </p:nvGraphicFramePr>
        <p:xfrm>
          <a:off x="746771" y="476250"/>
          <a:ext cx="10673704" cy="5553075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矩形 2"/>
          <p:cNvSpPr/>
          <p:nvPr/>
        </p:nvSpPr>
        <p:spPr>
          <a:xfrm>
            <a:off x="0" y="2997250"/>
            <a:ext cx="12192000" cy="5078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108000" rIns="10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mtClean="0"/>
              <a:t>核心理念和未来展望就像是八卦图的阴、阳两极，二者对立统一，构成企业发展的内在驱动力。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914" name="Picture 2" descr="http://pic25.nipic.com/20121115/11287283_154348035343_2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360637" y="333375"/>
            <a:ext cx="3831364" cy="5876925"/>
          </a:xfrm>
          <a:prstGeom prst="rect">
            <a:avLst/>
          </a:prstGeom>
          <a:noFill/>
        </p:spPr>
      </p:pic>
      <p:sp>
        <p:nvSpPr>
          <p:cNvPr id="3" name="TextBox 8"/>
          <p:cNvSpPr txBox="1"/>
          <p:nvPr/>
        </p:nvSpPr>
        <p:spPr>
          <a:xfrm>
            <a:off x="225630" y="1184251"/>
            <a:ext cx="3993945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二、企业使命的作用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30250" y="1912035"/>
            <a:ext cx="7842250" cy="424731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mtClean="0"/>
              <a:t>（</a:t>
            </a:r>
            <a:r>
              <a:rPr lang="en-US" altLang="zh-CN" smtClean="0"/>
              <a:t>1</a:t>
            </a:r>
            <a:r>
              <a:rPr lang="zh-CN" altLang="en-US" smtClean="0"/>
              <a:t>）它能够明确地指明企业未来发展方向，为有效分配和使用企业资源提供一个基本的行为框架，避免决策者向某些严重偏离企业发展方向的领域进行投资，从而做到方向明确、力量集中。</a:t>
            </a:r>
          </a:p>
          <a:p>
            <a:pPr indent="457200">
              <a:lnSpc>
                <a:spcPct val="150000"/>
              </a:lnSpc>
            </a:pPr>
            <a:r>
              <a:rPr lang="zh-CN" altLang="en-US" smtClean="0"/>
              <a:t>（</a:t>
            </a:r>
            <a:r>
              <a:rPr lang="en-US" altLang="zh-CN" smtClean="0"/>
              <a:t>2</a:t>
            </a:r>
            <a:r>
              <a:rPr lang="zh-CN" altLang="en-US" smtClean="0"/>
              <a:t>）它能使企业的相关利益主体都有机会了解企业的经营宗旨和方向，有利于协调它们之间关系，使大家思想行动都统一到公司的宗旨和方向上来，形成整体力量。</a:t>
            </a:r>
          </a:p>
          <a:p>
            <a:pPr indent="457200">
              <a:lnSpc>
                <a:spcPct val="150000"/>
              </a:lnSpc>
            </a:pPr>
            <a:r>
              <a:rPr lang="zh-CN" altLang="en-US" smtClean="0"/>
              <a:t>（</a:t>
            </a:r>
            <a:r>
              <a:rPr lang="en-US" altLang="zh-CN" smtClean="0"/>
              <a:t>3</a:t>
            </a:r>
            <a:r>
              <a:rPr lang="zh-CN" altLang="en-US" smtClean="0"/>
              <a:t>）它有助于界定企业的经济利益，从而为企业开展战略环境分析界定了范围。</a:t>
            </a:r>
          </a:p>
          <a:p>
            <a:pPr indent="457200">
              <a:lnSpc>
                <a:spcPct val="150000"/>
              </a:lnSpc>
            </a:pPr>
            <a:r>
              <a:rPr lang="zh-CN" altLang="en-US" smtClean="0"/>
              <a:t>（</a:t>
            </a:r>
            <a:r>
              <a:rPr lang="en-US" altLang="zh-CN" smtClean="0"/>
              <a:t>4</a:t>
            </a:r>
            <a:r>
              <a:rPr lang="zh-CN" altLang="en-US" smtClean="0"/>
              <a:t>）它是企业确定战略目标的前提和选择战略方案的依据。</a:t>
            </a:r>
          </a:p>
          <a:p>
            <a:pPr indent="457200">
              <a:lnSpc>
                <a:spcPct val="150000"/>
              </a:lnSpc>
            </a:pPr>
            <a:r>
              <a:rPr lang="zh-CN" altLang="en-US" smtClean="0"/>
              <a:t>（</a:t>
            </a:r>
            <a:r>
              <a:rPr lang="en-US" altLang="zh-CN" smtClean="0"/>
              <a:t>5</a:t>
            </a:r>
            <a:r>
              <a:rPr lang="zh-CN" altLang="en-US" smtClean="0"/>
              <a:t>）它有利于企业树立自身形象和增强顾客对企业的辨识。</a:t>
            </a:r>
          </a:p>
        </p:txBody>
      </p:sp>
      <p:sp>
        <p:nvSpPr>
          <p:cNvPr id="35842" name="AutoShape 2" descr="http://img1.hoge.cn/material/news/img/640x/2013/11/20131107100515XPdG.jpg?fcZW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12110308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8" presetClass="entr" presetSubtype="3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8"/>
          <p:cNvSpPr txBox="1"/>
          <p:nvPr/>
        </p:nvSpPr>
        <p:spPr>
          <a:xfrm>
            <a:off x="225630" y="1184251"/>
            <a:ext cx="456227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zh-CN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三、企业使命与战略的关系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9" name="图示 8"/>
          <p:cNvGraphicFramePr/>
          <p:nvPr/>
        </p:nvGraphicFramePr>
        <p:xfrm>
          <a:off x="738504" y="1943100"/>
          <a:ext cx="10881995" cy="4086225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12110308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8"/>
          <p:cNvSpPr txBox="1"/>
          <p:nvPr/>
        </p:nvSpPr>
        <p:spPr>
          <a:xfrm>
            <a:off x="1038224" y="1212826"/>
            <a:ext cx="3749675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四、企业使命的表述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00074" y="1806486"/>
            <a:ext cx="6781801" cy="424731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b="1" smtClean="0"/>
              <a:t>（一）企业生存目的</a:t>
            </a:r>
          </a:p>
          <a:p>
            <a:pPr indent="457200">
              <a:lnSpc>
                <a:spcPct val="150000"/>
              </a:lnSpc>
            </a:pPr>
            <a:r>
              <a:rPr lang="zh-CN" altLang="en-US" smtClean="0"/>
              <a:t>企业生存目的定位应该说明企业要满足顾客的某种需求，而不是说明企业要生产某种产品。美国管理学家德鲁克认为，企业存在的主要目的是创造顾客，只有顾客才能赋予企业存在的目的。因此，企业经营什么应该由顾客决定，顾客愿意购买产品或服务才能使资源变为财富，将物变为产品。虽然顾客所购买的是实实在在的产品，但是顾客认为有价值的从来不是产品，而是一种效用，是一种产品或服务给他们带来的满足程度。</a:t>
            </a:r>
          </a:p>
          <a:p>
            <a:pPr indent="457200">
              <a:lnSpc>
                <a:spcPct val="150000"/>
              </a:lnSpc>
            </a:pPr>
            <a:r>
              <a:rPr lang="zh-CN" altLang="en-US" smtClean="0"/>
              <a:t>国际上一些著名的大公司都是以顾客需求为导向来确定企业使命的。</a:t>
            </a:r>
          </a:p>
        </p:txBody>
      </p:sp>
      <p:sp>
        <p:nvSpPr>
          <p:cNvPr id="5" name="矩形 4"/>
          <p:cNvSpPr/>
          <p:nvPr/>
        </p:nvSpPr>
        <p:spPr>
          <a:xfrm>
            <a:off x="7835622" y="1009650"/>
            <a:ext cx="3508653" cy="5029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vert="eaVert"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itchFamily="2" charset="2"/>
              <a:buChar char="u"/>
            </a:pPr>
            <a:r>
              <a:rPr lang="zh-CN" altLang="en-US" smtClean="0"/>
              <a:t>美国电话电报公司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zh-CN" altLang="en-US" b="1" smtClean="0">
                <a:solidFill>
                  <a:schemeClr val="accent2"/>
                </a:solidFill>
              </a:rPr>
              <a:t>          “提供信息沟通工具和服务而不是生产电话”</a:t>
            </a:r>
            <a:endParaRPr lang="en-US" altLang="zh-CN" b="1" smtClean="0">
              <a:solidFill>
                <a:schemeClr val="accent2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u"/>
            </a:pPr>
            <a:r>
              <a:rPr lang="zh-CN" altLang="en-US" smtClean="0"/>
              <a:t>埃克森公司 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zh-CN" altLang="en-US" smtClean="0"/>
              <a:t>         </a:t>
            </a:r>
            <a:r>
              <a:rPr lang="zh-CN" altLang="en-US" b="1" smtClean="0">
                <a:solidFill>
                  <a:schemeClr val="accent2"/>
                </a:solidFill>
              </a:rPr>
              <a:t>“提供能源而不是出售石油和天然气”</a:t>
            </a:r>
            <a:endParaRPr lang="en-US" altLang="zh-CN" b="1" smtClean="0">
              <a:solidFill>
                <a:schemeClr val="accent2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u"/>
            </a:pPr>
            <a:r>
              <a:rPr lang="zh-CN" altLang="en-US" smtClean="0"/>
              <a:t>凯利公司 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zh-CN" altLang="en-US" smtClean="0"/>
              <a:t>         </a:t>
            </a:r>
            <a:r>
              <a:rPr lang="zh-CN" altLang="en-US" b="1" smtClean="0">
                <a:solidFill>
                  <a:schemeClr val="accent2"/>
                </a:solidFill>
              </a:rPr>
              <a:t>“创造舒适的家庭环境而不是生产空调器”</a:t>
            </a:r>
            <a:endParaRPr lang="en-US" altLang="zh-CN" b="1" smtClean="0">
              <a:solidFill>
                <a:schemeClr val="accent2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u"/>
            </a:pPr>
            <a:r>
              <a:rPr lang="zh-CN" altLang="en-US" smtClean="0"/>
              <a:t>哥伦比亚电影公司 </a:t>
            </a:r>
            <a:endParaRPr lang="en-US" altLang="zh-CN" smtClean="0"/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zh-CN" altLang="en-US" smtClean="0"/>
              <a:t>          </a:t>
            </a:r>
            <a:r>
              <a:rPr lang="zh-CN" altLang="en-US" b="1" smtClean="0">
                <a:solidFill>
                  <a:schemeClr val="accent2"/>
                </a:solidFill>
              </a:rPr>
              <a:t>“旨在提供娱乐活动而不是经营电影业”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http://p2.so.qhimg.com/bdr/_240_/t0176020361bd732882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84174" y="3076575"/>
            <a:ext cx="4727033" cy="2468563"/>
          </a:xfrm>
          <a:prstGeom prst="rect">
            <a:avLst/>
          </a:prstGeom>
          <a:noFill/>
        </p:spPr>
      </p:pic>
      <p:sp>
        <p:nvSpPr>
          <p:cNvPr id="3" name="矩形 2"/>
          <p:cNvSpPr/>
          <p:nvPr/>
        </p:nvSpPr>
        <p:spPr>
          <a:xfrm>
            <a:off x="409574" y="758736"/>
            <a:ext cx="10982326" cy="21698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b="1" smtClean="0"/>
              <a:t>（二）企业经营哲学</a:t>
            </a:r>
          </a:p>
          <a:p>
            <a:pPr indent="457200">
              <a:lnSpc>
                <a:spcPct val="150000"/>
              </a:lnSpc>
            </a:pPr>
            <a:r>
              <a:rPr lang="zh-CN" altLang="en-US" smtClean="0"/>
              <a:t>企业经营哲学是对企业经营活动本质性认识的高度概括，包括企业的基础价值观、企业内共同认可的行为准则以及企业共同的信仰等在内的管理哲学。它主要通过企业对外界环境和内部环境的态度来体现，对外包括企业在处理与顾客、社区政府等关系时的指导思想，对内包括企业在处理与员工、股东、债权人等关系时的基本观念。</a:t>
            </a:r>
          </a:p>
        </p:txBody>
      </p:sp>
      <p:sp>
        <p:nvSpPr>
          <p:cNvPr id="4" name="矩形 3"/>
          <p:cNvSpPr/>
          <p:nvPr/>
        </p:nvSpPr>
        <p:spPr>
          <a:xfrm>
            <a:off x="5133975" y="3057436"/>
            <a:ext cx="6096000" cy="25410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47675">
              <a:lnSpc>
                <a:spcPct val="150000"/>
              </a:lnSpc>
            </a:pPr>
            <a:r>
              <a:rPr lang="en-US" altLang="zh-CN" smtClean="0"/>
              <a:t>IBM</a:t>
            </a:r>
            <a:r>
              <a:rPr lang="zh-CN" altLang="en-US" smtClean="0"/>
              <a:t>公司的经营哲学是：</a:t>
            </a:r>
            <a:endParaRPr lang="en-US" altLang="zh-CN" smtClean="0"/>
          </a:p>
          <a:p>
            <a:pPr indent="447675">
              <a:lnSpc>
                <a:spcPct val="150000"/>
              </a:lnSpc>
            </a:pPr>
            <a:r>
              <a:rPr lang="zh-CN" altLang="en-US" smtClean="0"/>
              <a:t>第一，尊重一个人；</a:t>
            </a:r>
            <a:endParaRPr lang="en-US" altLang="zh-CN" smtClean="0"/>
          </a:p>
          <a:p>
            <a:pPr indent="447675">
              <a:lnSpc>
                <a:spcPct val="150000"/>
              </a:lnSpc>
            </a:pPr>
            <a:r>
              <a:rPr lang="zh-CN" altLang="en-US" smtClean="0"/>
              <a:t>第二，为顾客提供尽可能好的服务；</a:t>
            </a:r>
            <a:endParaRPr lang="en-US" altLang="zh-CN" smtClean="0"/>
          </a:p>
          <a:p>
            <a:pPr indent="447675">
              <a:lnSpc>
                <a:spcPct val="150000"/>
              </a:lnSpc>
            </a:pPr>
            <a:r>
              <a:rPr lang="zh-CN" altLang="en-US" smtClean="0"/>
              <a:t>第三，寻求最优秀、最出色的成绩。</a:t>
            </a:r>
            <a:endParaRPr lang="en-US" altLang="zh-CN" smtClean="0"/>
          </a:p>
          <a:p>
            <a:pPr indent="447675">
              <a:lnSpc>
                <a:spcPct val="150000"/>
              </a:lnSpc>
            </a:pPr>
            <a:r>
              <a:rPr lang="en-US" altLang="zh-CN" smtClean="0"/>
              <a:t>IBM</a:t>
            </a:r>
            <a:r>
              <a:rPr lang="zh-CN" altLang="en-US" smtClean="0"/>
              <a:t>公司这些经营哲学所起的作用，远远大于技术发明、市场营销技巧、财务管理能力等因素的影响。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https://d.book118.com/526115235045010045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Calibri Light"/>
        <a:ea typeface="微软雅黑"/>
        <a:cs typeface="Arial"/>
      </a:majorFont>
      <a:minorFont>
        <a:latin typeface="Calibri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Calibri Light</vt:lpstr>
      <vt:lpstr>微软雅黑</vt:lpstr>
      <vt:lpstr>Euphemia</vt:lpstr>
      <vt:lpstr>Arial Unicode MS</vt:lpstr>
      <vt:lpstr>Broadway</vt:lpstr>
      <vt:lpstr>宋体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2024-09-13T23:56:41.707</cp:lastPrinted>
  <dcterms:created xsi:type="dcterms:W3CDTF">2024-09-13T15:56:41Z</dcterms:created>
  <dcterms:modified xsi:type="dcterms:W3CDTF">2024-09-13T15:56:43Z</dcterms:modified>
</cp:coreProperties>
</file>