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SFQPMT+MS-UIGothic"/>
      <p:regular r:id="rId18"/>
    </p:embeddedFont>
    <p:embeddedFont>
      <p:font typeface="ADCWFL+JCNOGB+ArialMT"/>
      <p:regular r:id="rId19"/>
    </p:embeddedFont>
    <p:embeddedFont>
      <p:font typeface="GLLWLO+WVCAFD+MicrosoftYaHei-Bold"/>
      <p:regular r:id="rId20"/>
    </p:embeddedFont>
    <p:embeddedFont>
      <p:font typeface="UJEFLM+PPPAKA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C039A-4A88-41FA-8AA2-107A82CF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F46E5-7526-4884-B8E6-F88056A9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76BEB-5B9A-4670-A8C0-B82B960F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33567-C23B-4E4A-B48C-47494220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8A7A8-2273-46C7-AD03-49882278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F8E41-5DFD-44E8-A8AA-90131D4B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EE0E0-75FF-4781-B870-393652226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54FA3-9942-457D-A6A7-72DDF924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C6B4C-1519-4134-BA05-A42B01404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1659E-95F4-42B2-A999-B757BEBCC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A19F2-FBA3-4AD3-AB69-7402A09E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0024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FQPMT+MS-UIGothic"/>
                <a:cs typeface="SFQPMT+MS-UIGothic"/>
              </a:rPr>
              <a:t>案例年全国新一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轮对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FQPMT+MS-UIGothic"/>
                <a:cs typeface="SFQPMT+MS-UIGothic"/>
              </a:rPr>
              <a:t>口援疆工作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纪实课</a:t>
            </a:r>
            <a:r>
              <a:rPr sz="4950">
                <a:solidFill>
                  <a:srgbClr val="2C4A1E"/>
                </a:solidFill>
                <a:latin typeface="SFQPMT+MS-UIGothic"/>
                <a:cs typeface="SFQPM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SFQPMT+MS-UIGothic"/>
                <a:cs typeface="SFQPMT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368740"/>
            <a:ext cx="4089341" cy="24295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ADCWFL+JCNOGB+ArialMT"/>
                <a:cs typeface="ADCWFL+JCNOG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FQPMT+MS-UIGothic"/>
                <a:cs typeface="SFQPMT+MS-UIGothic"/>
              </a:rPr>
              <a:t>援疆工作背景与意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ADCWFL+JCNOGB+ArialMT"/>
                <a:cs typeface="ADCWFL+JCNOG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FQPMT+MS-UIGothic"/>
                <a:cs typeface="SFQPMT+MS-UIGothic"/>
              </a:rPr>
              <a:t>新一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轮对</a:t>
            </a:r>
            <a:r>
              <a:rPr sz="2400">
                <a:solidFill>
                  <a:srgbClr val="2C4A1E"/>
                </a:solidFill>
                <a:latin typeface="SFQPMT+MS-UIGothic"/>
                <a:cs typeface="SFQPMT+MS-UIGothic"/>
              </a:rPr>
              <a:t>口援疆政策解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ADCWFL+JCNOGB+ArialMT"/>
                <a:cs typeface="ADCWFL+JCNOG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FQPMT+MS-UIGothic"/>
                <a:cs typeface="SFQPMT+MS-UIGothic"/>
              </a:rPr>
              <a:t>各地市州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4A1E"/>
                </a:solidFill>
                <a:latin typeface="SFQPMT+MS-UIGothic"/>
                <a:cs typeface="SFQPMT+MS-UIGothic"/>
              </a:rPr>
              <a:t>施情况分析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ADCWFL+JCNOGB+ArialMT"/>
                <a:cs typeface="ADCWFL+JCNOG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FQPMT+MS-UIGothic"/>
                <a:cs typeface="SFQPMT+MS-UIGothic"/>
              </a:rPr>
              <a:t>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FQPMT+MS-UIGothic"/>
                <a:cs typeface="SFQPMT+MS-UIGothic"/>
              </a:rPr>
              <a:t>援疆工作背景与意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国家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略需求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国家安全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新疆地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祖国西北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陲，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口援疆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工作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于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国家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一、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土完整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定具有重要意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西部大开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发战</a:t>
            </a:r>
            <a:r>
              <a:rPr sz="2300">
                <a:solidFill>
                  <a:srgbClr val="2C4A1E"/>
                </a:solidFill>
                <a:latin typeface="SFQPMT+MS-UIGothic"/>
                <a:cs typeface="SFQPMT+MS-UIGothic"/>
              </a:rPr>
              <a:t>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口援疆工作是西部大开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发战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的重要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成部分，旨在加快新疆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等西部地区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社会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展，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小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与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部地区的差距。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49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共建</a:t>
            </a:r>
            <a:r>
              <a:rPr sz="2300" spc="25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“</a:t>
            </a:r>
            <a:r>
              <a:rPr sz="2300" spc="23">
                <a:solidFill>
                  <a:srgbClr val="2C4A1E"/>
                </a:solidFill>
                <a:latin typeface="SFQPMT+MS-UIGothic"/>
                <a:cs typeface="SFQPMT+MS-UIGothic"/>
              </a:rPr>
              <a:t>一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带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一路</a:t>
            </a:r>
            <a:r>
              <a:rPr sz="2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新疆作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为丝绸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之路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经济带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核心区，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口援疆工作有助于推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UJEFLM+PPPAKA+MicrosoftYaHei"/>
                <a:cs typeface="UJEFLM+PPPAKA+MicrosoftYaHei"/>
              </a:rPr>
              <a:t>“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一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路</a:t>
            </a:r>
            <a:r>
              <a:rPr sz="1500">
                <a:solidFill>
                  <a:srgbClr val="041400"/>
                </a:solidFill>
                <a:latin typeface="UJEFLM+PPPAKA+MicrosoftYaHei"/>
                <a:cs typeface="UJEFLM+PPPAKA+MicrosoftYaHei"/>
              </a:rPr>
              <a:t>”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，深化我国与中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、欧洲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等地区的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经贸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合作。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民族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促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民族交流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LLWLO+WVCAFD+MicrosoftYaHei-Bold"/>
                <a:cs typeface="GLLWLO+WVCAFD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口援疆工作推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新疆与内地各民族之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的交流互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，增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相互了解和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信任，巩固和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展平等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互助和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的社会主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民族关系。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提升民族地区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展水平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LLWLO+WVCAFD+MicrosoftYaHei-Bold"/>
                <a:cs typeface="GLLWLO+WVCAFD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60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金、技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、人才等支持，帮助新疆等民族地区加快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社会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展，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997697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提高各族人民的生活水平。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承和弘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扬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民族文化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LLWLO+WVCAFD+MicrosoftYaHei-Bold"/>
                <a:cs typeface="GLLWLO+WVCAFD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口援疆工作注重挖掘和保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新疆等民族地区的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文化，推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各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555490" y="573696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民族文化共同繁荣。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援疆工作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程及成果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援疆工作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2C4A1E"/>
                </a:solidFill>
                <a:latin typeface="SFQPMT+MS-UIGothic"/>
                <a:cs typeface="SFQPMT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自上世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41400"/>
                </a:solidFill>
                <a:latin typeface="UJEFLM+PPPAKA+MicrosoftYaHei"/>
                <a:cs typeface="UJEFLM+PPPAKA+MicrosoftYaHei"/>
              </a:rPr>
              <a:t>90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年代起，全国各省市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开展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口援疆工作，形成了一批批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秀的援疆干部和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新疆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社会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展作出了巨大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FQPMT+MS-UIGothic"/>
                <a:cs typeface="SFQPMT+MS-UIGothic"/>
              </a:rPr>
              <a:t>援疆工作成果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数十年的努力，新疆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社会取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得了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展，基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施建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整、民生改善等方面取得了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FQPMT+MS-UIGothic"/>
                <a:cs typeface="SFQPMT+MS-UIGothic"/>
              </a:rPr>
              <a:t>著成效。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FQPMT+MS-UIGothic"/>
                <a:cs typeface="SFQPMT+MS-UIGothic"/>
              </a:rPr>
              <a:t>新一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轮对</a:t>
            </a:r>
            <a:r>
              <a:rPr sz="4500">
                <a:solidFill>
                  <a:srgbClr val="2C4A1E"/>
                </a:solidFill>
                <a:latin typeface="SFQPMT+MS-UIGothic"/>
                <a:cs typeface="SFQPMT+MS-UIGothic"/>
              </a:rPr>
              <a:t>口援疆政策解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总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体要求与目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总</a:t>
            </a: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体要求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5880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全面援疆、精准援疆、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期援疆，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助力新疆社会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定和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治久安。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目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任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聚焦新疆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社会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展短板，助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力脱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，推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高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重点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域支持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JEFLM+PPPAKA+MicrosoftYaHei"/>
                <a:cs typeface="UJEFLM+PPPAK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JEFLM+PPPAKA+MicrosoftYaHei"/>
                <a:cs typeface="UJEFLM+PPPAK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JEFLM+PPPAKA+MicrosoftYaHei"/>
                <a:cs typeface="UJEFLM+PPPAK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JEFLM+PPPAKA+MicrosoftYaHei"/>
                <a:cs typeface="UJEFLM+PPPAK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产业发</a:t>
            </a:r>
            <a:r>
              <a:rPr sz="1550">
                <a:solidFill>
                  <a:srgbClr val="2C4A1E"/>
                </a:solidFill>
                <a:latin typeface="SFQPMT+MS-UIGothic"/>
                <a:cs typeface="SFQPMT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民生改善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基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础设</a:t>
            </a: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施建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生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态环</a:t>
            </a: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境保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支持新疆特色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优势产业发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培育壮大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略性新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兴产业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支持新疆教育、医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、就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民生事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展，提高公共服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务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水平。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支持新疆交通、水利、能源等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施建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，提升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展支撑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能力。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支持新疆生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境保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与治理，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推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动绿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色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考核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估机制建立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考核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评</a:t>
            </a:r>
            <a:r>
              <a:rPr sz="2300" spc="23">
                <a:solidFill>
                  <a:srgbClr val="2C4A1E"/>
                </a:solidFill>
                <a:latin typeface="SFQPMT+MS-UIGothic"/>
                <a:cs typeface="SFQPMT+MS-UIGothic"/>
              </a:rPr>
              <a:t>估指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制定科学合理的考核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估指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，突出援疆工作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定期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评</a:t>
            </a:r>
            <a:r>
              <a:rPr sz="2300" spc="23">
                <a:solidFill>
                  <a:srgbClr val="2C4A1E"/>
                </a:solidFill>
                <a:latin typeface="SFQPMT+MS-UIGothic"/>
                <a:cs typeface="SFQPMT+MS-UIGothic"/>
              </a:rPr>
              <a:t>估与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动态调</a:t>
            </a:r>
            <a:r>
              <a:rPr sz="2300">
                <a:solidFill>
                  <a:srgbClr val="2C4A1E"/>
                </a:solidFill>
                <a:latin typeface="SFQPMT+MS-UIGothic"/>
                <a:cs typeface="SFQPMT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定期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援疆工作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估，根据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估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果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动态调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整支持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措。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信息共享与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协</a:t>
            </a: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同推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加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援疆省市之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、援疆省市与受援地之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的信息共享与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同推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形成工作合力。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GLLWLO+WVCAFD+MicrosoftYaHei-Bold"/>
                <a:cs typeface="GLLWLO+WVCAF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83335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FQPMT+MS-UIGothic"/>
                <a:cs typeface="SFQPMT+MS-UIGothic"/>
              </a:rPr>
              <a:t>各地市州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4500">
                <a:solidFill>
                  <a:srgbClr val="2C4A1E"/>
                </a:solidFill>
                <a:latin typeface="SFQPMT+MS-UIGothic"/>
                <a:cs typeface="SFQPMT+MS-UIGothic"/>
              </a:rPr>
              <a:t>施情况分析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喀什地区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援助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项</a:t>
            </a:r>
            <a:r>
              <a:rPr sz="1550">
                <a:solidFill>
                  <a:srgbClr val="2C4A1E"/>
                </a:solidFill>
                <a:latin typeface="SFQPMT+MS-UIGothic"/>
                <a:cs typeface="SFQPMT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人才支援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施教育、医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等援助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目，提高当地公共服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水平。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派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秀教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、医生等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才支援喀什，提升当地人才素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金投入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FQPMT+MS-UIGothic"/>
                <a:cs typeface="SFQPMT+MS-UIGothic"/>
              </a:rPr>
              <a:t>民族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团结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加大援疆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金投入，支持喀什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地区基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施建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加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民族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团结进</a:t>
            </a: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步教育，促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进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FQPMT+MS-UIGothic"/>
                <a:cs typeface="SFQPMT+MS-UIGothic"/>
              </a:rPr>
              <a:t>各民族交往交流交融。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FQPMT+MS-UIGothic"/>
                <a:cs typeface="SFQPMT+MS-UIGothic"/>
              </a:rPr>
              <a:t>和田地区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农业发</a:t>
            </a:r>
            <a:r>
              <a:rPr sz="2300">
                <a:solidFill>
                  <a:srgbClr val="2C4A1E"/>
                </a:solidFill>
                <a:latin typeface="SFQPMT+MS-UIGothic"/>
                <a:cs typeface="SFQPMT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旅游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产业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进优质农业资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源和技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，促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和田地区特</a:t>
            </a:r>
          </a:p>
          <a:p>
            <a:pPr marL="2666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色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农业发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挖掘和田地区丰富的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史文化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源，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展旅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游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，助力脱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生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态环</a:t>
            </a:r>
            <a:r>
              <a:rPr sz="2300">
                <a:solidFill>
                  <a:srgbClr val="2C4A1E"/>
                </a:solidFill>
                <a:latin typeface="SFQPMT+MS-UIGothic"/>
                <a:cs typeface="SFQPMT+MS-UIGothic"/>
              </a:rPr>
              <a:t>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FQPMT+MS-UIGothic"/>
                <a:cs typeface="SFQPMT+MS-UIGothic"/>
              </a:rPr>
              <a:t>民生改善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加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境保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和治理，改善和田地区生</a:t>
            </a:r>
          </a:p>
          <a:p>
            <a:pPr marL="2667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施安居富民、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水安全等民生工程，提高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28611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FQPMT+MS-UIGothic"/>
                <a:cs typeface="SFQPMT+MS-UIGothic"/>
              </a:rPr>
              <a:t>居民生活水平。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https://d.book118.com/526140024132010054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SFQPMT+MS-UIGothic</vt:lpstr>
      <vt:lpstr>SimSun</vt:lpstr>
      <vt:lpstr>Times New Roman</vt:lpstr>
      <vt:lpstr>ADCWFL+JCNOGB+ArialMT</vt:lpstr>
      <vt:lpstr>GLLWLO+WVCAFD+MicrosoftYaHei-Bold</vt:lpstr>
      <vt:lpstr>UJEFLM+PPPAKA+MicrosoftYaHei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2024-09-21T16:35:55.888</cp:lastPrinted>
  <dcterms:created xsi:type="dcterms:W3CDTF">2024-09-21T08:35:55Z</dcterms:created>
  <dcterms:modified xsi:type="dcterms:W3CDTF">2024-09-21T08:35:57Z</dcterms:modified>
</cp:coreProperties>
</file>