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0EF3015-8CAE-4140-A943-D0647F025B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613E13-082C-4728-9CE3-B70FDE2EC4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3645E64-B0E8-4A79-858F-88B9F1D272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4EE4ECD-51B6-4DAF-A92D-2B787039B3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9938D66-47F6-4AD3-89F1-F90CABF043A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0585383-AEE4-4F7D-9EDD-740854758E6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26390E2-B59C-4C2E-83F7-AE875DF78B1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CF2D353-03E1-496A-92C1-3FCDA726B5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DDE5A2-3B33-49A5-9191-A670B71E024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0FA90B-29F5-46EC-9FC9-F32E0D7905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86F94D-486C-49EB-996A-35CA57146C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17.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8.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20.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26154014142010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4340974" y="3721608"/>
            <a:ext cx="232007" cy="23200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679110" y="3729894"/>
            <a:ext cx="215435" cy="215435"/>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000673" y="3738180"/>
            <a:ext cx="198863" cy="198863"/>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293221" y="3746466"/>
            <a:ext cx="182291" cy="182291"/>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581641" y="3754752"/>
            <a:ext cx="165719" cy="165719"/>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33806" y="1310470"/>
            <a:ext cx="8696325" cy="2219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Microsoft Yahei"/>
                <a:ea typeface="Microsoft Yahei"/>
                <a:cs typeface="Microsoft Yahei"/>
              </a:rPr>
              <a:t>如何加强项目部内部管理</a:t>
            </a:r>
          </a:p>
        </p:txBody>
      </p:sp>
      <p:sp>
        <p:nvSpPr>
          <p:cNvPr id="10" name="AutoShape 10"/>
          <p:cNvSpPr/>
          <p:nvPr/>
        </p:nvSpPr>
        <p:spPr>
          <a:xfrm>
            <a:off x="1355726" y="3832004"/>
            <a:ext cx="3032483" cy="2438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5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1233806" y="4402664"/>
            <a:ext cx="79629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solidFill>
                <a:latin typeface="Microsoft Yahei"/>
                <a:ea typeface="Microsoft Yahei"/>
                <a:cs typeface="Microsoft Yahei"/>
              </a:rPr>
              <a:t>汇报人：文小库</a:t>
            </a:r>
          </a:p>
        </p:txBody>
      </p:sp>
      <p:sp>
        <p:nvSpPr>
          <p:cNvPr id="15" name="TextBox 15"/>
          <p:cNvSpPr txBox="1"/>
          <p:nvPr/>
        </p:nvSpPr>
        <p:spPr>
          <a:xfrm>
            <a:off x="1233806" y="5011290"/>
            <a:ext cx="7315200"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solidFill>
                <a:latin typeface="Microsoft Yahei"/>
                <a:ea typeface="Microsoft Yahei"/>
                <a:cs typeface="Microsoft Yahei"/>
              </a:rPr>
              <a:t>2024-01-06</a:t>
            </a:r>
          </a:p>
        </p:txBody>
      </p:sp>
      <p:sp>
        <p:nvSpPr>
          <p:cNvPr id="16" name="AutoShape 16"/>
          <p:cNvSpPr/>
          <p:nvPr/>
        </p:nvSpPr>
        <p:spPr>
          <a:xfrm>
            <a:off x="9137413" y="4300567"/>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912343" y="2059640"/>
            <a:ext cx="2738721" cy="2738721"/>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860682" y="1004888"/>
            <a:ext cx="4382213" cy="4848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solidFill>
                <a:latin typeface="Microsoft Yahei"/>
                <a:ea typeface="Microsoft Yahei"/>
                <a:cs typeface="Microsoft Yahei"/>
              </a:rPr>
              <a:t>项目部组织结构优化</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项目管理流程规范化</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人员培训与提升</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项目质量与风险管理</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项目成本控制</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项目沟通与协调</a:t>
            </a:r>
          </a:p>
        </p:txBody>
      </p:sp>
      <p:sp>
        <p:nvSpPr>
          <p:cNvPr id="6" name="TextBox 6"/>
          <p:cNvSpPr txBox="1"/>
          <p:nvPr/>
        </p:nvSpPr>
        <p:spPr>
          <a:xfrm>
            <a:off x="2384673" y="2576513"/>
            <a:ext cx="253278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项目部组织结构优化</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01</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通过减少中间管理层次，缩短决策与执行之间的时间差，提高工作效率。</a:t>
            </a:r>
          </a:p>
        </p:txBody>
      </p:sp>
      <p:sp>
        <p:nvSpPr>
          <p:cNvPr id="6" name="TextBox 6"/>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减少管理层次</a:t>
            </a:r>
          </a:p>
        </p:txBody>
      </p:sp>
      <p:cxnSp>
        <p:nvCxnSpPr>
          <p:cNvPr id="7" name="Connector 7"/>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Freeform 9"/>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3"/>
          <a:srcRect l="12500" r="12500"/>
          <a:stretch>
            <a:fillRect/>
          </a:stretch>
        </p:blipFill>
        <p:spPr>
          <a:xfrm>
            <a:off x="5039938" y="1393187"/>
            <a:ext cx="2231507" cy="2231507"/>
          </a:xfrm>
          <a:prstGeom prst="ellipse">
            <a:avLst/>
          </a:prstGeom>
        </p:spPr>
      </p:pic>
      <p:sp>
        <p:nvSpPr>
          <p:cNvPr id="12" name="TextBox 12"/>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强化横向沟通</a:t>
            </a:r>
          </a:p>
        </p:txBody>
      </p:sp>
      <p:cxnSp>
        <p:nvCxnSpPr>
          <p:cNvPr id="13" name="Connector 13"/>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4" name="Connector 14"/>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5" name="Freeform 15"/>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4"/>
          <a:stretch>
            <a:fillRect/>
          </a:stretch>
        </p:blipFill>
        <p:spPr>
          <a:xfrm>
            <a:off x="8741656" y="1393187"/>
            <a:ext cx="2231507" cy="2231507"/>
          </a:xfrm>
          <a:prstGeom prst="ellipse">
            <a:avLst/>
          </a:prstGeom>
        </p:spPr>
      </p:pic>
      <p:sp>
        <p:nvSpPr>
          <p:cNvPr id="18" name="TextBox 18"/>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提升快速响应能力</a:t>
            </a:r>
          </a:p>
        </p:txBody>
      </p:sp>
      <p:cxnSp>
        <p:nvCxnSpPr>
          <p:cNvPr id="19" name="Connector 19"/>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20" name="Connector 20"/>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21" name="Freeform 21"/>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2" name="Picture 22"/>
          <p:cNvPicPr>
            <a:picLocks noChangeAspect="1"/>
          </p:cNvPicPr>
          <p:nvPr/>
        </p:nvPicPr>
        <p:blipFill>
          <a:blip r:embed="rId5"/>
          <a:srcRect l="12500" r="12500"/>
          <a:stretch>
            <a:fillRect/>
          </a:stretch>
        </p:blipFill>
        <p:spPr>
          <a:xfrm>
            <a:off x="1358558" y="1454147"/>
            <a:ext cx="2231507" cy="2231507"/>
          </a:xfrm>
          <a:prstGeom prst="ellipse">
            <a:avLst/>
          </a:prstGeom>
        </p:spPr>
      </p:pic>
      <p:sp>
        <p:nvSpPr>
          <p:cNvPr id="23" name="TextBox 23"/>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鼓励部门间、岗位间的沟通与协作，形成更加紧密的工作关系。</a:t>
            </a:r>
          </a:p>
        </p:txBody>
      </p:sp>
      <p:sp>
        <p:nvSpPr>
          <p:cNvPr id="24" name="TextBox 24"/>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扁平化的组织结构有助于提高对市场和客户需求变化的快速响应能力。</a:t>
            </a:r>
          </a:p>
        </p:txBody>
      </p:sp>
      <p:sp>
        <p:nvSpPr>
          <p:cNvPr id="25" name="TextBox 25"/>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6" name="TextBox 26"/>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7" name="TextBox 27"/>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扁平化管理</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4" name="Connector 4"/>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清晰界定每个岗位的职责和权限，避免工作重叠和推诿现象。</a:t>
            </a:r>
          </a:p>
        </p:txBody>
      </p:sp>
      <p:pic>
        <p:nvPicPr>
          <p:cNvPr id="7" name="Picture 7"/>
          <p:cNvPicPr>
            <a:picLocks noChangeAspect="1"/>
          </p:cNvPicPr>
          <p:nvPr/>
        </p:nvPicPr>
        <p:blipFill>
          <a:blip r:embed="rId3"/>
          <a:srcRect l="12500" r="12500"/>
          <a:stretch>
            <a:fillRect/>
          </a:stretch>
        </p:blipFill>
        <p:spPr>
          <a:xfrm>
            <a:off x="1632387" y="1536628"/>
            <a:ext cx="1898907" cy="1898907"/>
          </a:xfrm>
          <a:prstGeom prst="ellipse">
            <a:avLst/>
          </a:prstGeom>
        </p:spPr>
      </p:pic>
      <p:sp>
        <p:nvSpPr>
          <p:cNvPr id="8" name="AutoShape 8"/>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5146546" y="1536628"/>
            <a:ext cx="1898907" cy="1898907"/>
          </a:xfrm>
          <a:prstGeom prst="ellipse">
            <a:avLst/>
          </a:prstGeom>
        </p:spPr>
      </p:pic>
      <p:sp>
        <p:nvSpPr>
          <p:cNvPr id="10" name="AutoShape 10"/>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5"/>
          <a:srcRect l="12500" r="12500"/>
          <a:stretch>
            <a:fillRect/>
          </a:stretch>
        </p:blipFill>
        <p:spPr>
          <a:xfrm>
            <a:off x="8816628" y="1536628"/>
            <a:ext cx="1898907" cy="1898907"/>
          </a:xfrm>
          <a:prstGeom prst="ellipse">
            <a:avLst/>
          </a:prstGeom>
        </p:spPr>
      </p:pic>
      <p:sp>
        <p:nvSpPr>
          <p:cNvPr id="12" name="TextBox 12"/>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明确岗位职责</a:t>
            </a:r>
          </a:p>
        </p:txBody>
      </p:sp>
      <p:sp>
        <p:nvSpPr>
          <p:cNvPr id="13" name="AutoShape 13"/>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6" name="TextBox 16"/>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根据员工的能力和特长，合理安排工作岗位，做到人尽其才。</a:t>
            </a:r>
          </a:p>
        </p:txBody>
      </p:sp>
      <p:sp>
        <p:nvSpPr>
          <p:cNvPr id="17" name="TextBox 17"/>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岗位匹配</a:t>
            </a:r>
          </a:p>
        </p:txBody>
      </p:sp>
      <p:sp>
        <p:nvSpPr>
          <p:cNvPr id="18" name="AutoShape 18"/>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0" name="Connector 20"/>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21" name="TextBox 21"/>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定期对岗位进行评估和调整，以适应公司发展和员工成长的需要。</a:t>
            </a:r>
          </a:p>
        </p:txBody>
      </p:sp>
      <p:sp>
        <p:nvSpPr>
          <p:cNvPr id="22" name="TextBox 22"/>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岗位评估与调整</a:t>
            </a:r>
          </a:p>
        </p:txBody>
      </p:sp>
      <p:sp>
        <p:nvSpPr>
          <p:cNvPr id="23" name="AutoShape 23"/>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岗位设置合理化</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t="7901" b="7901"/>
          <a:stretch>
            <a:fillRect/>
          </a:stretch>
        </p:blipFill>
        <p:spPr>
          <a:xfrm>
            <a:off x="981837" y="3694465"/>
            <a:ext cx="3394942" cy="2143864"/>
          </a:xfrm>
          <a:prstGeom prst="rect">
            <a:avLst/>
          </a:prstGeom>
        </p:spPr>
      </p:pic>
      <p:pic>
        <p:nvPicPr>
          <p:cNvPr id="8" name="Picture 8"/>
          <p:cNvPicPr>
            <a:picLocks noChangeAspect="1"/>
          </p:cNvPicPr>
          <p:nvPr/>
        </p:nvPicPr>
        <p:blipFill>
          <a:blip r:embed="rId4"/>
          <a:srcRect l="5462" r="5462"/>
          <a:stretch>
            <a:fillRect/>
          </a:stretch>
        </p:blipFill>
        <p:spPr>
          <a:xfrm>
            <a:off x="4376812" y="1577730"/>
            <a:ext cx="3394942" cy="2143864"/>
          </a:xfrm>
          <a:prstGeom prst="rect">
            <a:avLst/>
          </a:prstGeom>
        </p:spPr>
      </p:pic>
      <p:pic>
        <p:nvPicPr>
          <p:cNvPr id="9" name="Picture 9"/>
          <p:cNvPicPr>
            <a:picLocks noChangeAspect="1"/>
          </p:cNvPicPr>
          <p:nvPr/>
        </p:nvPicPr>
        <p:blipFill>
          <a:blip r:embed="rId5"/>
          <a:srcRect t="18426" b="18426"/>
          <a:stretch>
            <a:fillRect/>
          </a:stretch>
        </p:blipFill>
        <p:spPr>
          <a:xfrm>
            <a:off x="7771733" y="3721608"/>
            <a:ext cx="3394942" cy="2143864"/>
          </a:xfrm>
          <a:prstGeom prst="rect">
            <a:avLst/>
          </a:prstGeom>
        </p:spPr>
      </p:pic>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人员配置优化</a:t>
            </a:r>
          </a:p>
        </p:txBody>
      </p:sp>
      <p:sp>
        <p:nvSpPr>
          <p:cNvPr id="31" name="TextBox 31"/>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招聘高素质人才</a:t>
            </a:r>
          </a:p>
        </p:txBody>
      </p:sp>
      <p:sp>
        <p:nvSpPr>
          <p:cNvPr id="32" name="TextBox 32"/>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通过招聘高素质人才，提升项目部整体工作水平。</a:t>
            </a:r>
          </a:p>
        </p:txBody>
      </p:sp>
      <p:sp>
        <p:nvSpPr>
          <p:cNvPr id="33" name="TextBox 33"/>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培训与发展</a:t>
            </a:r>
          </a:p>
        </p:txBody>
      </p:sp>
      <p:sp>
        <p:nvSpPr>
          <p:cNvPr id="34" name="TextBox 34"/>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针对员工的不同需求，制定个性化的培训和发展计划。</a:t>
            </a:r>
          </a:p>
        </p:txBody>
      </p:sp>
      <p:sp>
        <p:nvSpPr>
          <p:cNvPr id="35" name="TextBox 35"/>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激励机制</a:t>
            </a:r>
          </a:p>
        </p:txBody>
      </p:sp>
      <p:sp>
        <p:nvSpPr>
          <p:cNvPr id="36" name="TextBox 36"/>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建立有效的激励机制，激发员工的工作积极性和创造力。</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项目管理流程规范化</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02</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制定详细的项目管理流程手册，包括项目立项、计划、执行、监控和收尾等阶段的具体流程和规范。</a:t>
            </a:r>
          </a:p>
        </p:txBody>
      </p:sp>
      <p:pic>
        <p:nvPicPr>
          <p:cNvPr id="8" name="Picture 8"/>
          <p:cNvPicPr>
            <a:picLocks noChangeAspect="1"/>
          </p:cNvPicPr>
          <p:nvPr/>
        </p:nvPicPr>
        <p:blipFill>
          <a:blip r:embed="rId3"/>
          <a:stretch>
            <a:fillRect/>
          </a:stretch>
        </p:blipFill>
        <p:spPr>
          <a:xfrm>
            <a:off x="5399254" y="1623909"/>
            <a:ext cx="1500254" cy="1500254"/>
          </a:xfrm>
          <a:prstGeom prst="ellipse">
            <a:avLst/>
          </a:prstGeom>
        </p:spPr>
      </p:pic>
      <p:sp>
        <p:nvSpPr>
          <p:cNvPr id="9" name="TextBox 9"/>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明确项目管理流程</a:t>
            </a:r>
          </a:p>
        </p:txBody>
      </p:sp>
      <p:sp>
        <p:nvSpPr>
          <p:cNvPr id="10" name="TextBox 10"/>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确保项目管理流程手册中的管理标准统一、明确，避免因标准不清晰导致的管理混乱。</a:t>
            </a:r>
          </a:p>
        </p:txBody>
      </p:sp>
      <p:sp>
        <p:nvSpPr>
          <p:cNvPr id="11" name="TextBox 11"/>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统一管理标准</a:t>
            </a:r>
          </a:p>
        </p:txBody>
      </p:sp>
      <p:pic>
        <p:nvPicPr>
          <p:cNvPr id="12" name="Picture 12"/>
          <p:cNvPicPr>
            <a:picLocks noChangeAspect="1"/>
          </p:cNvPicPr>
          <p:nvPr/>
        </p:nvPicPr>
        <p:blipFill>
          <a:blip r:embed="rId4"/>
          <a:stretch>
            <a:fillRect/>
          </a:stretch>
        </p:blipFill>
        <p:spPr>
          <a:xfrm>
            <a:off x="5820154" y="3595858"/>
            <a:ext cx="2380229" cy="2380229"/>
          </a:xfrm>
          <a:prstGeom prst="ellipse">
            <a:avLst/>
          </a:prstGeom>
        </p:spPr>
      </p:pic>
      <p:pic>
        <p:nvPicPr>
          <p:cNvPr id="13" name="Picture 13"/>
          <p:cNvPicPr>
            <a:picLocks noChangeAspect="1"/>
          </p:cNvPicPr>
          <p:nvPr/>
        </p:nvPicPr>
        <p:blipFill>
          <a:blip r:embed="rId5"/>
          <a:stretch>
            <a:fillRect/>
          </a:stretch>
        </p:blipFill>
        <p:spPr>
          <a:xfrm>
            <a:off x="3637042" y="3234923"/>
            <a:ext cx="1651452" cy="1651452"/>
          </a:xfrm>
          <a:prstGeom prst="ellipse">
            <a:avLst/>
          </a:prstGeom>
        </p:spPr>
      </p:pic>
      <p:sp>
        <p:nvSpPr>
          <p:cNvPr id="14" name="TextBox 14"/>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组织员工学习项目管理流程手册，确保员工了解并掌握项目管理流程，提高项目执行效率。</a:t>
            </a:r>
          </a:p>
        </p:txBody>
      </p:sp>
      <p:sp>
        <p:nvSpPr>
          <p:cNvPr id="15" name="TextBox 15"/>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培训员工掌握流程</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制定项目管理流程手册</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及时调整优化</a:t>
            </a:r>
          </a:p>
        </p:txBody>
      </p:sp>
      <p:sp>
        <p:nvSpPr>
          <p:cNvPr id="9" name="TextBox 9"/>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根据评估结果，及时调整和优化项目管理流程，提高流程的适应性和有效性。</a:t>
            </a:r>
          </a:p>
        </p:txBody>
      </p:sp>
      <p:sp>
        <p:nvSpPr>
          <p:cNvPr id="10" name="AutoShape 10"/>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定期评估流程效果</a:t>
            </a:r>
          </a:p>
        </p:txBody>
      </p:sp>
      <p:sp>
        <p:nvSpPr>
          <p:cNvPr id="13" name="TextBox 13"/>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定期审查项目管理流程的执行情况，评估流程效果，查找存在的问题和不足。</a:t>
            </a:r>
          </a:p>
        </p:txBody>
      </p:sp>
      <p:sp>
        <p:nvSpPr>
          <p:cNvPr id="14" name="AutoShape 14"/>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形成持续改进机制</a:t>
            </a:r>
          </a:p>
        </p:txBody>
      </p:sp>
      <p:sp>
        <p:nvSpPr>
          <p:cNvPr id="17" name="TextBox 17"/>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将定期审查结果纳入管理改进计划，形成持续改进的机制，不断提高项目管理的水平。</a:t>
            </a:r>
          </a:p>
        </p:txBody>
      </p:sp>
      <p:sp>
        <p:nvSpPr>
          <p:cNvPr id="18" name="AutoShape 18"/>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9" name="Picture 19"/>
          <p:cNvPicPr>
            <a:picLocks noChangeAspect="1"/>
          </p:cNvPicPr>
          <p:nvPr/>
        </p:nvPicPr>
        <p:blipFill>
          <a:blip r:embed="rId3">
            <a:alphaModFix/>
          </a:blip>
          <a:stretch>
            <a:fillRect/>
          </a:stretch>
        </p:blipFill>
        <p:spPr>
          <a:xfrm>
            <a:off x="1583319" y="1416742"/>
            <a:ext cx="1475427" cy="1475427"/>
          </a:xfrm>
          <a:prstGeom prst="ellipse">
            <a:avLst/>
          </a:prstGeom>
        </p:spPr>
      </p:pic>
      <p:pic>
        <p:nvPicPr>
          <p:cNvPr id="20" name="Picture 20"/>
          <p:cNvPicPr>
            <a:picLocks noChangeAspect="1"/>
          </p:cNvPicPr>
          <p:nvPr/>
        </p:nvPicPr>
        <p:blipFill>
          <a:blip r:embed="rId4">
            <a:alphaModFix/>
          </a:blip>
          <a:srcRect l="21875" r="21875"/>
          <a:stretch>
            <a:fillRect/>
          </a:stretch>
        </p:blipFill>
        <p:spPr>
          <a:xfrm>
            <a:off x="5358287" y="1416742"/>
            <a:ext cx="1475427" cy="1475427"/>
          </a:xfrm>
          <a:prstGeom prst="ellipse">
            <a:avLst/>
          </a:prstGeom>
        </p:spPr>
      </p:pic>
      <p:pic>
        <p:nvPicPr>
          <p:cNvPr id="21" name="Picture 21"/>
          <p:cNvPicPr>
            <a:picLocks noChangeAspect="1"/>
          </p:cNvPicPr>
          <p:nvPr/>
        </p:nvPicPr>
        <p:blipFill>
          <a:blip r:embed="rId5">
            <a:alphaModFix/>
          </a:blip>
          <a:stretch>
            <a:fillRect/>
          </a:stretch>
        </p:blipFill>
        <p:spPr>
          <a:xfrm>
            <a:off x="9121095" y="1416742"/>
            <a:ext cx="1475427" cy="1475427"/>
          </a:xfrm>
          <a:prstGeom prst="ellipse">
            <a:avLst/>
          </a:prstGeom>
        </p:spPr>
      </p:pic>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定期审查项目管理流程</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TextBox 4"/>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简化流程环节</a:t>
            </a:r>
          </a:p>
        </p:txBody>
      </p:sp>
      <p:sp>
        <p:nvSpPr>
          <p:cNvPr id="5" name="TextBox 5"/>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对项目管理流程进行全面梳理，消除冗余环节，简化审批手续，提高流程运行效率。</a:t>
            </a:r>
          </a:p>
        </p:txBody>
      </p:sp>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提高信息化水平</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加强项目管理信息化建设，利用信息化手段提高项目管理流程的自动化和协同化水平，降低人为因素对流程运行的影响。</a:t>
            </a:r>
          </a:p>
        </p:txBody>
      </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创新管理方法</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积极探索新的项目管理方法，引入敏捷管理、精益管理等先进理念，优化项目管理流程。</a:t>
            </a:r>
          </a:p>
        </p:txBody>
      </p:sp>
      <p:pic>
        <p:nvPicPr>
          <p:cNvPr id="10" name="Picture 10"/>
          <p:cNvPicPr>
            <a:picLocks noChangeAspect="1"/>
          </p:cNvPicPr>
          <p:nvPr/>
        </p:nvPicPr>
        <p:blipFill>
          <a:blip r:embed="rId3"/>
          <a:srcRect t="12500" b="12500"/>
          <a:stretch>
            <a:fillRect/>
          </a:stretch>
        </p:blipFill>
        <p:spPr>
          <a:xfrm>
            <a:off x="869006" y="1293634"/>
            <a:ext cx="4563025" cy="4563024"/>
          </a:xfrm>
          <a:prstGeom prst="diamond">
            <a:avLst/>
          </a:prstGeom>
        </p:spPr>
      </p:pic>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优化项目管理流程</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人员培训与提升</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03</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solidFill>
                <a:latin typeface="Microsoft Yahei"/>
                <a:ea typeface="Microsoft Yahei"/>
                <a:cs typeface="Microsoft Yahei"/>
              </a:rPr>
              <a:t>培训内容应涵盖项目计划、进度、成本、质量等方面的知识，以及沟通协调、风险控制等技能。</a:t>
            </a:r>
          </a:p>
        </p:txBody>
      </p:sp>
      <p:sp>
        <p:nvSpPr>
          <p:cNvPr id="8" name="TextBox 8"/>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solidFill>
                <a:latin typeface="Microsoft Yahei"/>
                <a:ea typeface="Microsoft Yahei"/>
                <a:cs typeface="Microsoft Yahei"/>
              </a:rPr>
              <a:t>培训形式可以采取线上或线下课程、专题讲座、案例分析等多种方式，以满足不同员工的需要。</a:t>
            </a:r>
          </a:p>
        </p:txBody>
      </p:sp>
      <p:pic>
        <p:nvPicPr>
          <p:cNvPr id="9" name="Picture 9"/>
          <p:cNvPicPr>
            <a:picLocks noChangeAspect="1"/>
          </p:cNvPicPr>
          <p:nvPr/>
        </p:nvPicPr>
        <p:blipFill>
          <a:blip r:embed="rId3"/>
          <a:srcRect l="6998" r="6998"/>
          <a:stretch>
            <a:fillRect/>
          </a:stretch>
        </p:blipFill>
        <p:spPr>
          <a:xfrm>
            <a:off x="921958" y="1771933"/>
            <a:ext cx="2672865" cy="2203993"/>
          </a:xfrm>
          <a:prstGeom prst="roundRect">
            <a:avLst/>
          </a:prstGeom>
        </p:spPr>
      </p:pic>
      <p:pic>
        <p:nvPicPr>
          <p:cNvPr id="10" name="Picture 10"/>
          <p:cNvPicPr>
            <a:picLocks noChangeAspect="1"/>
          </p:cNvPicPr>
          <p:nvPr/>
        </p:nvPicPr>
        <p:blipFill>
          <a:blip r:embed="rId4"/>
          <a:srcRect l="15892" r="15892"/>
          <a:stretch>
            <a:fillRect/>
          </a:stretch>
        </p:blipFill>
        <p:spPr>
          <a:xfrm>
            <a:off x="4710987" y="1771933"/>
            <a:ext cx="2672865" cy="2203993"/>
          </a:xfrm>
          <a:prstGeom prst="roundRect">
            <a:avLst/>
          </a:prstGeom>
        </p:spPr>
      </p:pic>
      <p:pic>
        <p:nvPicPr>
          <p:cNvPr id="11" name="Picture 11"/>
          <p:cNvPicPr>
            <a:picLocks noChangeAspect="1"/>
          </p:cNvPicPr>
          <p:nvPr/>
        </p:nvPicPr>
        <p:blipFill>
          <a:blip r:embed="rId5"/>
          <a:srcRect l="15892" r="15892"/>
          <a:stretch>
            <a:fillRect/>
          </a:stretch>
        </p:blipFill>
        <p:spPr>
          <a:xfrm>
            <a:off x="8486661" y="1771933"/>
            <a:ext cx="2672865" cy="2203993"/>
          </a:xfrm>
          <a:prstGeom prst="roundRect">
            <a:avLst/>
          </a:prstGeom>
        </p:spPr>
      </p:pic>
      <p:sp>
        <p:nvSpPr>
          <p:cNvPr id="12" name="TextBox 12"/>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solidFill>
                <a:latin typeface="Microsoft Yahei"/>
                <a:ea typeface="Microsoft Yahei"/>
                <a:cs typeface="Microsoft Yahei"/>
              </a:rPr>
              <a:t>定期组织项目管理培训，提高员工项目管理能力。</a:t>
            </a:r>
          </a:p>
        </p:txBody>
      </p:sp>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定期进行项目管理培训</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0000" r="10000"/>
          <a:stretch>
            <a:fillRect/>
          </a:stretch>
        </p:blipFill>
        <p:spPr>
          <a:xfrm>
            <a:off x="652455" y="1326357"/>
            <a:ext cx="3050440" cy="3050440"/>
          </a:xfrm>
          <a:prstGeom prst="roundRect">
            <a:avLst/>
          </a:prstGeom>
        </p:spPr>
      </p:pic>
      <p:pic>
        <p:nvPicPr>
          <p:cNvPr id="8" name="Picture 8"/>
          <p:cNvPicPr>
            <a:picLocks noChangeAspect="1"/>
          </p:cNvPicPr>
          <p:nvPr/>
        </p:nvPicPr>
        <p:blipFill>
          <a:blip r:embed="rId4"/>
          <a:srcRect l="16667" r="16667"/>
          <a:stretch>
            <a:fillRect/>
          </a:stretch>
        </p:blipFill>
        <p:spPr>
          <a:xfrm>
            <a:off x="4533906" y="1327357"/>
            <a:ext cx="3079664" cy="3079664"/>
          </a:xfrm>
          <a:prstGeom prst="roundRect">
            <a:avLst/>
          </a:prstGeom>
        </p:spPr>
      </p:pic>
      <p:pic>
        <p:nvPicPr>
          <p:cNvPr id="9" name="Picture 9"/>
          <p:cNvPicPr>
            <a:picLocks noChangeAspect="1"/>
          </p:cNvPicPr>
          <p:nvPr/>
        </p:nvPicPr>
        <p:blipFill>
          <a:blip r:embed="rId5"/>
          <a:srcRect l="21875" r="21875"/>
          <a:stretch>
            <a:fillRect/>
          </a:stretch>
        </p:blipFill>
        <p:spPr>
          <a:xfrm>
            <a:off x="8429970" y="1327357"/>
            <a:ext cx="3079664" cy="3079664"/>
          </a:xfrm>
          <a:prstGeom prst="roundRect">
            <a:avLst/>
          </a:prstGeom>
        </p:spPr>
      </p:pic>
      <p:sp>
        <p:nvSpPr>
          <p:cNvPr id="10" name="TextBox 10"/>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鼓励员工自主学习，提高自身综合素质。</a:t>
            </a:r>
          </a:p>
        </p:txBody>
      </p:sp>
      <p:sp>
        <p:nvSpPr>
          <p:cNvPr id="11" name="TextBox 11"/>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提供学习资源，如专业书籍、在线课程等，支持员工自我提升。</a:t>
            </a:r>
          </a:p>
        </p:txBody>
      </p:sp>
      <p:sp>
        <p:nvSpPr>
          <p:cNvPr id="12" name="TextBox 12"/>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建立激励机制，对取得优异成绩的员工给予奖励和表彰，激发员工自我提升的动力。</a:t>
            </a:r>
          </a:p>
        </p:txBody>
      </p:sp>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鼓励员工自我提升</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https://d.book118.com/526154014142010051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2024-09-17T12:20:26.379</cp:lastPrinted>
  <dcterms:created xsi:type="dcterms:W3CDTF">2024-09-17T04:20:26Z</dcterms:created>
  <dcterms:modified xsi:type="dcterms:W3CDTF">2024-09-17T04:20:28Z</dcterms:modified>
</cp:coreProperties>
</file>