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C3598FB-6BEE-4FC2-A027-E78E1E6582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760993F-AAE5-4E67-803D-2452F6C7C7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C5CE934-AF8F-4984-9244-E58A8E9F54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7DAAE24-5324-496A-B3DD-79ECB78F76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1C164BB-C87B-4322-BF48-368B3F3515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B9790A6-22FD-4504-B88B-5DA6583120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1FB4C23-D039-41D2-88FF-E22DBAD896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57D14C0-A0A5-4B1F-A50B-9C592E6202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1BD8FBD-D036-4ED6-A9C2-58001AF17A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E06FB78-6E0A-4EA2-9EB8-7527141E3E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4FAF410-E8BE-4468-AF9C-98AA016808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2623513401501010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33230" y="2310725"/>
            <a:ext cx="10525539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禁火安全管理制度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825995" y="6044090"/>
            <a:ext cx="4540009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825995" y="1676741"/>
            <a:ext cx="4540009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汇报时间：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制度概述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禁火规定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违规处理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制度执行与监督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制度概述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7000" r="700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随着社会的发展，人们对生产过程中的安全问题越来越重视，要求企业采取有效措施保障员工生命安全和财产安全。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社会对安全生产的关注度提升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近年来，火灾事故频发，给人们的生命和财产带来了巨大损失。为了防止火灾事故的发生，需要制定严格的禁火安全管理制度。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火灾事故教训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制度背景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365" r="3036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655" r="3265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365" r="3036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通过实施禁火安全管理制度，降低火灾事故发生的可能性，保障员工的生命安全。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保障员工生命安全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火灾事故会给企业造成巨大的财产损失。禁火安全管理制度旨在预防火灾事故，从而维护企业的财产安全。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维护企业财产安全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制度目的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828" r="3828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无论是大型企业还是小型企业，只要存在火灾安全隐患，都需要遵守禁火安全管理制度。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如易燃易爆物品存放场所、人员密集场所等，需要更加严格地执行禁火安全管理制度。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适用范围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特定场所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各类企业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禁火规定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2500" b="12500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16750" r="16750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禁火区域包括但不限于：油库、化学品仓库、燃气站、高压线附近、森林等易燃易爆物品存放地和危险场所。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禁火区域应设置明显的警示标识，并配备相应的消防设施和器材。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禁火区域内严禁吸烟、使用明火、燃放烟花爆竹等行为。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禁火区域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禁火设备应定期进行检查和维护，确保其安全可靠。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禁火设备附近应设置明显的警示标识，并配备相应的消防设施和器材。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l="9575" r="9575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l="9575" r="9575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9575" r="9575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禁火设备包括但不限于：燃气管道、电气设备、压力容器、高温设备等易引发火灾的设备。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禁火设备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18874" y="1354848"/>
            <a:ext cx="4394883" cy="1340950"/>
            <a:chOff x="1218874" y="1354848"/>
            <a:chExt cx="4394883" cy="1340950"/>
          </a:xfrm>
        </p:grpSpPr>
        <p:sp>
          <p:nvSpPr>
            <p:cNvPr id="3" name="AutoShape 3"/>
            <p:cNvSpPr/>
            <p:nvPr/>
          </p:nvSpPr>
          <p:spPr>
            <a:xfrm>
              <a:off x="1218874" y="1354848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TextBox 4"/>
            <p:cNvSpPr txBox="1"/>
            <p:nvPr/>
          </p:nvSpPr>
          <p:spPr>
            <a:xfrm>
              <a:off x="1218874" y="1993615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严禁在禁火区域内吸烟、使用明火、燃放烟花爆竹等行为。</a:t>
              </a:r>
            </a:p>
          </p:txBody>
        </p:sp>
        <p:sp>
          <p:nvSpPr>
            <p:cNvPr id="5" name="Freeform 5"/>
            <p:cNvSpPr/>
            <p:nvPr/>
          </p:nvSpPr>
          <p:spPr>
            <a:xfrm>
              <a:off x="1303561" y="1482500"/>
              <a:ext cx="469392" cy="383462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218874" y="3134853"/>
            <a:ext cx="4394883" cy="1304934"/>
            <a:chOff x="1218874" y="3134853"/>
            <a:chExt cx="4394883" cy="1304934"/>
          </a:xfrm>
        </p:grpSpPr>
        <p:sp>
          <p:nvSpPr>
            <p:cNvPr id="7" name="AutoShape 7"/>
            <p:cNvSpPr/>
            <p:nvPr/>
          </p:nvSpPr>
          <p:spPr>
            <a:xfrm>
              <a:off x="1218874" y="3134853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1358514" y="3274494"/>
              <a:ext cx="359485" cy="359485"/>
            </a:xfrm>
            <a:custGeom>
              <a:rect l="l" t="t" r="r" b="b"/>
              <a:pathLst>
                <a:path w="304800" h="304800">
                  <a:moveTo>
                    <a:pt x="106680" y="259080"/>
                  </a:moveTo>
                  <a:lnTo>
                    <a:pt x="30480" y="259080"/>
                  </a:lnTo>
                  <a:cubicBezTo>
                    <a:pt x="13649" y="259080"/>
                    <a:pt x="0" y="245431"/>
                    <a:pt x="0" y="228600"/>
                  </a:cubicBezTo>
                  <a:lnTo>
                    <a:pt x="0" y="228600"/>
                  </a:lnTo>
                  <a:lnTo>
                    <a:pt x="0" y="30480"/>
                  </a:lnTo>
                  <a:cubicBezTo>
                    <a:pt x="0" y="13716"/>
                    <a:pt x="13716" y="0"/>
                    <a:pt x="30480" y="0"/>
                  </a:cubicBezTo>
                  <a:lnTo>
                    <a:pt x="274320" y="0"/>
                  </a:lnTo>
                  <a:cubicBezTo>
                    <a:pt x="291151" y="0"/>
                    <a:pt x="304800" y="13649"/>
                    <a:pt x="304800" y="30480"/>
                  </a:cubicBezTo>
                  <a:lnTo>
                    <a:pt x="304800" y="30480"/>
                  </a:lnTo>
                  <a:lnTo>
                    <a:pt x="304800" y="228600"/>
                  </a:lnTo>
                  <a:cubicBezTo>
                    <a:pt x="304800" y="245431"/>
                    <a:pt x="291151" y="259080"/>
                    <a:pt x="274320" y="259080"/>
                  </a:cubicBezTo>
                  <a:lnTo>
                    <a:pt x="274320" y="259080"/>
                  </a:lnTo>
                  <a:lnTo>
                    <a:pt x="198120" y="259080"/>
                  </a:lnTo>
                  <a:lnTo>
                    <a:pt x="259080" y="289560"/>
                  </a:lnTo>
                  <a:lnTo>
                    <a:pt x="259080" y="304800"/>
                  </a:lnTo>
                  <a:lnTo>
                    <a:pt x="45720" y="304800"/>
                  </a:lnTo>
                  <a:lnTo>
                    <a:pt x="45720" y="289560"/>
                  </a:lnTo>
                  <a:lnTo>
                    <a:pt x="106680" y="259080"/>
                  </a:lnTo>
                  <a:close/>
                  <a:moveTo>
                    <a:pt x="30480" y="30480"/>
                  </a:moveTo>
                  <a:lnTo>
                    <a:pt x="30480" y="198120"/>
                  </a:lnTo>
                  <a:lnTo>
                    <a:pt x="274320" y="198120"/>
                  </a:lnTo>
                  <a:lnTo>
                    <a:pt x="274320" y="30480"/>
                  </a:lnTo>
                  <a:lnTo>
                    <a:pt x="30480" y="3048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TextBox 9"/>
            <p:cNvSpPr txBox="1"/>
            <p:nvPr/>
          </p:nvSpPr>
          <p:spPr>
            <a:xfrm>
              <a:off x="1218874" y="3737604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严禁私拉乱接电线、违规使用电气设备等行为。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218874" y="4878843"/>
            <a:ext cx="4394883" cy="1316184"/>
            <a:chOff x="1218874" y="4878843"/>
            <a:chExt cx="4394883" cy="1316184"/>
          </a:xfrm>
        </p:grpSpPr>
        <p:sp>
          <p:nvSpPr>
            <p:cNvPr id="11" name="AutoShape 11"/>
            <p:cNvSpPr/>
            <p:nvPr/>
          </p:nvSpPr>
          <p:spPr>
            <a:xfrm>
              <a:off x="1218874" y="4878843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1372678" y="5037742"/>
              <a:ext cx="331158" cy="320969"/>
            </a:xfrm>
            <a:custGeom>
              <a:rect l="l" t="t" r="r" b="b"/>
              <a:pathLst>
                <a:path w="304800" h="304800">
                  <a:moveTo>
                    <a:pt x="0" y="91440"/>
                  </a:moveTo>
                  <a:lnTo>
                    <a:pt x="152400" y="0"/>
                  </a:lnTo>
                  <a:lnTo>
                    <a:pt x="304800" y="91440"/>
                  </a:lnTo>
                  <a:lnTo>
                    <a:pt x="304800" y="121920"/>
                  </a:lnTo>
                  <a:lnTo>
                    <a:pt x="0" y="121920"/>
                  </a:lnTo>
                  <a:lnTo>
                    <a:pt x="0" y="91440"/>
                  </a:lnTo>
                  <a:close/>
                  <a:moveTo>
                    <a:pt x="0" y="274320"/>
                  </a:moveTo>
                  <a:lnTo>
                    <a:pt x="304800" y="274320"/>
                  </a:lnTo>
                  <a:lnTo>
                    <a:pt x="304800" y="304800"/>
                  </a:lnTo>
                  <a:lnTo>
                    <a:pt x="0" y="304800"/>
                  </a:lnTo>
                  <a:lnTo>
                    <a:pt x="0" y="274320"/>
                  </a:lnTo>
                  <a:close/>
                  <a:moveTo>
                    <a:pt x="30480" y="243840"/>
                  </a:moveTo>
                  <a:lnTo>
                    <a:pt x="274320" y="243840"/>
                  </a:lnTo>
                  <a:lnTo>
                    <a:pt x="274320" y="274320"/>
                  </a:lnTo>
                  <a:lnTo>
                    <a:pt x="30480" y="274320"/>
                  </a:lnTo>
                  <a:lnTo>
                    <a:pt x="30480" y="243840"/>
                  </a:lnTo>
                  <a:close/>
                  <a:moveTo>
                    <a:pt x="30480" y="121920"/>
                  </a:moveTo>
                  <a:lnTo>
                    <a:pt x="91440" y="121920"/>
                  </a:lnTo>
                  <a:lnTo>
                    <a:pt x="91440" y="243840"/>
                  </a:lnTo>
                  <a:lnTo>
                    <a:pt x="30480" y="243840"/>
                  </a:lnTo>
                  <a:lnTo>
                    <a:pt x="30480" y="121920"/>
                  </a:lnTo>
                  <a:close/>
                  <a:moveTo>
                    <a:pt x="121920" y="121920"/>
                  </a:moveTo>
                  <a:lnTo>
                    <a:pt x="182880" y="121920"/>
                  </a:lnTo>
                  <a:lnTo>
                    <a:pt x="182880" y="243840"/>
                  </a:lnTo>
                  <a:lnTo>
                    <a:pt x="121920" y="243840"/>
                  </a:lnTo>
                  <a:lnTo>
                    <a:pt x="121920" y="121920"/>
                  </a:lnTo>
                  <a:close/>
                  <a:moveTo>
                    <a:pt x="213360" y="121920"/>
                  </a:moveTo>
                  <a:lnTo>
                    <a:pt x="274320" y="121920"/>
                  </a:lnTo>
                  <a:lnTo>
                    <a:pt x="274320" y="243840"/>
                  </a:lnTo>
                  <a:lnTo>
                    <a:pt x="213360" y="243840"/>
                  </a:lnTo>
                  <a:lnTo>
                    <a:pt x="213360" y="12192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TextBox 13"/>
            <p:cNvSpPr txBox="1"/>
            <p:nvPr/>
          </p:nvSpPr>
          <p:spPr>
            <a:xfrm>
              <a:off x="1218874" y="5492844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严禁在易燃易爆物品附近使用手机、平板电脑等电子设备。</a:t>
              </a:r>
            </a:p>
          </p:txBody>
        </p:sp>
      </p:grpSp>
      <p:pic>
        <p:nvPicPr>
          <p:cNvPr id="14" name="Picture 14"/>
          <p:cNvPicPr>
            <a:picLocks noChangeAspect="1"/>
          </p:cNvPicPr>
          <p:nvPr/>
        </p:nvPicPr>
        <p:blipFill>
          <a:blip r:embed="rId2"/>
          <a:srcRect l="21417" r="21417"/>
          <a:stretch>
            <a:fillRect/>
          </a:stretch>
        </p:blipFill>
        <p:spPr>
          <a:xfrm>
            <a:off x="6603343" y="1773672"/>
            <a:ext cx="4619078" cy="4619078"/>
          </a:xfrm>
          <a:prstGeom prst="ellipse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t="16792" b="16792"/>
          <a:stretch>
            <a:fillRect/>
          </a:stretch>
        </p:blipFill>
        <p:spPr>
          <a:xfrm>
            <a:off x="9353197" y="779822"/>
            <a:ext cx="2231507" cy="2231507"/>
          </a:xfrm>
          <a:prstGeom prst="ellipse">
            <a:avLst/>
          </a:prstGeom>
        </p:spPr>
      </p:pic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禁火行为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安全措施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https://d.book118.com/526235134015010100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44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2024-09-23T23:09:10.224</cp:lastPrinted>
  <dcterms:created xsi:type="dcterms:W3CDTF">2024-09-23T15:09:10Z</dcterms:created>
  <dcterms:modified xsi:type="dcterms:W3CDTF">2024-09-23T15:09:12Z</dcterms:modified>
</cp:coreProperties>
</file>