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2A2F75-6A1D-4B1B-A084-A9F76BCB25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08480D-B297-43C6-B208-4105029EEF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3AB56B-B612-4FF4-A93E-D660F69581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7E9B3E-FB63-4C4A-BB8D-CD04EC1439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6693EC-3161-4D1E-AE62-4B038A3371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2BCA663-0BB6-49CA-B4C8-B270AE1166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2E6DA2-4FAF-4FA2-AF47-9D0DA53D95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CF78934-AFF5-470D-A0EE-D09B54589F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62B6F8-F113-4C08-9D59-D426D96510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B0D4CA-51AA-4BD6-9E3D-DED50A3B68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6C7861-8F7A-44C6-8B1E-E558E38670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9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27003066006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肺癌的护理PPT课件\n## 1.肺癌的基本概念与流行病学\n### 1.1肺癌的定义、发病原因及分类\n### 1.2肺癌的流行病学特点及发展趋势\n### 1.3肺癌对患者生活质量的影响\n## 2.肺癌的诊断与治疗\n### 2.1肺癌的早期症状及诊断方法\n### 2.2肺癌的分期及治疗原则\n### 2.3肺癌的常见治疗方法及其优缺点\n## 3.肺癌的护理概述\n### 3.1肺癌护理的重要性及目标\n### 3.2肺癌护理的基本原则与方法\n### 3.3肺癌护理的团队协作与沟通\n## 4.肺癌患者的心理护理\n### 4.1肺癌患者心理特点及影响因素\n### 4.2心理护理在肺癌治疗中的作用\n### 4.3肺癌心理护理的实施方法与技巧\n## 5.肺癌患者的疼痛管理\n### 5.1肺癌疼痛的特点及评估方法\n### 5.2肺癌疼痛的管理原则与方法\n### 5.3肺癌疼痛护理的注意事项与技巧\n## 6.肺癌患者的生活护理\n### 6.1肺癌患者的营养支持与护理\n### 6.2肺癌患者的呼吸功能锻炼与护理\n### 6.3肺癌患者的生活习惯调整与护理\n## 7.肺癌患者的康复护理\n### 7.1肺癌康复护理的重要性及目标\n### 7.2肺癌康复护理的内容与方法\n### 7.3肺癌康复护理的持续性与患者教育\n## 8.肺癌护理的质量评价与持续改进\n### 8.1肺癌护理质量评价的重要性及方法\n### 8.2肺癌护理中的问题识别与改进措施\n### 8.3肺癌护理的持续改进与团队协作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肺癌的护理PPT课件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肺癌的基本概念与流行病学</a:t>
            </a:r>
            <a:endParaRPr/>
          </a:p>
        </p:txBody>
      </p:sp>
      <p:sp>
        <p:nvSpPr>
          <p:cNvPr id="13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86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肺癌是一种恶性肿瘤，主要发生在肺部组织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肺癌主要包括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非小细胞肺癌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（NSCLC）和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小细胞肺癌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（SCLC）两种类型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非小细胞肺癌占肺癌的**80%**以上，包括鳞癌、腺癌、大细胞癌等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小细胞肺癌占肺癌的**20%**左右，恶性程度较高，生长速度快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肺癌的发病原因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吸烟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是肺癌的主要发病原因，占**85%**以上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长期接触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有毒物质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放射性物质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也可能导致肺癌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家族遗传、慢性肺部疾病等因素也可能增加肺癌的发病风险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肺癌的分类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根据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组织学类型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进行分类，如鳞癌、腺癌、大细胞癌等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根据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肿瘤分期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进行分类，如I期、II期、III期、IV期等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根据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肿瘤生长速度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和</a:t>
            </a: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恶性程度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进行分类，如小细胞肺癌和非小细胞肺癌</a:t>
            </a:r>
            <a:endParaRPr/>
          </a:p>
        </p:txBody>
      </p:sp>
      <p:sp>
        <p:nvSpPr>
          <p:cNvPr id="28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肺癌的定义、发病原因及分类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46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47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48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49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50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肺癌的流行病学特点</a:t>
                </a:r>
                <a:endParaRPr/>
              </a:p>
            </p:txBody>
          </p:sp>
          <p:sp>
            <p:nvSpPr>
              <p:cNvPr id="351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肺癌是全球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发病率和死亡率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最高的恶性肿瘤之一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肺癌的发病率和死亡率在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男性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中较高，但在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女性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中也有上升趋势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肺癌的发病年龄呈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上升趋势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，越来越多的年轻人和不吸烟者患上肺癌</a:t>
                </a:r>
                <a:endParaRPr/>
              </a:p>
            </p:txBody>
          </p:sp>
          <p:sp>
            <p:nvSpPr>
              <p:cNvPr id="352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3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4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55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56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57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肺癌的发展趋势</a:t>
                </a:r>
                <a:endParaRPr/>
              </a:p>
            </p:txBody>
          </p:sp>
          <p:sp>
            <p:nvSpPr>
              <p:cNvPr id="35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环境污染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吸烟人数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的增加，肺癌的发病率将继续上升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随着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医学技术的发展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，肺癌的诊断和治疗水平将得到提高，但死亡率下降的趋势仍不明显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肺癌的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筛查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将成为未来肺癌防治的重点</a:t>
                </a:r>
                <a:endParaRPr/>
              </a:p>
            </p:txBody>
          </p:sp>
          <p:sp>
            <p:nvSpPr>
              <p:cNvPr id="359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0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1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62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6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肺癌的流行病学特点及发展趋势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6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6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6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6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6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肺癌对患者生活质量的直接影响</a:t>
                </a:r>
                <a:endParaRPr/>
              </a:p>
            </p:txBody>
          </p:sp>
          <p:sp>
            <p:nvSpPr>
              <p:cNvPr id="36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肺癌引起的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咳嗽、咳痰、气喘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等症状严重影响患者的日常生活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肺癌导致的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疲劳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使患者生活质量下降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肺癌可能引起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呼吸困难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肺炎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等并发症，加重患者的病情</a:t>
                </a:r>
                <a:endParaRPr/>
              </a:p>
            </p:txBody>
          </p:sp>
          <p:sp>
            <p:nvSpPr>
              <p:cNvPr id="37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7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7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7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肺癌对患者心理和生活质量的影响</a:t>
                </a:r>
                <a:endParaRPr/>
              </a:p>
            </p:txBody>
          </p:sp>
          <p:sp>
            <p:nvSpPr>
              <p:cNvPr id="37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肺癌患者可能出现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焦虑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抑郁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等心理问题，影响患者的心理健康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肺癌患者在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社交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等方面可能受到限制，影响患者的生活质量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肺癌患者的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经济负担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加重，影响患者的生活质量</a:t>
                </a:r>
                <a:endParaRPr/>
              </a:p>
            </p:txBody>
          </p:sp>
          <p:sp>
            <p:nvSpPr>
              <p:cNvPr id="37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8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肺癌对患者生活质量的影响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8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38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肺癌的诊断与治疗</a:t>
            </a:r>
            <a:endParaRPr/>
          </a:p>
        </p:txBody>
      </p:sp>
      <p:sp>
        <p:nvSpPr>
          <p:cNvPr id="38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85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386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387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388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持续咳嗽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，尤其是早晨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痰中带血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或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咳血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胸痛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，尤其是深呼吸时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声音嘶哑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，可能是肿瘤压迫喉返神经所致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体重下降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，无明显原因</a:t>
                </a:r>
                <a:endParaRPr/>
              </a:p>
            </p:txBody>
          </p:sp>
          <p:sp>
            <p:nvSpPr>
              <p:cNvPr id="389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肺癌的早期症状</a:t>
                </a:r>
                <a:endParaRPr/>
              </a:p>
            </p:txBody>
          </p:sp>
          <p:sp>
            <p:nvSpPr>
              <p:cNvPr id="390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1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392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393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影像学检查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，如X线、CT、MRI等，用于发现肺部肿瘤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病理学检查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，如痰液细胞学检查、纤维支气管镜检查、穿刺活检等，用于确诊肺癌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，如肿瘤标志物检测、血常规、肝肾功能等，用于评估患者的一般状况</a:t>
                </a:r>
                <a:endParaRPr/>
              </a:p>
            </p:txBody>
          </p:sp>
          <p:sp>
            <p:nvSpPr>
              <p:cNvPr id="394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肺癌的诊断方法</a:t>
                </a:r>
                <a:endParaRPr/>
              </a:p>
            </p:txBody>
          </p:sp>
          <p:sp>
            <p:nvSpPr>
              <p:cNvPr id="395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6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3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肺癌的早期症状及诊断方法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9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399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肺癌的分期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根据肿瘤的大小、侵犯范围、淋巴结转移和远处转移情况进行分期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I期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：肿瘤直径小于3cm，无淋巴结转移和远处转移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II期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：肿瘤直径大于3cm，无淋巴结转移和远处转移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III期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：肿瘤侵犯周围组织，或有淋巴结转移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IV期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：肿瘤有远处转移，如脑、肝、骨等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肺癌的治疗原则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手术治疗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：对于早期肺癌，手术切除肿瘤是首选治疗方法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放疗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：对于不能手术切除的肺癌，放疗是主要的治疗手段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化疗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：对于中晚期肺癌，化疗是主要的治疗手段，可以缩小肿瘤、缓解症状、延长生存期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靶向治疗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：对于晚期肺癌，靶向治疗是一种有效的治疗方法，可以针对肿瘤细胞的特定基因进行治疗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b="1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免疫治疗</a:t>
            </a: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：对于晚期肺癌，免疫治疗是一种新兴的治疗方法，通过激活患者的免疫系统来攻击肿瘤细胞</a:t>
            </a:r>
            <a:endParaRPr/>
          </a:p>
        </p:txBody>
      </p:sp>
      <p:sp>
        <p:nvSpPr>
          <p:cNvPr id="4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肺癌的分期及治疗原则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0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40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8" y="3146123"/>
            <a:ext cx="10840154" cy="3360975"/>
            <a:chOff x="685798" y="3146123"/>
            <a:chExt cx="10840154" cy="3360975"/>
          </a:xfrm>
        </p:grpSpPr>
        <p:grpSp>
          <p:nvGrpSpPr>
            <p:cNvPr id="403" name=""/>
            <p:cNvGrpSpPr/>
            <p:nvPr/>
          </p:nvGrpSpPr>
          <p:grpSpPr>
            <a:xfrm>
              <a:off x="685798" y="3146904"/>
              <a:ext cx="2808000" cy="3360194"/>
              <a:chOff x="685798" y="3146904"/>
              <a:chExt cx="2808000" cy="3360194"/>
            </a:xfrm>
          </p:grpSpPr>
          <p:sp>
            <p:nvSpPr>
              <p:cNvPr id="40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23821" y="4655120"/>
                <a:ext cx="1872000" cy="18519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优点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：手术切除肿瘤，可以达到根治的目的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缺点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：手术风险较大，可能引起并发症，如出血、感染等</a:t>
                </a:r>
                <a:endParaRPr/>
              </a:p>
            </p:txBody>
          </p:sp>
          <p:sp>
            <p:nvSpPr>
              <p:cNvPr id="40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8" y="3146904"/>
                <a:ext cx="2808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手术治疗方法及其优缺点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406" name=""/>
            <p:cNvGrpSpPr/>
            <p:nvPr/>
          </p:nvGrpSpPr>
          <p:grpSpPr>
            <a:xfrm>
              <a:off x="2945047" y="3146904"/>
              <a:ext cx="2556000" cy="3359413"/>
              <a:chOff x="2945047" y="3146904"/>
              <a:chExt cx="2556000" cy="3359413"/>
            </a:xfrm>
          </p:grpSpPr>
          <p:sp>
            <p:nvSpPr>
              <p:cNvPr id="40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2945047" y="3146904"/>
                <a:ext cx="2556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放疗治疗方法及其优缺点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40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2964081" y="4654339"/>
                <a:ext cx="1872000" cy="18519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优点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：放疗可以直接杀死肿瘤细胞，对正常组织损伤较小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缺点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：放疗可能引起放射性肺炎、骨髓抑制等副作用</a:t>
                </a:r>
                <a:endParaRPr/>
              </a:p>
            </p:txBody>
          </p:sp>
        </p:grpSp>
        <p:grpSp>
          <p:nvGrpSpPr>
            <p:cNvPr id="409" name=""/>
            <p:cNvGrpSpPr/>
            <p:nvPr/>
          </p:nvGrpSpPr>
          <p:grpSpPr>
            <a:xfrm>
              <a:off x="4947543" y="3146904"/>
              <a:ext cx="2556000" cy="3360194"/>
              <a:chOff x="4947543" y="3146904"/>
              <a:chExt cx="2556000" cy="3360194"/>
            </a:xfrm>
          </p:grpSpPr>
          <p:sp>
            <p:nvSpPr>
              <p:cNvPr id="41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004341" y="4655120"/>
                <a:ext cx="1872000" cy="18519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优点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：化疗可以杀死肿瘤细胞，适用范围广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缺点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：化疗副作用较大，如恶心、呕吐、脱发等</a:t>
                </a:r>
                <a:endParaRPr/>
              </a:p>
            </p:txBody>
          </p:sp>
          <p:sp>
            <p:nvSpPr>
              <p:cNvPr id="41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947543" y="3146904"/>
                <a:ext cx="2556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化疗治疗方法及其优缺点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412" name=""/>
            <p:cNvGrpSpPr/>
            <p:nvPr/>
          </p:nvGrpSpPr>
          <p:grpSpPr>
            <a:xfrm>
              <a:off x="6958747" y="3146123"/>
              <a:ext cx="2556000" cy="3360975"/>
              <a:chOff x="6958747" y="3146123"/>
              <a:chExt cx="2556000" cy="3360975"/>
            </a:xfrm>
          </p:grpSpPr>
          <p:sp>
            <p:nvSpPr>
              <p:cNvPr id="41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044601" y="4655120"/>
                <a:ext cx="1872000" cy="18519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优点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：靶向治疗针对性强，副作用较小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缺点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：靶向治疗可能产生耐药性，且费用较高</a:t>
                </a:r>
                <a:endParaRPr/>
              </a:p>
            </p:txBody>
          </p:sp>
          <p:sp>
            <p:nvSpPr>
              <p:cNvPr id="41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958747" y="3146123"/>
                <a:ext cx="2556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靶向治疗方法及其优缺点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415" name=""/>
            <p:cNvGrpSpPr/>
            <p:nvPr/>
          </p:nvGrpSpPr>
          <p:grpSpPr>
            <a:xfrm>
              <a:off x="8969952" y="3146123"/>
              <a:ext cx="2556000" cy="3360194"/>
              <a:chOff x="8969952" y="3146123"/>
              <a:chExt cx="2556000" cy="3360194"/>
            </a:xfrm>
          </p:grpSpPr>
          <p:sp>
            <p:nvSpPr>
              <p:cNvPr id="4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84862" y="4654339"/>
                <a:ext cx="1872000" cy="1851978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优点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：免疫治疗可以激活患者的免疫系统，副作用较小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缺点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：免疫治疗疗效个体差异较大，且费用较高</a:t>
                </a:r>
                <a:endParaRPr/>
              </a:p>
            </p:txBody>
          </p:sp>
          <p:sp>
            <p:nvSpPr>
              <p:cNvPr id="417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969952" y="3146123"/>
                <a:ext cx="2556000" cy="1296000"/>
              </a:xfrm>
              <a:prstGeom prst="chevron">
                <a:avLst/>
              </a:prstGeom>
              <a:solidFill>
                <a:schemeClr val="accent5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免疫治疗方法及其优缺点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41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肺癌的常见治疗方法及其优缺点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肺癌的护理概述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肺癌护理的重要性及目标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肺癌护理的重要性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肺癌护理可以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减轻患者症状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，提高患者生活质量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肺癌护理可以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预防并发症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，降低死亡率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肺癌护理可以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促进患者康复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，提高治愈率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肺癌护理的目标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缓解症状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，提高患者舒适度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预防并发症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，降低患者风险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促进康复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，提高患者生活质量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心理护理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，改善患者心理状况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肺癌护理的基本原则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个体化护理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，根据患者的具体情况制定护理计划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全面护理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，包括生活护理、症状护理、心理护理等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持续护理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，从患者确诊到康复的全过程护理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肺癌护理的方法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生活护理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，包括饮食、休息、活动等方面的护理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症状护理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，针对肺癌引起的症状进行护理，如咳嗽、咳痰、疼痛等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，与患者沟通，了解其心理状况，给予心理支持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肺癌护理的基本原则与方法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4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4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4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4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肺癌护理的团队协作</a:t>
                </a:r>
                <a:endParaRPr/>
              </a:p>
            </p:txBody>
          </p:sp>
          <p:sp>
            <p:nvSpPr>
              <p:cNvPr id="4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家属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等多方共同参与肺癌护理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负责制定治疗方案，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负责实施护理计划，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家属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提供生活照顾和心理支持</a:t>
                </a:r>
                <a:endParaRPr/>
              </a:p>
            </p:txBody>
          </p:sp>
          <p:sp>
            <p:nvSpPr>
              <p:cNvPr id="4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5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5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肺癌护理的沟通</a:t>
                </a:r>
                <a:endParaRPr/>
              </a:p>
            </p:txBody>
          </p:sp>
          <p:sp>
            <p:nvSpPr>
              <p:cNvPr id="5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沟通，了解患者的需求和症状，给予相应的护理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家属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沟通，了解家属的需求和担忧，给予相应的指导和支持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医生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护士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、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家属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之间保持沟通，共同制定和实施治疗方案</a:t>
                </a:r>
                <a:endParaRPr/>
              </a:p>
            </p:txBody>
          </p:sp>
          <p:sp>
            <p:nvSpPr>
              <p:cNvPr id="5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5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5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肺癌护理的团队协作与沟通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6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肺癌患者的心理护理</a:t>
            </a:r>
            <a:endParaRPr/>
          </a:p>
        </p:txBody>
      </p:sp>
      <p:sp>
        <p:nvSpPr>
          <p:cNvPr id="6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04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6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6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6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6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肺癌患者心理特点</a:t>
                </a:r>
                <a:endParaRPr/>
              </a:p>
            </p:txBody>
          </p:sp>
          <p:sp>
            <p:nvSpPr>
              <p:cNvPr id="6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焦虑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：对疾病和治疗的不确定性、疼痛、经济负担等因素产生焦虑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抑郁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：对生活的失去、社交限制、家庭负担等因素产生抑郁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恐惧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：对死亡、手术、化疗等治疗手段产生恐惧</a:t>
                </a:r>
                <a:endParaRPr/>
              </a:p>
            </p:txBody>
          </p:sp>
          <p:sp>
            <p:nvSpPr>
              <p:cNvPr id="6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7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7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影响肺癌患者心理的因素</a:t>
                </a:r>
                <a:endParaRPr/>
              </a:p>
            </p:txBody>
          </p:sp>
          <p:sp>
            <p:nvSpPr>
              <p:cNvPr id="7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疾病因素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：肺癌的严重程度、症状、治疗效果等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个人因素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：年龄、性别、性格、文化背景等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环境因素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：家庭、社会、医疗环境等</a:t>
                </a:r>
                <a:endParaRPr/>
              </a:p>
            </p:txBody>
          </p:sp>
          <p:sp>
            <p:nvSpPr>
              <p:cNvPr id="7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7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7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肺癌患者心理特点及影响因素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8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8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8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8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心理护理对患者心理状况的影响</a:t>
                </a:r>
                <a:endParaRPr/>
              </a:p>
            </p:txBody>
          </p:sp>
          <p:sp>
            <p:nvSpPr>
              <p:cNvPr id="8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减轻焦虑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：通过心理护理，降低患者对疾病和治疗的不确定性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缓解抑郁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：通过心理护理，提高患者对生活的积极态度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消除恐惧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：通过心理护理，降低患者对治疗手段的恐惧感</a:t>
                </a:r>
                <a:endParaRPr/>
              </a:p>
            </p:txBody>
          </p:sp>
          <p:sp>
            <p:nvSpPr>
              <p:cNvPr id="8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8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9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9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心理护理对患者生活质量的影响</a:t>
                </a:r>
                <a:endParaRPr/>
              </a:p>
            </p:txBody>
          </p:sp>
          <p:sp>
            <p:nvSpPr>
              <p:cNvPr id="9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提高生活质量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：心理护理有助于改善患者的心理状况，从而提高生活质量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促进康复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：心理护理有助于提高患者的治疗依从性，从而促进康复</a:t>
                </a:r>
                <a:endParaRPr/>
              </a:p>
            </p:txBody>
          </p:sp>
          <p:sp>
            <p:nvSpPr>
              <p:cNvPr id="9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9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9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心理护理在肺癌治疗中的作用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9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0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0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0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肺癌心理护理的实施方法</a:t>
                </a:r>
                <a:endParaRPr/>
              </a:p>
            </p:txBody>
          </p:sp>
          <p:sp>
            <p:nvSpPr>
              <p:cNvPr id="10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心理咨询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：为患者提供专业的心理咨询服务，帮助患者解决心理问题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心理干预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：为患者提供心理干预措施，如认知行为疗法、放松训练等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社会支持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：为患者提供社会支持，如家庭、朋友、志愿者等</a:t>
                </a:r>
                <a:endParaRPr/>
              </a:p>
            </p:txBody>
          </p:sp>
          <p:sp>
            <p:nvSpPr>
              <p:cNvPr id="10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0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0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0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肺癌心理护理的技巧</a:t>
                </a:r>
                <a:endParaRPr/>
              </a:p>
            </p:txBody>
          </p:sp>
          <p:sp>
            <p:nvSpPr>
              <p:cNvPr id="11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建立良好的护患关系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：关心患者，尊重患者，与患者建立信任关系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良好的沟通技巧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：用平和、关切的语言与患者沟通，了解患者的需求和问题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个性化的心理护理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：根据患者的具体情况，制定个性化的心理护理计划</a:t>
                </a:r>
                <a:endParaRPr/>
              </a:p>
            </p:txBody>
          </p:sp>
          <p:sp>
            <p:nvSpPr>
              <p:cNvPr id="11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1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1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1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肺癌心理护理的实施方法与技巧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https://d.book118.com/527003066006006042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137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7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肺癌的护理PPT课件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2024-09-15T02:43:39.263</cp:lastPrinted>
  <dcterms:created xsi:type="dcterms:W3CDTF">2024-09-14T18:43:39Z</dcterms:created>
  <dcterms:modified xsi:type="dcterms:W3CDTF">2024-09-14T18:43:41Z</dcterms:modified>
</cp:coreProperties>
</file>