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4E563B-71C4-4547-8818-AB78F3ECCA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CFCFE2-E34D-486F-87EF-9C3789BC37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A3010C-5163-4C65-B875-8651D23534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B9BA65-194D-4590-A7D8-F406A07CE5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454E270-41A5-4EFD-8B18-055C9C18A7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9A1ABA7-6FCA-4DAE-9F37-3BF6B627AC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8657259-54FE-4FF8-95AC-E60672F9A2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56D0BD-040D-4874-93D9-130CCC8665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12F688-7A23-45D5-AB2E-E8A3498AE9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6C2BF4-B164-46B3-A29B-F19C21C07E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789501-B7D5-4A10-943A-2919217B68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7022201132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合同法对婚姻家庭合同的规定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婚姻家庭合同概述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婚姻家庭合同的成立与生效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婚姻家庭合同中的权利与义务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婚姻家庭合同的变更与终止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婚姻家庭合同的争议解决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合同法对婚姻家庭合同的特殊规定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婚姻家庭合同概述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婚姻家庭合同是指夫妻双方在婚姻关系存续期间，为明确双方权利义务，保障家庭和谐稳定而订立的协议。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婚姻家庭合同具有身份性、伦理性、长期性和复杂性等特点，涉及夫妻双方的财产、人身关系以及子女抚养教育等方面。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936" r="593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婚前协议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婚内协议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未婚男女在结婚前订立的协议，主要对婚前财产、婚后财产管理方式等进行约定。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夫妻双方在婚姻关系存续期间订立的协议，涉及财产分割、债务承担、子女抚养等方面。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夫妻双方在离婚过程中达成的协议，主要对财产分割、子女抚养、探视权等进行约定。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婚姻家庭合同的种类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合同法对婚姻家庭合同的适用范围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婚姻家庭合同的订立、履行、变更和解除应遵循合同法的基本原则，如自愿原则、公平原则、诚信原则等。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婚姻家庭合同在订立、履行过程中涉及的具体问题，如合同效力、违约责任等，应适用合同法的相关规定。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婚姻家庭合同涉及的问题如涉及婚姻法、继承法等特别法的规定，应优先适用特别法的规定。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合同法基本原则的适用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合同法具体规定的适用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特别法规定的适用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婚姻家庭合同的成立与生效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合同主体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合同形式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合同内容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成立要件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书面形式，明确双方的权利义务关系。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不违反法律、行政法规的强制性规定，不违背公序良俗。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具有完全民事行为能力的自然人，且双方自愿缔结婚姻家庭合同。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448" r="2944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743" r="3274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婚姻家庭合同自登记之日起生效，未办理登记的，不影响合同中其他条款的效力。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登记要件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符合法律规定的特殊要件，如涉外婚姻家庭合同需要办理相关手续等。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法定要件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生效要件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5000" r="150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违反法律、行政法规的强制性规定或违背公序良俗的；恶意串通，损害国家、集体或第三人利益的；以合法形式掩盖非法目的的。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无效情形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因重大误解订立的；在订立合同时显失公平的；一方以欺诈、胁迫的手段或乘人之危，使对方在违背真实意思的情况下订立的。对于可撤销的合同，受损害方有权请求人民法院或仲裁机构变更或撤销。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可撤销情形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无效与可撤销的情形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婚姻家庭合同中的权利与义务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2" b="262"/>
          <a:stretch>
            <a:fillRect/>
          </a:stretch>
        </p:blipFill>
        <p:spPr>
          <a:xfrm>
            <a:off x="4821847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双方当事人有权自愿订立、变更或解除婚姻家庭合同。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双方当事人应当履行合同中约定的各项义务，包括但不限于忠实、扶养、扶助等。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双方当事人有权要求对方履行合同中约定的义务，并有权在对方不履行义务时寻求法律救济。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双方当事人的权利与义务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414098"/>
            <a:ext cx="2139982" cy="2139982"/>
            <a:chOff x="1207034" y="3414098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62026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601169"/>
            <a:ext cx="492347" cy="492347"/>
            <a:chOff x="1474591" y="3601169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601169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75003"/>
            <a:ext cx="2139982" cy="2139982"/>
            <a:chOff x="2372036" y="2275003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75003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123014"/>
            <a:ext cx="330613" cy="588550"/>
            <a:chOff x="3274244" y="3123014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123014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3021001"/>
            <a:ext cx="145256" cy="300799"/>
            <a:chOff x="3370066" y="3021001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211596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131586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73877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73877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60339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96915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211596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96915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73877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3021001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3021001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3047099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60339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131586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245220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131586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60339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73877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131586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60339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96915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96915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82843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211596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245220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245220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24522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211596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3051672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3051672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5167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87676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87676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87676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123014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123014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2301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65305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65305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6530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202929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202929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202929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236647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236647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3664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74271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74271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7427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31322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92028"/>
            <a:ext cx="492347" cy="492347"/>
            <a:chOff x="3195854" y="2092028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92028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414098"/>
            <a:ext cx="2139982" cy="2139982"/>
            <a:chOff x="3543612" y="3414098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332117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611741"/>
            <a:ext cx="492347" cy="492347"/>
            <a:chOff x="4948930" y="3611741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61174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72826"/>
            <a:ext cx="599097" cy="3307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155516"/>
            <a:ext cx="599097" cy="2779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81858"/>
            <a:ext cx="599097" cy="24839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grpSp>
        <p:nvGrpSpPr>
          <p:cNvPr id="72" name="Group 72"/>
          <p:cNvGrpSpPr/>
          <p:nvPr/>
        </p:nvGrpSpPr>
        <p:grpSpPr>
          <a:xfrm>
            <a:off x="6649402" y="2138986"/>
            <a:ext cx="587026" cy="585597"/>
            <a:chOff x="6649402" y="2138986"/>
            <a:chExt cx="587026" cy="585597"/>
          </a:xfrm>
        </p:grpSpPr>
        <p:sp>
          <p:nvSpPr>
            <p:cNvPr id="73" name="AutoShape 73"/>
            <p:cNvSpPr/>
            <p:nvPr/>
          </p:nvSpPr>
          <p:spPr>
            <a:xfrm>
              <a:off x="6649402" y="2138986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731888" y="2359775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5" name="Group 75"/>
          <p:cNvGrpSpPr/>
          <p:nvPr/>
        </p:nvGrpSpPr>
        <p:grpSpPr>
          <a:xfrm>
            <a:off x="6649402" y="3402766"/>
            <a:ext cx="587026" cy="585597"/>
            <a:chOff x="6649402" y="3402766"/>
            <a:chExt cx="587026" cy="585597"/>
          </a:xfrm>
        </p:grpSpPr>
        <p:sp>
          <p:nvSpPr>
            <p:cNvPr id="76" name="AutoShape 76"/>
            <p:cNvSpPr/>
            <p:nvPr/>
          </p:nvSpPr>
          <p:spPr>
            <a:xfrm>
              <a:off x="6649402" y="340276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7" name="Group 77"/>
          <p:cNvGrpSpPr/>
          <p:nvPr/>
        </p:nvGrpSpPr>
        <p:grpSpPr>
          <a:xfrm>
            <a:off x="6833234" y="3535589"/>
            <a:ext cx="224504" cy="467677"/>
            <a:chOff x="6833234" y="3535589"/>
            <a:chExt cx="224504" cy="467677"/>
          </a:xfrm>
        </p:grpSpPr>
        <p:sp>
          <p:nvSpPr>
            <p:cNvPr id="78" name="Freeform 78"/>
            <p:cNvSpPr/>
            <p:nvPr/>
          </p:nvSpPr>
          <p:spPr>
            <a:xfrm>
              <a:off x="6833234" y="3604645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6950105" y="366465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6977919" y="361055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6950105" y="363912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6981538" y="363912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6969155" y="356216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6974109" y="358702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6899909" y="366465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Freeform 86"/>
            <p:cNvSpPr/>
            <p:nvPr/>
          </p:nvSpPr>
          <p:spPr>
            <a:xfrm>
              <a:off x="6912196" y="358702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Freeform 87"/>
            <p:cNvSpPr/>
            <p:nvPr/>
          </p:nvSpPr>
          <p:spPr>
            <a:xfrm>
              <a:off x="6902576" y="363912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6933532" y="353558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6950105" y="353558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6927722" y="355321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18483" y="356216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6906862" y="361055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6950105" y="368741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920769" y="361055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6928770" y="356216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>
              <a:off x="6918006" y="363912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Freeform 97"/>
            <p:cNvSpPr/>
            <p:nvPr/>
          </p:nvSpPr>
          <p:spPr>
            <a:xfrm>
              <a:off x="6950105" y="361055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950105" y="356216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50105" y="358702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24960" y="358702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14863" y="371294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16482" y="366465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6915340" y="368741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898289" y="368741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85729" y="368741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84205" y="366465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27246" y="355635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2869" y="355635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>
              <a:off x="6945153" y="355635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22293" y="358073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67632" y="358073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>
              <a:off x="6945153" y="358073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8483" y="3604645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71918" y="3604645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>
              <a:off x="6945153" y="3604645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4863" y="363331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75728" y="363331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>
              <a:off x="6945153" y="363331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2196" y="365884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78395" y="365884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>
              <a:off x="6945153" y="365884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11053" y="3681607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80395" y="3681607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AutoShape 124"/>
            <p:cNvSpPr/>
            <p:nvPr/>
          </p:nvSpPr>
          <p:spPr>
            <a:xfrm>
              <a:off x="6945153" y="3681607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10006" y="370713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81538" y="370713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>
              <a:off x="6945153" y="370713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>
              <a:off x="6945153" y="373351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9" name="Group 129"/>
          <p:cNvGrpSpPr/>
          <p:nvPr/>
        </p:nvGrpSpPr>
        <p:grpSpPr>
          <a:xfrm>
            <a:off x="6649402" y="4666547"/>
            <a:ext cx="587026" cy="585502"/>
            <a:chOff x="6649402" y="4666547"/>
            <a:chExt cx="587026" cy="585502"/>
          </a:xfrm>
        </p:grpSpPr>
        <p:sp>
          <p:nvSpPr>
            <p:cNvPr id="130" name="AutoShape 130"/>
            <p:cNvSpPr/>
            <p:nvPr/>
          </p:nvSpPr>
          <p:spPr>
            <a:xfrm>
              <a:off x="6649402" y="4666547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793896" y="4847236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2" name="TextBox 132"/>
          <p:cNvSpPr txBox="1"/>
          <p:nvPr/>
        </p:nvSpPr>
        <p:spPr>
          <a:xfrm>
            <a:off x="7288006" y="2140272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家庭成员有权享有合同中约定的各项权益，如居住权、财产权等。</a:t>
            </a:r>
          </a:p>
        </p:txBody>
      </p:sp>
      <p:sp>
        <p:nvSpPr>
          <p:cNvPr id="133" name="TextBox 133"/>
          <p:cNvSpPr txBox="1"/>
          <p:nvPr/>
        </p:nvSpPr>
        <p:spPr>
          <a:xfrm>
            <a:off x="7288006" y="338780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家庭成员应当履行合同中约定的各项义务，如尊重、照顾其他家庭成员等。</a:t>
            </a:r>
          </a:p>
        </p:txBody>
      </p:sp>
      <p:sp>
        <p:nvSpPr>
          <p:cNvPr id="134" name="TextBox 134"/>
          <p:cNvSpPr txBox="1"/>
          <p:nvPr/>
        </p:nvSpPr>
        <p:spPr>
          <a:xfrm>
            <a:off x="7288006" y="4658974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家庭成员有权要求其他家庭成员履行合同中约定的义务，并有权在对方不履行义务时寻求法律救济。</a:t>
            </a:r>
          </a:p>
        </p:txBody>
      </p:sp>
      <p:grpSp>
        <p:nvGrpSpPr>
          <p:cNvPr id="135" name="Group 13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6" name="AutoShape 13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AutoShape 15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AutoShape 15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TextBox 15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家庭成员的权利与义务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https://d.book118.com/527022201132006042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2024-09-16T03:10:39.274</cp:lastPrinted>
  <dcterms:created xsi:type="dcterms:W3CDTF">2024-09-15T19:10:39Z</dcterms:created>
  <dcterms:modified xsi:type="dcterms:W3CDTF">2024-09-15T19:10:41Z</dcterms:modified>
</cp:coreProperties>
</file>