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0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9144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3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4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5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image" Target="../media/image1.png" /><Relationship Id="rId3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92DA32-0223-47CF-A385-F53BA2B26C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2464B2-B114-40B9-8248-4F33FCE0BA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A90C7B-9B46-4B30-876F-754DF316FC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9BB747-0AF6-4367-86FF-766CA0FBFF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47B42-0C63-4CA5-BC27-3F767800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DF6389-9258-4A9B-A172-A643D02A0C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BD466-89C9-4B40-9F08-15CA0AFA32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B7C3E-10FC-498D-A193-3040552F7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31EE09-8561-4C1D-A42C-CB326BDB7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9E30D0-9E49-41D2-8768-E23A7368C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F22351-5F7F-470C-A887-E5D61752A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4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5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/>
        </p:nvSpPr>
        <p:spPr>
          <a:xfrm>
            <a:off x="279797" y="582613"/>
            <a:ext cx="8586788" cy="5643563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482600" dist="228600" sx="101000" sy="101000" algn="ctr" rotWithShape="0">
              <a:srgbClr val="000000">
                <a:alpha val="21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fontAlgn="auto"/>
            <a:endParaRPr lang="zh-CN" altLang="en-US" sz="100" strike="noStrike" noProof="1"/>
          </a:p>
        </p:txBody>
      </p:sp>
    </p:spTree>
  </p:cSld>
  <p:clrMapOvr>
    <a:masterClrMapping/>
  </p:clrMapOvr>
  <p:transition spd="slow" advTm="0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ldLvl="0" animBg="1"/>
    </p:bldLst>
  </p:timing>
</p:sldLayout>
</file>

<file path=ppt/slideLayouts/slideLayout5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 spd="slow" advClick="0" advTm="0">
    <p:fade/>
  </p:transition>
  <p:timing/>
</p:sldLayout>
</file>

<file path=ppt/slideLayouts/slideLayout5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>
          <a:xfrm>
            <a:off x="457691" y="6247209"/>
            <a:ext cx="2133288" cy="475506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en-US" altLang="x-none">
              <a:latin typeface="Arial" pitchFamily="34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>
          <a:xfrm>
            <a:off x="3123464" y="6247209"/>
            <a:ext cx="2895734" cy="475506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endParaRPr lang="en-US" altLang="x-none">
              <a:latin typeface="Arial" pitchFamily="34" charset="0"/>
            </a:endParaRPr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>
          <a:xfrm>
            <a:off x="6552798" y="6247209"/>
            <a:ext cx="2133288" cy="475506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/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5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en-US" altLang="zh-CN" sz="14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宋体" panose="02010600030101010101" pitchFamily="2" charset="-122"/>
              <a:cs typeface="+mn-cs"/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 eaLnBrk="1" hangingPunct="1">
              <a:buNone/>
            </a:pPr>
            <a:fld id="{9A0DB2DC-4C9A-4742-B13C-FB6460FD3503}" type="slidenum">
              <a:rPr lang="en-US" altLang="zh-CN">
                <a:latin typeface="Arial" pitchFamily="34" charset="0"/>
              </a:rPr>
              <a:t/>
            </a:fld>
            <a:endParaRPr lang="en-US" altLang="zh-CN">
              <a:latin typeface="Arial" pitchFamily="34" charset="0"/>
            </a:endParaRPr>
          </a:p>
        </p:txBody>
      </p:sp>
    </p:spTree>
  </p:cSld>
  <p:clrMapOvr>
    <a:masterClrMapping/>
  </p:clrMapOvr>
  <p:transition/>
  <p:timing/>
</p:sldLayout>
</file>

<file path=ppt/slideLayouts/slideLayout5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7F6F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>
              <a:latin typeface="方正楷体简体" panose="02000000000000000000" pitchFamily="2" charset="-122"/>
              <a:ea typeface="方正楷体简体" panose="02000000000000000000" pitchFamily="2" charset="-122"/>
            </a:endParaRPr>
          </a:p>
        </p:txBody>
      </p:sp>
      <p:sp>
        <p:nvSpPr>
          <p:cNvPr id="3" name="PA-图片 13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0287002" cy="6858001"/>
          </a:xfrm>
          <a:custGeom>
            <a:rect l="0" t="0" r="0" b="0"/>
            <a:pathLst>
              <a:path w="13716001" h="6858001">
                <a:moveTo>
                  <a:pt x="0" y="0"/>
                </a:moveTo>
                <a:lnTo>
                  <a:pt x="13716000" y="0"/>
                </a:lnTo>
                <a:lnTo>
                  <a:pt x="13716000" y="6858000"/>
                </a:lnTo>
                <a:lnTo>
                  <a:pt x="0" y="6858000"/>
                </a:lnTo>
                <a:close/>
              </a:path>
            </a:pathLst>
          </a:custGeom>
          <a:blipFill dpi="0" rotWithShape="1">
            <a:blip r:embed="rId2">
              <a:alphaModFix amt="20000"/>
              <a:duotone>
                <a:schemeClr val="bg2">
                  <a:shade val="45000"/>
                  <a:satMod val="135000"/>
                </a:schemeClr>
                <a:prstClr val="white"/>
              </a:duotone>
            </a:blip>
            <a:stretch>
              <a:fillRect/>
            </a:stretch>
          </a:blip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endParaRPr lang="zh-CN" altLang="en-US" sz="1350">
              <a:latin typeface="方正楷体简体" panose="02000000000000000000" pitchFamily="2" charset="-122"/>
              <a:ea typeface="方正楷体简体" panose="02000000000000000000" pitchFamily="2" charset="-122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slideLayout" Target="../slideLayouts/slideLayout41.xml" /><Relationship Id="rId31" Type="http://schemas.openxmlformats.org/officeDocument/2006/relationships/slideLayout" Target="../slideLayouts/slideLayout42.xml" /><Relationship Id="rId32" Type="http://schemas.openxmlformats.org/officeDocument/2006/relationships/slideLayout" Target="../slideLayouts/slideLayout43.xml" /><Relationship Id="rId33" Type="http://schemas.openxmlformats.org/officeDocument/2006/relationships/slideLayout" Target="../slideLayouts/slideLayout44.xml" /><Relationship Id="rId34" Type="http://schemas.openxmlformats.org/officeDocument/2006/relationships/slideLayout" Target="../slideLayouts/slideLayout45.xml" /><Relationship Id="rId35" Type="http://schemas.openxmlformats.org/officeDocument/2006/relationships/slideLayout" Target="../slideLayouts/slideLayout46.xml" /><Relationship Id="rId36" Type="http://schemas.openxmlformats.org/officeDocument/2006/relationships/slideLayout" Target="../slideLayouts/slideLayout47.xml" /><Relationship Id="rId37" Type="http://schemas.openxmlformats.org/officeDocument/2006/relationships/slideLayout" Target="../slideLayouts/slideLayout48.xml" /><Relationship Id="rId38" Type="http://schemas.openxmlformats.org/officeDocument/2006/relationships/slideLayout" Target="../slideLayouts/slideLayout49.xml" /><Relationship Id="rId39" Type="http://schemas.openxmlformats.org/officeDocument/2006/relationships/slideLayout" Target="../slideLayouts/slideLayout50.xml" /><Relationship Id="rId4" Type="http://schemas.openxmlformats.org/officeDocument/2006/relationships/slideLayout" Target="../slideLayouts/slideLayout15.xml" /><Relationship Id="rId40" Type="http://schemas.openxmlformats.org/officeDocument/2006/relationships/slideLayout" Target="../slideLayouts/slideLayout51.xml" /><Relationship Id="rId41" Type="http://schemas.openxmlformats.org/officeDocument/2006/relationships/slideLayout" Target="../slideLayouts/slideLayout52.xml" /><Relationship Id="rId42" Type="http://schemas.openxmlformats.org/officeDocument/2006/relationships/slideLayout" Target="../slideLayouts/slideLayout53.xml" /><Relationship Id="rId43" Type="http://schemas.openxmlformats.org/officeDocument/2006/relationships/slideLayout" Target="../slideLayouts/slideLayout54.xml" /><Relationship Id="rId44" Type="http://schemas.openxmlformats.org/officeDocument/2006/relationships/slideLayout" Target="../slideLayouts/slideLayout55.xml" /><Relationship Id="rId45" Type="http://schemas.openxmlformats.org/officeDocument/2006/relationships/slideLayout" Target="../slideLayouts/slideLayout56.xml" /><Relationship Id="rId46" Type="http://schemas.openxmlformats.org/officeDocument/2006/relationships/image" Target="file:///D:\qq&#25991;&#20214;\712321467\Image\C2C\Image2\%7b75232B38-A165-1FB7-499C-2E1C792CACB5%7d.png" TargetMode="External" /><Relationship Id="rId47" Type="http://schemas.openxmlformats.org/officeDocument/2006/relationships/image" Target="../media/image2.png" /><Relationship Id="rId48" Type="http://schemas.openxmlformats.org/officeDocument/2006/relationships/theme" Target="../theme/theme2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1073743875" descr="学科网 zxxk.com"/>
          <p:cNvPicPr>
            <a:picLocks noChangeAspect="1"/>
          </p:cNvPicPr>
          <p:nvPr/>
        </p:nvPicPr>
        <p:blipFill>
          <a:blip r:embed="rId47" r:link="rId46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  <p:sldLayoutId id="2147483678" r:id="rId19"/>
    <p:sldLayoutId id="2147483679" r:id="rId20"/>
    <p:sldLayoutId id="2147483680" r:id="rId21"/>
    <p:sldLayoutId id="2147483681" r:id="rId22"/>
    <p:sldLayoutId id="2147483682" r:id="rId23"/>
    <p:sldLayoutId id="2147483683" r:id="rId24"/>
    <p:sldLayoutId id="2147483684" r:id="rId25"/>
    <p:sldLayoutId id="2147483685" r:id="rId26"/>
    <p:sldLayoutId id="2147483686" r:id="rId27"/>
    <p:sldLayoutId id="2147483687" r:id="rId28"/>
    <p:sldLayoutId id="2147483688" r:id="rId29"/>
    <p:sldLayoutId id="2147483689" r:id="rId30"/>
    <p:sldLayoutId id="2147483690" r:id="rId31"/>
    <p:sldLayoutId id="2147483691" r:id="rId32"/>
    <p:sldLayoutId id="2147483692" r:id="rId33"/>
    <p:sldLayoutId id="2147483693" r:id="rId34"/>
    <p:sldLayoutId id="2147483694" r:id="rId35"/>
    <p:sldLayoutId id="2147483695" r:id="rId36"/>
    <p:sldLayoutId id="2147483696" r:id="rId37"/>
    <p:sldLayoutId id="2147483697" r:id="rId38"/>
    <p:sldLayoutId id="2147483698" r:id="rId39"/>
    <p:sldLayoutId id="2147483699" r:id="rId40"/>
    <p:sldLayoutId id="2147483700" r:id="rId41"/>
    <p:sldLayoutId id="2147483701" r:id="rId42"/>
    <p:sldLayoutId id="2147483702" r:id="rId43"/>
    <p:sldLayoutId id="2147483703" r:id="rId44"/>
    <p:sldLayoutId id="2147483704" r:id="rId45"/>
  </p:sldLayoutIdLst>
  <p:transition/>
  <p:timing/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3.xml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11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54.xml" /><Relationship Id="rId2" Type="http://schemas.openxmlformats.org/officeDocument/2006/relationships/image" Target="../media/image3.jpeg" /><Relationship Id="rId3" Type="http://schemas.openxmlformats.org/officeDocument/2006/relationships/tags" Target="../tags/tag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3400211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635"/>
            <a:ext cx="9143365" cy="688086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231900" y="1377950"/>
            <a:ext cx="5856605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微软雅黑" panose="020b0503020204020204" charset="-122"/>
                <a:ea typeface="微软雅黑" panose="020b0503020204020204" charset="-122"/>
              </a:rPr>
              <a:t>乾坤未定，你我皆是黑马</a:t>
            </a:r>
            <a:endParaRPr lang="zh-CN" altLang="en-US" sz="4000" b="1">
              <a:solidFill>
                <a:srgbClr val="FF0000"/>
              </a:solidFill>
              <a:latin typeface="微软雅黑" panose="020b0503020204020204" charset="-122"/>
              <a:ea typeface="微软雅黑" panose="020b0503020204020204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2302510" y="2493010"/>
            <a:ext cx="525843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——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高考</a:t>
            </a:r>
            <a:r>
              <a:rPr lang="en-US" altLang="zh-CN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100</a:t>
            </a:r>
            <a:r>
              <a:rPr lang="zh-CN" altLang="en-US" sz="3600" b="1">
                <a:latin typeface="黑体" panose="02010609060101010101" charset="-122"/>
                <a:ea typeface="黑体" panose="02010609060101010101" charset="-122"/>
                <a:cs typeface="黑体" panose="02010609060101010101" charset="-122"/>
              </a:rPr>
              <a:t>天实现逆袭</a:t>
            </a:r>
            <a:endParaRPr lang="zh-CN" altLang="en-US" sz="3600" b="1">
              <a:latin typeface="黑体" panose="02010609060101010101" charset="-122"/>
              <a:ea typeface="黑体" panose="02010609060101010101" charset="-122"/>
              <a:cs typeface="黑体" panose="02010609060101010101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635"/>
            <a:ext cx="9143365" cy="685927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965960" y="2502535"/>
            <a:ext cx="304800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文本框 2"/>
          <p:cNvSpPr txBox="1"/>
          <p:nvPr/>
        </p:nvSpPr>
        <p:spPr>
          <a:xfrm>
            <a:off x="1548130" y="1340485"/>
            <a:ext cx="6174105" cy="17532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不管人生遇到什么变故，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我们只要还有时间和决心，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就一定会有再出发的机会。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flipH="1">
            <a:off x="12573000" y="117475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9050"/>
            <a:ext cx="9178925" cy="682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559435" y="1038225"/>
            <a:ext cx="708533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一、逆袭的可能性</a:t>
            </a:r>
            <a:endParaRPr lang="zh-CN" altLang="en-US" sz="44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  <a:p>
            <a:endParaRPr lang="zh-CN" altLang="en-US" sz="44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559435" y="2483485"/>
            <a:ext cx="719074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chemeClr val="tx1"/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讨论：高三学生成绩一般何时定型？</a:t>
            </a:r>
            <a:endParaRPr lang="zh-CN" altLang="en-US" sz="3200" b="1">
              <a:solidFill>
                <a:schemeClr val="tx1"/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35560"/>
            <a:ext cx="9178925" cy="68764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043940" y="1196975"/>
            <a:ext cx="7090410" cy="14452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、一轮复习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(7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8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第二年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月）：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成绩起伏较大，可能一飞冲天，也可能跌落谷底。主要凭借高一高二的真本事。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15695" y="2853055"/>
            <a:ext cx="6771640" cy="1876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、二轮复习（第二年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2-3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月）：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成绩突飞猛进，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提分幅度最大，因为这是专项复习，整合零散知识的阶段。二模成绩比较有参考价值。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/>
        </p:nvSpPr>
        <p:spPr>
          <a:xfrm>
            <a:off x="1207135" y="226060"/>
            <a:ext cx="545973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高三学生成绩有</a:t>
            </a:r>
            <a:r>
              <a:rPr lang="en-US" altLang="zh-CN" sz="32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4</a:t>
            </a:r>
            <a:r>
              <a:rPr lang="zh-CN" altLang="en-US" sz="32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  <a:sym typeface="+mn-ea"/>
              </a:rPr>
              <a:t>个变化过程</a:t>
            </a:r>
            <a:endParaRPr lang="zh-CN" altLang="en-US" sz="32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-35560"/>
            <a:ext cx="9178925" cy="687641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899795" y="692785"/>
            <a:ext cx="7090410" cy="1876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、三轮复习（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第二年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——5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月）：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这个阶段是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强化复习结果，强化优势学科，平衡弱势学科的阶段。三模之后成绩比较定型了。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972185" y="2637155"/>
            <a:ext cx="6771640" cy="18764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4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、适应性考试阶段（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5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月</a:t>
            </a:r>
            <a:r>
              <a:rPr lang="en-US" altLang="zh-CN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——</a:t>
            </a:r>
            <a:r>
              <a:rPr lang="zh-CN" altLang="en-US" sz="3200" b="1">
                <a:solidFill>
                  <a:srgbClr val="2747BE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高考）：</a:t>
            </a:r>
            <a:r>
              <a:rPr lang="zh-CN" altLang="en-US" sz="280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适应高考节奏，调整心态，解决睡眠和压力阶段</a:t>
            </a:r>
            <a:r>
              <a:rPr lang="zh-CN" altLang="en-US" sz="28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。这个阶段的调整对于高考发挥起着至关重要的作用。</a:t>
            </a:r>
            <a:endParaRPr lang="zh-CN" altLang="en-US" sz="28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9050"/>
            <a:ext cx="9178925" cy="682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710055" y="1268730"/>
            <a:ext cx="5110480" cy="2861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所以最后</a:t>
            </a:r>
            <a:r>
              <a:rPr lang="en-US" altLang="zh-CN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100</a:t>
            </a:r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天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实现逆袭大有可能，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抓住当下，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活在当下，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珍惜当下！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-21590" y="0"/>
            <a:ext cx="9200515" cy="6805930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945005" y="1245870"/>
            <a:ext cx="5522595" cy="31692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100</a:t>
            </a:r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天，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还有无限可能，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每天提高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</a:t>
            </a:r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分，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那么还能提分</a:t>
            </a:r>
            <a:r>
              <a:rPr lang="en-US" altLang="zh-CN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100</a:t>
            </a:r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分，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  <a:p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  <a:cs typeface="隶书" panose="02010509060101010101" charset="-122"/>
              </a:rPr>
              <a:t>但前提是一定要去行动！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  <a:cs typeface="隶书" panose="020105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9050"/>
            <a:ext cx="9178925" cy="682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436370" y="830580"/>
            <a:ext cx="6012815" cy="645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6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二、扫除实现逆袭的障碍</a:t>
            </a:r>
            <a:endParaRPr lang="zh-CN" altLang="en-US" sz="36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899795" y="2060575"/>
            <a:ext cx="7473315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2747BE"/>
                </a:solidFill>
                <a:latin typeface="黑体" panose="02010609060101010101" charset="-122"/>
                <a:ea typeface="黑体" panose="02010609060101010101" charset="-122"/>
              </a:rPr>
              <a:t>分析总结：</a:t>
            </a:r>
            <a:endParaRPr lang="zh-CN" altLang="en-US" sz="3200" b="1">
              <a:solidFill>
                <a:srgbClr val="2747BE"/>
              </a:solidFill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、在高考复习中，影响我们注意力，让我们想放弃的因素有哪些？如何应对呢？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、前一阶段我班存在哪些问题？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9050"/>
            <a:ext cx="9178925" cy="682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115695" y="1700530"/>
            <a:ext cx="7782560" cy="2061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、手机影响。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、人际关系。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、心态影响。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、外界影响。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115695" y="548640"/>
            <a:ext cx="7173595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影响注意力，让我们想放弃的因素？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9050"/>
            <a:ext cx="9178925" cy="682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683895" y="1340485"/>
            <a:ext cx="7782560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1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、思想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  <a:sym typeface="+mn-ea"/>
              </a:rPr>
              <a:t>消极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：破罐子破摔、躺平等。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2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、拖延症严重：今天的作业拖到明天，今天该解决的问题拖到以后。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3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、学习效率低。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  <a:p>
            <a:r>
              <a:rPr lang="en-US" altLang="zh-CN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4</a:t>
            </a:r>
            <a:r>
              <a:rPr lang="zh-CN" altLang="en-US" sz="3200" b="1">
                <a:latin typeface="楷体" panose="02010609060101010101" charset="-122"/>
                <a:ea typeface="楷体" panose="02010609060101010101" charset="-122"/>
                <a:cs typeface="楷体" panose="02010609060101010101" charset="-122"/>
              </a:rPr>
              <a:t>、学习方法不当。</a:t>
            </a:r>
            <a:endParaRPr lang="zh-CN" altLang="en-US" sz="3200" b="1">
              <a:latin typeface="楷体" panose="02010609060101010101" charset="-122"/>
              <a:ea typeface="楷体" panose="02010609060101010101" charset="-122"/>
              <a:cs typeface="楷体" panose="020106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1475740" y="404495"/>
            <a:ext cx="5236210" cy="5835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latin typeface="黑体" panose="02010609060101010101" charset="-122"/>
                <a:ea typeface="黑体" panose="02010609060101010101" charset="-122"/>
                <a:cs typeface="楷体" panose="02010609060101010101" charset="-122"/>
                <a:sym typeface="+mn-ea"/>
              </a:rPr>
              <a:t>我班存在的问题</a:t>
            </a:r>
            <a:endParaRPr lang="zh-CN" altLang="en-US" sz="3200" b="1">
              <a:solidFill>
                <a:srgbClr val="FF0000"/>
              </a:solidFill>
              <a:latin typeface="黑体" panose="02010609060101010101" charset="-122"/>
              <a:ea typeface="黑体" panose="02010609060101010101" charset="-122"/>
              <a:cs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" name="图片 132"/>
          <p:cNvPicPr/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19050"/>
            <a:ext cx="9178925" cy="6821805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2" name="文本框 1"/>
          <p:cNvSpPr txBox="1"/>
          <p:nvPr/>
        </p:nvSpPr>
        <p:spPr>
          <a:xfrm>
            <a:off x="1133475" y="679450"/>
            <a:ext cx="6008370" cy="706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4000" b="1">
                <a:solidFill>
                  <a:srgbClr val="FF0000"/>
                </a:solidFill>
                <a:latin typeface="隶书" panose="02010509060101010101" charset="-122"/>
                <a:ea typeface="隶书" panose="02010509060101010101" charset="-122"/>
              </a:rPr>
              <a:t>三、实现逆袭的方法</a:t>
            </a:r>
            <a:endParaRPr lang="zh-CN" altLang="en-US" sz="4000" b="1">
              <a:solidFill>
                <a:srgbClr val="FF0000"/>
              </a:solidFill>
              <a:latin typeface="隶书" panose="02010509060101010101" charset="-122"/>
              <a:ea typeface="隶书" panose="02010509060101010101" charset="-122"/>
            </a:endParaRPr>
          </a:p>
        </p:txBody>
      </p:sp>
      <p:sp>
        <p:nvSpPr>
          <p:cNvPr id="3" name="文本框 2"/>
          <p:cNvSpPr txBox="1"/>
          <p:nvPr/>
        </p:nvSpPr>
        <p:spPr>
          <a:xfrm>
            <a:off x="755650" y="1917065"/>
            <a:ext cx="6503035" cy="1076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lvl="1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lvl="2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lvl="3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lvl="4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lvl="5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lvl="6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lvl="7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lvl="8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None/>
              <a:defRPr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讨论分享：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</a:endParaRPr>
          </a:p>
          <a:p>
            <a:r>
              <a:rPr lang="en-US" altLang="zh-CN" sz="3200" b="1">
                <a:latin typeface="黑体" panose="02010609060101010101" charset="-122"/>
                <a:ea typeface="黑体" panose="02010609060101010101" charset="-122"/>
              </a:rPr>
              <a:t>    </a:t>
            </a:r>
            <a:r>
              <a:rPr lang="zh-CN" altLang="en-US" sz="3200" b="1">
                <a:latin typeface="黑体" panose="02010609060101010101" charset="-122"/>
                <a:ea typeface="黑体" panose="02010609060101010101" charset="-122"/>
              </a:rPr>
              <a:t>怎样才能实现逆袭？</a:t>
            </a:r>
            <a:endParaRPr lang="zh-CN" altLang="en-US" sz="3200" b="1">
              <a:latin typeface="黑体" panose="02010609060101010101" charset="-122"/>
              <a:ea typeface="黑体" panose="02010609060101010101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https://d.book118.com/527034002114006043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PA" val="v5.2.11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2_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3">
      <vt:lpstr>Arial</vt:lpstr>
      <vt:lpstr>Calibri</vt:lpstr>
      <vt:lpstr>等线 Light</vt:lpstr>
      <vt:lpstr>等线</vt:lpstr>
      <vt:lpstr>宋体</vt:lpstr>
      <vt:lpstr>方正楷体简体</vt:lpstr>
      <vt:lpstr>微软雅黑</vt:lpstr>
      <vt:lpstr>黑体</vt:lpstr>
      <vt:lpstr>隶书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2024-09-17T10:35:27.540</cp:lastPrinted>
  <dcterms:created xsi:type="dcterms:W3CDTF">2024-09-17T02:35:27Z</dcterms:created>
  <dcterms:modified xsi:type="dcterms:W3CDTF">2024-09-17T02:35:28Z</dcterms:modified>
</cp:coreProperties>
</file>