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11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1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D3BA02-8988-4F75-A64B-DD8DA980C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C5EFE-DBED-4207-AD2C-97538D5B0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EE5689-2318-476D-81A8-6497E5461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92BDB1-6B9C-4801-94C6-CB1D570BC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F6CF01-4DBC-4540-B647-6E7254621D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FB5124-A39E-4BCE-91BD-C2EE0C9CAD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18F180-AE78-4BEE-9DC7-51FB2E8C35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EE10E-D65F-4C55-B837-19D06F28D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965178-081F-4FA5-AA42-370E7D1A4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E7BB4-43B3-4C2D-A98A-090E652CE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9B75B-EDC9-4461-A217-F94EAFA65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113306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solidFill>
                  <a:schemeClr val="lt1">
                    <a:lumMod val="100000"/>
                  </a:schemeClr>
                </a:solidFill>
              </a:rPr>
              <a:t>公交场站A级建设品质标准</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XXX,a click to unlimited possibilities</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b="1" spc="300">
                <a:solidFill>
                  <a:schemeClr val="lt1">
                    <a:lumMod val="100000"/>
                  </a:schemeClr>
                </a:solidFill>
                <a:latin typeface="+mj-ea"/>
                <a:ea typeface="+mj-ea"/>
              </a:rPr>
              <a:t>公交场站A级建设品质标准概述</a:t>
            </a:r>
            <a:endParaRPr lang="zh-CN" altLang="en-US" sz="14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b="1" spc="300">
                <a:solidFill>
                  <a:schemeClr val="lt1">
                    <a:lumMod val="100000"/>
                  </a:schemeClr>
                </a:solidFill>
                <a:latin typeface="+mj-ea"/>
                <a:ea typeface="+mj-ea"/>
              </a:rPr>
              <a:t>公交场站A级建设品质标准的建设要求</a:t>
            </a:r>
            <a:endParaRPr lang="zh-CN" altLang="en-US" sz="14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公交场站A级建设品质标准的运营管理要求</a:t>
            </a:r>
            <a:endParaRPr lang="zh-CN" altLang="en-US" sz="24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302260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3022600" y="448056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b="1" spc="300">
                <a:solidFill>
                  <a:schemeClr val="lt1">
                    <a:lumMod val="100000"/>
                  </a:schemeClr>
                </a:solidFill>
                <a:latin typeface="+mj-ea"/>
                <a:ea typeface="+mj-ea"/>
              </a:rPr>
              <a:t>公交场站A级建设品质标准的评价与监督</a:t>
            </a:r>
            <a:endParaRPr lang="zh-CN" altLang="en-US" sz="14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672465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6724650" y="448056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b="1" spc="300">
                <a:solidFill>
                  <a:schemeClr val="lt1">
                    <a:lumMod val="100000"/>
                  </a:schemeClr>
                </a:solidFill>
                <a:latin typeface="+mj-ea"/>
                <a:ea typeface="+mj-ea"/>
              </a:rPr>
              <a:t>公交场站A级建设品质标准的推广与应用</a:t>
            </a:r>
            <a:endParaRPr lang="zh-CN" altLang="en-US" sz="1400" b="1" spc="300">
              <a:solidFill>
                <a:schemeClr val="lt1">
                  <a:lumMod val="100000"/>
                </a:schemeClr>
              </a:solidFill>
              <a:latin typeface="+mj-ea"/>
              <a:ea typeface="+mj-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p:txBody>
          <a:bodyPr/>
          <a:lstStyle/>
          <a:p>
            <a:r>
              <a:rPr lang="zh-CN" altLang="en-US">
                <a:solidFill>
                  <a:schemeClr val="lt1">
                    <a:lumMod val="100000"/>
                  </a:schemeClr>
                </a:solidFill>
              </a:rPr>
              <a:t>公交场站A级建设品质标准概述</a:t>
            </a:r>
            <a:endParaRPr lang="zh-CN" altLang="en-US">
              <a:solidFill>
                <a:schemeClr val="lt1">
                  <a:lumMod val="100000"/>
                </a:schemeClr>
              </a:solidFill>
            </a:endParaRPr>
          </a:p>
        </p:txBody>
      </p:sp>
      <p:sp>
        <p:nvSpPr>
          <p:cNvPr id="1048874"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8" name="标题 1"/>
          <p:cNvSpPr>
            <a:spLocks noGrp="1"/>
          </p:cNvSpPr>
          <p:nvPr>
            <p:ph type="title"/>
          </p:nvPr>
        </p:nvSpPr>
        <p:spPr/>
        <p:txBody>
          <a:bodyPr/>
          <a:lstStyle/>
          <a:p>
            <a:r>
              <a:rPr lang="zh-CN" altLang="en-US"/>
              <a:t>建设品质标准的定义和作用</a:t>
            </a:r>
            <a:endParaRPr lang="zh-CN" altLang="en-US"/>
          </a:p>
        </p:txBody>
      </p:sp>
      <p:sp>
        <p:nvSpPr>
          <p:cNvPr id="1048910" name="Freeform 22"/>
          <p:cNvSpPr>
            <a:spLocks noChangeArrowheads="1"/>
          </p:cNvSpPr>
          <p:nvPr>
            <p:custDataLst>
              <p:tags r:id="rId2"/>
            </p:custDataLst>
          </p:nvPr>
        </p:nvSpPr>
        <p:spPr bwMode="auto">
          <a:xfrm>
            <a:off x="838200" y="2773805"/>
            <a:ext cx="2060965" cy="2027445"/>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8912" name="Freeform 27"/>
          <p:cNvSpPr>
            <a:spLocks noChangeArrowheads="1"/>
          </p:cNvSpPr>
          <p:nvPr>
            <p:custDataLst>
              <p:tags r:id="rId3"/>
            </p:custDataLst>
          </p:nvPr>
        </p:nvSpPr>
        <p:spPr bwMode="auto">
          <a:xfrm>
            <a:off x="838200" y="3981641"/>
            <a:ext cx="2060965" cy="819830"/>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14" name="正文"/>
          <p:cNvSpPr txBox="1"/>
          <p:nvPr>
            <p:custDataLst>
              <p:tags r:id="rId4"/>
            </p:custDataLst>
          </p:nvPr>
        </p:nvSpPr>
        <p:spPr>
          <a:xfrm>
            <a:off x="2974438" y="2698315"/>
            <a:ext cx="8380072" cy="92962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定义：公交场站A级建设品质标准是指对公交场站建设进行规范和指导的一系列标准和规定。</a:t>
            </a:r>
            <a:endParaRPr lang="zh-CN" altLang="en-US" sz="1600" spc="150">
              <a:solidFill>
                <a:schemeClr val="tx1">
                  <a:lumMod val="65000"/>
                  <a:lumOff val="35000"/>
                </a:schemeClr>
              </a:solidFill>
              <a:latin typeface="+mn-ea"/>
            </a:endParaRPr>
          </a:p>
        </p:txBody>
      </p:sp>
      <p:sp>
        <p:nvSpPr>
          <p:cNvPr id="1048916" name="正文"/>
          <p:cNvSpPr txBox="1"/>
          <p:nvPr>
            <p:custDataLst>
              <p:tags r:id="rId5"/>
            </p:custDataLst>
          </p:nvPr>
        </p:nvSpPr>
        <p:spPr>
          <a:xfrm>
            <a:off x="2974438" y="3914674"/>
            <a:ext cx="8380072" cy="92962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作用：确保公交场站建设符合国家法律法规和行业标准，提高公交场站的安全性、舒适性和美观性，提升公交服务水平，促进城市公共交通的发展。</a:t>
            </a:r>
            <a:endParaRPr lang="zh-CN" altLang="en-US" sz="1600" spc="150">
              <a:solidFill>
                <a:schemeClr val="tx1">
                  <a:lumMod val="65000"/>
                  <a:lumOff val="35000"/>
                </a:schemeClr>
              </a:solidFill>
              <a:latin typeface="+mn-ea"/>
            </a:endParaRPr>
          </a:p>
        </p:txBody>
      </p:sp>
      <p:sp>
        <p:nvSpPr>
          <p:cNvPr id="1048918" name="Freeform 23"/>
          <p:cNvSpPr>
            <a:spLocks noChangeArrowheads="1"/>
          </p:cNvSpPr>
          <p:nvPr>
            <p:custDataLst>
              <p:tags r:id="rId6"/>
            </p:custDataLst>
          </p:nvPr>
        </p:nvSpPr>
        <p:spPr bwMode="auto">
          <a:xfrm>
            <a:off x="838200" y="2767717"/>
            <a:ext cx="2060965" cy="819830"/>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52" name="标题 1"/>
          <p:cNvSpPr>
            <a:spLocks noGrp="1"/>
          </p:cNvSpPr>
          <p:nvPr>
            <p:ph type="title"/>
          </p:nvPr>
        </p:nvSpPr>
        <p:spPr/>
        <p:txBody>
          <a:bodyPr/>
          <a:lstStyle/>
          <a:p>
            <a:r>
              <a:rPr lang="zh-CN" altLang="en-US"/>
              <a:t>公交场站A级建设品质标准的制定依据</a:t>
            </a:r>
            <a:endParaRPr lang="zh-CN" altLang="en-US"/>
          </a:p>
        </p:txBody>
      </p:sp>
      <p:sp>
        <p:nvSpPr>
          <p:cNvPr id="1048954"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56"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58"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60"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62"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4"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66"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68"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0"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2"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74"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76"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8"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0"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2"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84"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8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88"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国家相关法律法规和政策文件</a:t>
            </a:r>
            <a:endParaRPr lang="zh-CN" altLang="en-US" sz="1200" spc="150">
              <a:solidFill>
                <a:schemeClr val="tx1">
                  <a:lumMod val="65000"/>
                  <a:lumOff val="35000"/>
                </a:schemeClr>
              </a:solidFill>
              <a:latin typeface="+mn-ea"/>
              <a:sym typeface="+mn-ea"/>
            </a:endParaRPr>
          </a:p>
        </p:txBody>
      </p:sp>
      <p:sp>
        <p:nvSpPr>
          <p:cNvPr id="1048992"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公交场站建设品质提升和可持续发展要求</a:t>
            </a:r>
            <a:endParaRPr lang="zh-CN" altLang="en-US" sz="1200" spc="150">
              <a:solidFill>
                <a:schemeClr val="tx1">
                  <a:lumMod val="65000"/>
                  <a:lumOff val="35000"/>
                </a:schemeClr>
              </a:solidFill>
              <a:latin typeface="+mn-ea"/>
              <a:sym typeface="+mn-ea"/>
            </a:endParaRPr>
          </a:p>
        </p:txBody>
      </p:sp>
      <p:sp>
        <p:nvSpPr>
          <p:cNvPr id="1048994" name="正文"/>
          <p:cNvSpPr txBox="1"/>
          <p:nvPr>
            <p:custDataLst>
              <p:tags r:id="rId29"/>
            </p:custDataLst>
          </p:nvPr>
        </p:nvSpPr>
        <p:spPr>
          <a:xfrm>
            <a:off x="8155389"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公交场站建设品质评价体系和指标体系</a:t>
            </a:r>
            <a:endParaRPr lang="zh-CN" altLang="en-US" sz="1200" spc="150">
              <a:solidFill>
                <a:schemeClr val="tx1">
                  <a:lumMod val="65000"/>
                  <a:lumOff val="35000"/>
                </a:schemeClr>
              </a:solidFill>
              <a:latin typeface="+mn-ea"/>
              <a:sym typeface="+mn-ea"/>
            </a:endParaRPr>
          </a:p>
        </p:txBody>
      </p:sp>
      <p:sp>
        <p:nvSpPr>
          <p:cNvPr id="1048996" name="正文"/>
          <p:cNvSpPr txBox="1"/>
          <p:nvPr>
            <p:custDataLst>
              <p:tags r:id="rId30"/>
            </p:custDataLst>
          </p:nvPr>
        </p:nvSpPr>
        <p:spPr>
          <a:xfrm>
            <a:off x="1967825"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城市公共交通发展规划和建设标准</a:t>
            </a:r>
            <a:endParaRPr lang="zh-CN" altLang="en-US" sz="1200" spc="150">
              <a:solidFill>
                <a:schemeClr val="tx1">
                  <a:lumMod val="65000"/>
                  <a:lumOff val="35000"/>
                </a:schemeClr>
              </a:solidFill>
              <a:latin typeface="+mn-ea"/>
              <a:sym typeface="+mn-ea"/>
            </a:endParaRPr>
          </a:p>
        </p:txBody>
      </p:sp>
      <p:sp>
        <p:nvSpPr>
          <p:cNvPr id="1048998" name="正文"/>
          <p:cNvSpPr txBox="1"/>
          <p:nvPr>
            <p:custDataLst>
              <p:tags r:id="rId31"/>
            </p:custDataLst>
          </p:nvPr>
        </p:nvSpPr>
        <p:spPr>
          <a:xfrm>
            <a:off x="643495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国内外先进公交场站建设经验和技术标准</a:t>
            </a:r>
            <a:endParaRPr lang="zh-CN" altLang="en-US" sz="1200" spc="150">
              <a:solidFill>
                <a:schemeClr val="tx1">
                  <a:lumMod val="65000"/>
                  <a:lumOff val="35000"/>
                </a:schemeClr>
              </a:solidFill>
              <a:latin typeface="+mn-ea"/>
              <a:sym typeface="+mn-ea"/>
            </a:endParaRPr>
          </a:p>
        </p:txBody>
      </p:sp>
      <p:sp>
        <p:nvSpPr>
          <p:cNvPr id="1049000" name="正文"/>
          <p:cNvSpPr txBox="1"/>
          <p:nvPr>
            <p:custDataLst>
              <p:tags r:id="rId32"/>
            </p:custDataLst>
          </p:nvPr>
        </p:nvSpPr>
        <p:spPr>
          <a:xfrm>
            <a:off x="3688263"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公交场站运营管理经验和需求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4" name="标题 1"/>
          <p:cNvSpPr>
            <a:spLocks noGrp="1"/>
          </p:cNvSpPr>
          <p:nvPr>
            <p:ph type="title"/>
          </p:nvPr>
        </p:nvSpPr>
        <p:spPr/>
        <p:txBody>
          <a:bodyPr/>
          <a:lstStyle/>
          <a:p>
            <a:r>
              <a:rPr lang="zh-CN" altLang="en-US"/>
              <a:t>公交场站A级建设品质标准的主要内容</a:t>
            </a:r>
            <a:endParaRPr lang="zh-CN" altLang="en-US"/>
          </a:p>
        </p:txBody>
      </p:sp>
      <p:sp>
        <p:nvSpPr>
          <p:cNvPr id="1049036" name="圆角矩形 3"/>
          <p:cNvSpPr/>
          <p:nvPr>
            <p:custDataLst>
              <p:tags r:id="rId2"/>
            </p:custDataLst>
          </p:nvPr>
        </p:nvSpPr>
        <p:spPr>
          <a:xfrm rot="16200000">
            <a:off x="2853206" y="1221810"/>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38" name="圆角矩形 4"/>
          <p:cNvSpPr/>
          <p:nvPr>
            <p:custDataLst>
              <p:tags r:id="rId3"/>
            </p:custDataLst>
          </p:nvPr>
        </p:nvSpPr>
        <p:spPr>
          <a:xfrm rot="16200000">
            <a:off x="2853206" y="-124616"/>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0" name="圆角矩形 11"/>
          <p:cNvSpPr/>
          <p:nvPr>
            <p:custDataLst>
              <p:tags r:id="rId4"/>
            </p:custDataLst>
          </p:nvPr>
        </p:nvSpPr>
        <p:spPr>
          <a:xfrm rot="16200000">
            <a:off x="8263012" y="-127706"/>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2" name="圆角矩形 10"/>
          <p:cNvSpPr/>
          <p:nvPr>
            <p:custDataLst>
              <p:tags r:id="rId5"/>
            </p:custDataLst>
          </p:nvPr>
        </p:nvSpPr>
        <p:spPr>
          <a:xfrm rot="16200000">
            <a:off x="2853206" y="2564530"/>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4" name="圆角矩形 31"/>
          <p:cNvSpPr/>
          <p:nvPr>
            <p:custDataLst>
              <p:tags r:id="rId6"/>
            </p:custDataLst>
          </p:nvPr>
        </p:nvSpPr>
        <p:spPr>
          <a:xfrm rot="16200000">
            <a:off x="8263012" y="1217485"/>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6" name="圆角矩形 34"/>
          <p:cNvSpPr/>
          <p:nvPr>
            <p:custDataLst>
              <p:tags r:id="rId7"/>
            </p:custDataLst>
          </p:nvPr>
        </p:nvSpPr>
        <p:spPr>
          <a:xfrm rot="16200000">
            <a:off x="8263012" y="2562676"/>
            <a:ext cx="1076141" cy="510514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8" name="文本框 5"/>
          <p:cNvSpPr txBox="1"/>
          <p:nvPr>
            <p:custDataLst>
              <p:tags r:id="rId8"/>
            </p:custDataLst>
          </p:nvPr>
        </p:nvSpPr>
        <p:spPr>
          <a:xfrm>
            <a:off x="6434615" y="4578300"/>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信息化建设：包括智能调度、电子支付、信息发布等标准</a:t>
            </a:r>
            <a:endParaRPr lang="zh-CN" altLang="en-US" sz="2000">
              <a:latin typeface="+mn-ea"/>
              <a:ea typeface="+mn-ea"/>
            </a:endParaRPr>
          </a:p>
        </p:txBody>
      </p:sp>
      <p:sp>
        <p:nvSpPr>
          <p:cNvPr id="1049050" name="文本框 6"/>
          <p:cNvSpPr txBox="1"/>
          <p:nvPr>
            <p:custDataLst>
              <p:tags r:id="rId9"/>
            </p:custDataLst>
          </p:nvPr>
        </p:nvSpPr>
        <p:spPr>
          <a:xfrm>
            <a:off x="6434615" y="3233109"/>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环境保护：包括节能减排、垃圾分类、噪音控制等标准</a:t>
            </a:r>
            <a:endParaRPr lang="zh-CN" altLang="en-US" sz="2000">
              <a:latin typeface="+mn-ea"/>
              <a:ea typeface="+mn-ea"/>
            </a:endParaRPr>
          </a:p>
        </p:txBody>
      </p:sp>
      <p:sp>
        <p:nvSpPr>
          <p:cNvPr id="1049052" name="文本框 13"/>
          <p:cNvSpPr txBox="1"/>
          <p:nvPr>
            <p:custDataLst>
              <p:tags r:id="rId10"/>
            </p:custDataLst>
          </p:nvPr>
        </p:nvSpPr>
        <p:spPr>
          <a:xfrm>
            <a:off x="1024809" y="4578918"/>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服务质量：包括乘客服务、投诉处理、信息发布等标准</a:t>
            </a:r>
            <a:endParaRPr lang="zh-CN" altLang="en-US" sz="2000">
              <a:latin typeface="+mn-ea"/>
              <a:ea typeface="+mn-ea"/>
            </a:endParaRPr>
          </a:p>
        </p:txBody>
      </p:sp>
      <p:sp>
        <p:nvSpPr>
          <p:cNvPr id="1049054" name="文本框 14"/>
          <p:cNvSpPr txBox="1"/>
          <p:nvPr>
            <p:custDataLst>
              <p:tags r:id="rId11"/>
            </p:custDataLst>
          </p:nvPr>
        </p:nvSpPr>
        <p:spPr>
          <a:xfrm>
            <a:off x="6434615" y="1887918"/>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安全保障：包括消防安全、交通安全、设备安全等标准</a:t>
            </a:r>
            <a:endParaRPr lang="zh-CN" altLang="en-US" sz="2000">
              <a:latin typeface="+mn-ea"/>
              <a:ea typeface="+mn-ea"/>
            </a:endParaRPr>
          </a:p>
        </p:txBody>
      </p:sp>
      <p:sp>
        <p:nvSpPr>
          <p:cNvPr id="1049056" name="文本框 15"/>
          <p:cNvSpPr txBox="1"/>
          <p:nvPr>
            <p:custDataLst>
              <p:tags r:id="rId12"/>
            </p:custDataLst>
          </p:nvPr>
        </p:nvSpPr>
        <p:spPr>
          <a:xfrm>
            <a:off x="1024809" y="1889772"/>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场站设施：包括停车场、候车区、办公区等设施的建设标准</a:t>
            </a:r>
            <a:endParaRPr lang="zh-CN" altLang="en-US" sz="2000">
              <a:latin typeface="+mn-ea"/>
              <a:ea typeface="+mn-ea"/>
            </a:endParaRPr>
          </a:p>
        </p:txBody>
      </p:sp>
      <p:sp>
        <p:nvSpPr>
          <p:cNvPr id="1049058" name="文本框 16"/>
          <p:cNvSpPr txBox="1"/>
          <p:nvPr>
            <p:custDataLst>
              <p:tags r:id="rId13"/>
            </p:custDataLst>
          </p:nvPr>
        </p:nvSpPr>
        <p:spPr>
          <a:xfrm>
            <a:off x="1024809" y="3237434"/>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车辆管理：包括车辆停放、调度、维修等管理标准</a:t>
            </a:r>
            <a:endParaRPr lang="zh-CN" altLang="en-US" sz="2000">
              <a:latin typeface="+mn-ea"/>
              <a:ea typeface="+mn-ea"/>
            </a:endParaRPr>
          </a:p>
        </p:txBody>
      </p:sp>
      <p:sp>
        <p:nvSpPr>
          <p:cNvPr id="1049060" name="圆角矩形 7"/>
          <p:cNvSpPr/>
          <p:nvPr>
            <p:custDataLst>
              <p:tags r:id="rId14"/>
            </p:custDataLst>
          </p:nvPr>
        </p:nvSpPr>
        <p:spPr>
          <a:xfrm rot="16200000">
            <a:off x="357466" y="3717551"/>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2" name="圆角矩形 8"/>
          <p:cNvSpPr/>
          <p:nvPr>
            <p:custDataLst>
              <p:tags r:id="rId15"/>
            </p:custDataLst>
          </p:nvPr>
        </p:nvSpPr>
        <p:spPr>
          <a:xfrm rot="16200000">
            <a:off x="357466" y="237112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64" name="圆角矩形 12"/>
          <p:cNvSpPr/>
          <p:nvPr>
            <p:custDataLst>
              <p:tags r:id="rId16"/>
            </p:custDataLst>
          </p:nvPr>
        </p:nvSpPr>
        <p:spPr>
          <a:xfrm rot="16200000">
            <a:off x="5767272" y="2368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6" name="圆角矩形 27"/>
          <p:cNvSpPr/>
          <p:nvPr>
            <p:custDataLst>
              <p:tags r:id="rId17"/>
            </p:custDataLst>
          </p:nvPr>
        </p:nvSpPr>
        <p:spPr>
          <a:xfrm rot="16200000">
            <a:off x="357466" y="5059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68" name="圆角矩形 32"/>
          <p:cNvSpPr/>
          <p:nvPr>
            <p:custDataLst>
              <p:tags r:id="rId18"/>
            </p:custDataLst>
          </p:nvPr>
        </p:nvSpPr>
        <p:spPr>
          <a:xfrm rot="16200000">
            <a:off x="5767272" y="3713843"/>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0" name="圆角矩形 35"/>
          <p:cNvSpPr/>
          <p:nvPr>
            <p:custDataLst>
              <p:tags r:id="rId19"/>
            </p:custDataLst>
          </p:nvPr>
        </p:nvSpPr>
        <p:spPr>
          <a:xfrm rot="16200000">
            <a:off x="5767272" y="505903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4"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公交场站A级建设品质标准的建设要求</a:t>
            </a:r>
            <a:endParaRPr lang="zh-CN" altLang="en-US">
              <a:solidFill>
                <a:schemeClr val="lt1">
                  <a:lumMod val="100000"/>
                </a:schemeClr>
              </a:solidFill>
            </a:endParaRPr>
          </a:p>
        </p:txBody>
      </p:sp>
      <p:sp>
        <p:nvSpPr>
          <p:cNvPr id="1049106"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40" name="标题 1"/>
          <p:cNvSpPr>
            <a:spLocks noGrp="1"/>
          </p:cNvSpPr>
          <p:nvPr>
            <p:ph type="title"/>
          </p:nvPr>
        </p:nvSpPr>
        <p:spPr/>
        <p:txBody>
          <a:bodyPr/>
          <a:lstStyle/>
          <a:p>
            <a:r>
              <a:rPr lang="zh-CN" altLang="en-US"/>
              <a:t>场站设施建设要求</a:t>
            </a:r>
            <a:endParaRPr lang="zh-CN" altLang="en-US"/>
          </a:p>
        </p:txBody>
      </p:sp>
      <p:sp>
        <p:nvSpPr>
          <p:cNvPr id="104914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4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4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场站设施应符合国家相关标准和规范</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4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2"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场站设施应具备良好的安全性和舒适性</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5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8"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场站设施应具备良好的环保性和节能性</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6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4"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场站设施应具备良好的智能化和信息化水平</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98" name="标题 1"/>
          <p:cNvSpPr>
            <a:spLocks noGrp="1"/>
          </p:cNvSpPr>
          <p:nvPr>
            <p:ph type="title"/>
          </p:nvPr>
        </p:nvSpPr>
        <p:spPr/>
        <p:txBody>
          <a:bodyPr/>
          <a:lstStyle/>
          <a:p>
            <a:r>
              <a:rPr lang="zh-CN" altLang="en-US"/>
              <a:t>设备配置要求</a:t>
            </a:r>
            <a:endParaRPr lang="zh-CN" altLang="en-US"/>
          </a:p>
        </p:txBody>
      </p:sp>
      <p:sp>
        <p:nvSpPr>
          <p:cNvPr id="1049200"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2"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4"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公交车辆：配备新能源公交车辆，满足环保要求</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206"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8"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0"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充电设施：配备充电桩，满足公交车辆充电需求</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212"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4"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6"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安全设施：配备消防设施、监控设施等，确保场站安全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218"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20"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22"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便民设施：配备候车亭、座椅、垃圾桶等，方便乘客使用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6" name="标题 1"/>
          <p:cNvSpPr>
            <a:spLocks noGrp="1"/>
          </p:cNvSpPr>
          <p:nvPr>
            <p:ph type="title"/>
          </p:nvPr>
        </p:nvSpPr>
        <p:spPr/>
        <p:txBody>
          <a:bodyPr/>
          <a:lstStyle/>
          <a:p>
            <a:r>
              <a:rPr lang="zh-CN" altLang="en-US"/>
              <a:t>智能化系统建设要求</a:t>
            </a:r>
            <a:endParaRPr lang="zh-CN" altLang="en-US"/>
          </a:p>
        </p:txBody>
      </p:sp>
      <p:sp>
        <p:nvSpPr>
          <p:cNvPr id="104925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6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6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6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6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6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7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7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智能化系统应具备与外部系统对接、数据共享等功能</a:t>
            </a:r>
            <a:endParaRPr lang="zh-CN" altLang="en-US" sz="2400">
              <a:latin typeface="+mn-ea"/>
              <a:ea typeface="+mn-ea"/>
            </a:endParaRPr>
          </a:p>
        </p:txBody>
      </p:sp>
      <p:sp>
        <p:nvSpPr>
          <p:cNvPr id="104927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智能化系统应具备安全、稳定、可靠的运行环境</a:t>
            </a:r>
            <a:endParaRPr lang="zh-CN" altLang="en-US" sz="2400">
              <a:latin typeface="+mn-ea"/>
              <a:ea typeface="+mn-ea"/>
            </a:endParaRPr>
          </a:p>
        </p:txBody>
      </p:sp>
      <p:sp>
        <p:nvSpPr>
          <p:cNvPr id="104927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智能化系统应具备实时监控、调度、报警等功能</a:t>
            </a:r>
            <a:endParaRPr lang="zh-CN" altLang="en-US" sz="2400">
              <a:latin typeface="+mn-ea"/>
              <a:ea typeface="+mn-ea"/>
            </a:endParaRPr>
          </a:p>
        </p:txBody>
      </p:sp>
      <p:sp>
        <p:nvSpPr>
          <p:cNvPr id="104928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智能化系统应具备数据分析、决策支持等功能</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14" name="标题 1"/>
          <p:cNvSpPr>
            <a:spLocks noGrp="1"/>
          </p:cNvSpPr>
          <p:nvPr>
            <p:ph type="title"/>
          </p:nvPr>
        </p:nvSpPr>
        <p:spPr/>
        <p:txBody>
          <a:bodyPr/>
          <a:lstStyle/>
          <a:p>
            <a:r>
              <a:rPr lang="zh-CN" altLang="en-US"/>
              <a:t>安全设施建设要求</a:t>
            </a:r>
            <a:endParaRPr lang="zh-CN" altLang="en-US"/>
          </a:p>
        </p:txBody>
      </p:sp>
      <p:sp>
        <p:nvSpPr>
          <p:cNvPr id="1049316" name="矩形 5"/>
          <p:cNvSpPr/>
          <p:nvPr>
            <p:custDataLst>
              <p:tags r:id="rId2"/>
            </p:custDataLst>
          </p:nvPr>
        </p:nvSpPr>
        <p:spPr>
          <a:xfrm>
            <a:off x="860247"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18" name="矩形 10"/>
          <p:cNvSpPr/>
          <p:nvPr>
            <p:custDataLst>
              <p:tags r:id="rId3"/>
            </p:custDataLst>
          </p:nvPr>
        </p:nvSpPr>
        <p:spPr>
          <a:xfrm>
            <a:off x="121129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20" name="TextBox 2"/>
          <p:cNvSpPr txBox="1"/>
          <p:nvPr>
            <p:custDataLst>
              <p:tags r:id="rId4"/>
            </p:custDataLst>
          </p:nvPr>
        </p:nvSpPr>
        <p:spPr>
          <a:xfrm>
            <a:off x="1013666"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消防设施：配备足够的消防器材，如灭火器、消防栓等</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1049322" name="矩形 6"/>
          <p:cNvSpPr/>
          <p:nvPr>
            <p:custDataLst>
              <p:tags r:id="rId5"/>
            </p:custDataLst>
          </p:nvPr>
        </p:nvSpPr>
        <p:spPr>
          <a:xfrm>
            <a:off x="44720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24" name="矩形 11"/>
          <p:cNvSpPr/>
          <p:nvPr>
            <p:custDataLst>
              <p:tags r:id="rId6"/>
            </p:custDataLst>
          </p:nvPr>
        </p:nvSpPr>
        <p:spPr>
          <a:xfrm>
            <a:off x="4842644"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26" name="TextBox 2"/>
          <p:cNvSpPr txBox="1"/>
          <p:nvPr>
            <p:custDataLst>
              <p:tags r:id="rId7"/>
            </p:custDataLst>
          </p:nvPr>
        </p:nvSpPr>
        <p:spPr>
          <a:xfrm>
            <a:off x="4625517" y="2131496"/>
            <a:ext cx="2915364" cy="1307548"/>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安全通道：设置清晰的安全通道标识，确保紧急情况下人员能够快速疏散</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28" name="矩形 7"/>
          <p:cNvSpPr/>
          <p:nvPr>
            <p:custDataLst>
              <p:tags r:id="rId8"/>
            </p:custDataLst>
          </p:nvPr>
        </p:nvSpPr>
        <p:spPr>
          <a:xfrm>
            <a:off x="80832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0" name="矩形 12"/>
          <p:cNvSpPr/>
          <p:nvPr>
            <p:custDataLst>
              <p:tags r:id="rId9"/>
            </p:custDataLst>
          </p:nvPr>
        </p:nvSpPr>
        <p:spPr>
          <a:xfrm>
            <a:off x="847334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2" name="TextBox 2"/>
          <p:cNvSpPr txBox="1"/>
          <p:nvPr>
            <p:custDataLst>
              <p:tags r:id="rId10"/>
            </p:custDataLst>
          </p:nvPr>
        </p:nvSpPr>
        <p:spPr>
          <a:xfrm>
            <a:off x="82367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监控系统：安装监控摄像头，确保场站内安全无死角</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1049334" name="矩形 33"/>
          <p:cNvSpPr/>
          <p:nvPr>
            <p:custDataLst>
              <p:tags r:id="rId11"/>
            </p:custDataLst>
          </p:nvPr>
        </p:nvSpPr>
        <p:spPr>
          <a:xfrm>
            <a:off x="85959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6" name="矩形 37"/>
          <p:cNvSpPr/>
          <p:nvPr>
            <p:custDataLst>
              <p:tags r:id="rId12"/>
            </p:custDataLst>
          </p:nvPr>
        </p:nvSpPr>
        <p:spPr>
          <a:xfrm>
            <a:off x="1210641"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8" name="TextBox 2"/>
          <p:cNvSpPr txBox="1"/>
          <p:nvPr>
            <p:custDataLst>
              <p:tags r:id="rId13"/>
            </p:custDataLst>
          </p:nvPr>
        </p:nvSpPr>
        <p:spPr>
          <a:xfrm>
            <a:off x="1013016" y="4709717"/>
            <a:ext cx="2915364" cy="1307548"/>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照明设施：确保场站内照明充足，方便夜间作业和紧急情况下的照明需求</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40" name="矩形 34"/>
          <p:cNvSpPr/>
          <p:nvPr>
            <p:custDataLst>
              <p:tags r:id="rId14"/>
            </p:custDataLst>
          </p:nvPr>
        </p:nvSpPr>
        <p:spPr>
          <a:xfrm>
            <a:off x="447144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2" name="矩形 38"/>
          <p:cNvSpPr/>
          <p:nvPr>
            <p:custDataLst>
              <p:tags r:id="rId15"/>
            </p:custDataLst>
          </p:nvPr>
        </p:nvSpPr>
        <p:spPr>
          <a:xfrm>
            <a:off x="48419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4" name="TextBox 2"/>
          <p:cNvSpPr txBox="1"/>
          <p:nvPr>
            <p:custDataLst>
              <p:tags r:id="rId16"/>
            </p:custDataLst>
          </p:nvPr>
        </p:nvSpPr>
        <p:spPr>
          <a:xfrm>
            <a:off x="46248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防雷设施：安装防雷设施，确保场站内设备安全</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1049346" name="矩形 35"/>
          <p:cNvSpPr/>
          <p:nvPr>
            <p:custDataLst>
              <p:tags r:id="rId17"/>
            </p:custDataLst>
          </p:nvPr>
        </p:nvSpPr>
        <p:spPr>
          <a:xfrm>
            <a:off x="80826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8" name="矩形 39"/>
          <p:cNvSpPr/>
          <p:nvPr>
            <p:custDataLst>
              <p:tags r:id="rId18"/>
            </p:custDataLst>
          </p:nvPr>
        </p:nvSpPr>
        <p:spPr>
          <a:xfrm>
            <a:off x="8472696"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0" name="TextBox 2"/>
          <p:cNvSpPr txBox="1"/>
          <p:nvPr>
            <p:custDataLst>
              <p:tags r:id="rId19"/>
            </p:custDataLst>
          </p:nvPr>
        </p:nvSpPr>
        <p:spPr>
          <a:xfrm>
            <a:off x="82360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安全培训：定期对员工进行安全培训，提高安全意识和应对能力</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84"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公交场站A级建设品质标准的运营管理要求</a:t>
            </a:r>
            <a:endParaRPr lang="zh-CN" altLang="en-US">
              <a:solidFill>
                <a:schemeClr val="lt1">
                  <a:lumMod val="100000"/>
                </a:schemeClr>
              </a:solidFill>
            </a:endParaRPr>
          </a:p>
        </p:txBody>
      </p:sp>
      <p:sp>
        <p:nvSpPr>
          <p:cNvPr id="1049386"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https://d.book118.com/527041133060006052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2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07,&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1*l_h_i*1_2_1"/>
  <p:tag name="KSO_WM_UNIT_INDEX" val="1_2_1"/>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07,&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07,&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1*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07,&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1*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07,&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1*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1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12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54.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211.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2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公交场站A级建设品质标准</vt:lpstr>
      <vt:lpstr>目录</vt:lpstr>
      <vt:lpstr>公交场站A级建设品质标准概述</vt:lpstr>
      <vt:lpstr>建设品质标准的定义和作用</vt:lpstr>
      <vt:lpstr>公交场站A级建设品质标准的制定依据</vt:lpstr>
      <vt:lpstr>公交场站A级建设品质标准的主要内容</vt:lpstr>
      <vt:lpstr>公交场站A级建设品质标准的建设要求</vt:lpstr>
      <vt:lpstr>场站设施建设要求</vt:lpstr>
      <vt:lpstr>设备配置要求</vt:lpstr>
      <vt:lpstr>智能化系统建设要求</vt:lpstr>
      <vt:lpstr>安全设施建设要求</vt:lpstr>
      <vt:lpstr>公交场站A级建设品质标准的运营管理要求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2024-09-25T20:06:07.330</cp:lastPrinted>
  <dcterms:created xsi:type="dcterms:W3CDTF">2024-09-25T12:06:07Z</dcterms:created>
  <dcterms:modified xsi:type="dcterms:W3CDTF">2024-09-25T12:06:09Z</dcterms:modified>
</cp:coreProperties>
</file>