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2DEE2AD-1AE4-4957-AF1F-016B8A24DC5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3" name="PlaceHolder 1"/>
          <p:cNvSpPr>
            <a:spLocks noGrp="1"/>
          </p:cNvSpPr>
          <p:nvPr>
            <p:ph type="sldImg"/>
          </p:nvPr>
        </p:nvSpPr>
        <p:spPr>
          <a:xfrm>
            <a:off x="685800" y="1143000"/>
            <a:ext cx="5486040" cy="3085920"/>
          </a:xfrm>
          <a:prstGeom prst="rect">
            <a:avLst/>
          </a:prstGeom>
          <a:ln w="0">
            <a:noFill/>
          </a:ln>
        </p:spPr>
      </p:sp>
      <p:sp>
        <p:nvSpPr>
          <p:cNvPr id="36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6" name="PlaceHolder 1"/>
          <p:cNvSpPr>
            <a:spLocks noGrp="1"/>
          </p:cNvSpPr>
          <p:nvPr>
            <p:ph type="sldImg"/>
          </p:nvPr>
        </p:nvSpPr>
        <p:spPr>
          <a:xfrm>
            <a:off x="685800" y="1143000"/>
            <a:ext cx="5486040" cy="3085920"/>
          </a:xfrm>
          <a:prstGeom prst="rect">
            <a:avLst/>
          </a:prstGeom>
          <a:ln w="0">
            <a:noFill/>
          </a:ln>
        </p:spPr>
      </p:sp>
      <p:sp>
        <p:nvSpPr>
          <p:cNvPr id="36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 name="PlaceHolder 1"/>
          <p:cNvSpPr>
            <a:spLocks noGrp="1"/>
          </p:cNvSpPr>
          <p:nvPr>
            <p:ph type="sldImg"/>
          </p:nvPr>
        </p:nvSpPr>
        <p:spPr>
          <a:xfrm>
            <a:off x="685800" y="1143000"/>
            <a:ext cx="5486040" cy="3085920"/>
          </a:xfrm>
          <a:prstGeom prst="rect">
            <a:avLst/>
          </a:prstGeom>
          <a:ln w="0">
            <a:noFill/>
          </a:ln>
        </p:spPr>
      </p:sp>
      <p:sp>
        <p:nvSpPr>
          <p:cNvPr id="37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2" name="PlaceHolder 1"/>
          <p:cNvSpPr>
            <a:spLocks noGrp="1"/>
          </p:cNvSpPr>
          <p:nvPr>
            <p:ph type="sldImg"/>
          </p:nvPr>
        </p:nvSpPr>
        <p:spPr>
          <a:xfrm>
            <a:off x="685800" y="1143000"/>
            <a:ext cx="5486040" cy="3085920"/>
          </a:xfrm>
          <a:prstGeom prst="rect">
            <a:avLst/>
          </a:prstGeom>
          <a:ln w="0">
            <a:noFill/>
          </a:ln>
        </p:spPr>
      </p:sp>
      <p:sp>
        <p:nvSpPr>
          <p:cNvPr id="37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5" name="PlaceHolder 1"/>
          <p:cNvSpPr>
            <a:spLocks noGrp="1"/>
          </p:cNvSpPr>
          <p:nvPr>
            <p:ph type="sldImg"/>
          </p:nvPr>
        </p:nvSpPr>
        <p:spPr>
          <a:xfrm>
            <a:off x="685800" y="1143000"/>
            <a:ext cx="5486040" cy="3085920"/>
          </a:xfrm>
          <a:prstGeom prst="rect">
            <a:avLst/>
          </a:prstGeom>
          <a:ln w="0">
            <a:noFill/>
          </a:ln>
        </p:spPr>
      </p:sp>
      <p:sp>
        <p:nvSpPr>
          <p:cNvPr id="376"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7"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8" name="PlaceHolder 1"/>
          <p:cNvSpPr>
            <a:spLocks noGrp="1"/>
          </p:cNvSpPr>
          <p:nvPr>
            <p:ph type="sldImg"/>
          </p:nvPr>
        </p:nvSpPr>
        <p:spPr>
          <a:xfrm>
            <a:off x="685800" y="1143000"/>
            <a:ext cx="5486040" cy="3085920"/>
          </a:xfrm>
          <a:prstGeom prst="rect">
            <a:avLst/>
          </a:prstGeom>
          <a:ln w="0">
            <a:noFill/>
          </a:ln>
        </p:spPr>
      </p:sp>
      <p:sp>
        <p:nvSpPr>
          <p:cNvPr id="379"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0"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1" name="PlaceHolder 1"/>
          <p:cNvSpPr>
            <a:spLocks noGrp="1"/>
          </p:cNvSpPr>
          <p:nvPr>
            <p:ph type="sldImg"/>
          </p:nvPr>
        </p:nvSpPr>
        <p:spPr>
          <a:xfrm>
            <a:off x="685800" y="1143000"/>
            <a:ext cx="5486040" cy="3085920"/>
          </a:xfrm>
          <a:prstGeom prst="rect">
            <a:avLst/>
          </a:prstGeom>
          <a:ln w="0">
            <a:noFill/>
          </a:ln>
        </p:spPr>
      </p:sp>
      <p:sp>
        <p:nvSpPr>
          <p:cNvPr id="382" name="PlaceHolder 2"/>
          <p:cNvSpPr>
            <a:spLocks noGrp="1"/>
          </p:cNvSpPr>
          <p:nvPr>
            <p:ph type="body" idx="46"/>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3" name="PlaceHolder 3"/>
          <p:cNvSpPr>
            <a:spLocks noGrp="1"/>
          </p:cNvSpPr>
          <p:nvPr>
            <p:ph type="sldNum" idx="4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544D80-F8DC-4548-9379-DE9CA87E15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CD4A61-6A70-488F-84D8-6CA451AF27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D8094B-6961-48E9-8195-D422B7DF3C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4FA84F-C18C-48F7-9455-FEDA3A6B11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1C1954-85C7-4C3B-8179-134A58A0C0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A2ECB2-051D-4C9F-8A55-E20E385B1D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2A804E-02FB-4239-AF01-436A83F7DE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CD23D1-7DD8-4993-B6AD-14346FDFE3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A5910A-20DB-42F3-9BDB-578FC818BF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5AB8EE-4B97-404F-8D21-DDD9267B6C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2182BC-AA1C-4C2C-B0F0-AABEC546DE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FAA64E5-DBBA-45E9-B79D-26C5C6578C4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359F149-2CAB-41D7-A005-DC3344E847A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7042162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智能化城市交通系统的发展与应用</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智能化城市交通系统的背景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智慧交通控制技术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智能化城市交通信息服务</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智慧交通建设与运营管理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智慧交通系统的效益与风险</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智能化城市交通系统的未来发展</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智能化城市交通系统的背景</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现状分析</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城市交通问题日益突出，人口增长和车辆增加导致交通拥堵严重。传统交通管理方式难以满足需求，需要更加智能化的解决方案。智能化技术的广泛应用成为解决城市交通问题的重要途径。</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物联网技术的应用</a:t>
            </a:r>
            <a:endParaRPr lang="en-US" sz="2200" b="0" strike="noStrike" spc="-1">
              <a:solidFill>
                <a:srgbClr val="000000"/>
              </a:solidFill>
              <a:latin typeface="Arial"/>
            </a:endParaRPr>
          </a:p>
        </p:txBody>
      </p:sp>
      <p:sp>
        <p:nvSpPr>
          <p:cNvPr id="8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物联网技术可以实现智能交通设备之间的互联互通，提升交通系统的智能化水平。</a:t>
            </a:r>
            <a:endParaRPr lang="en-US" sz="1500" b="0" strike="noStrike" spc="-1">
              <a:solidFill>
                <a:srgbClr val="000000"/>
              </a:solidFill>
              <a:latin typeface="Arial"/>
            </a:endParaRPr>
          </a:p>
        </p:txBody>
      </p:sp>
      <p:sp>
        <p:nvSpPr>
          <p:cNvPr id="8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人工智能在交通领域的作用</a:t>
            </a:r>
            <a:endParaRPr lang="en-US" sz="2200" b="0" strike="noStrike" spc="-1">
              <a:solidFill>
                <a:srgbClr val="000000"/>
              </a:solidFill>
              <a:latin typeface="Arial"/>
            </a:endParaRPr>
          </a:p>
        </p:txBody>
      </p:sp>
      <p:sp>
        <p:nvSpPr>
          <p:cNvPr id="8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人工智能技术应用于交通监控、智能信号灯等领域，提升交通系统的智能化水平。</a:t>
            </a:r>
            <a:endParaRPr lang="en-US" sz="1500" b="0" strike="noStrike" spc="-1">
              <a:solidFill>
                <a:srgbClr val="000000"/>
              </a:solidFill>
              <a:latin typeface="Arial"/>
            </a:endParaRPr>
          </a:p>
        </p:txBody>
      </p:sp>
      <p:sp>
        <p:nvSpPr>
          <p:cNvPr id="8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技术支持</a:t>
            </a:r>
            <a:endParaRPr lang="en-US" sz="3600" b="0" strike="noStrike" spc="-1">
              <a:solidFill>
                <a:schemeClr val="dk1"/>
              </a:solidFill>
              <a:latin typeface="Arial"/>
            </a:endParaRPr>
          </a:p>
        </p:txBody>
      </p:sp>
      <p:sp>
        <p:nvSpPr>
          <p:cNvPr id="9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5G</a:t>
            </a:r>
            <a:r>
              <a:rPr lang="zh-CN" sz="2200" b="1" strike="noStrike" spc="-1">
                <a:solidFill>
                  <a:schemeClr val="dk1"/>
                </a:solidFill>
                <a:latin typeface="微软雅黑"/>
                <a:ea typeface="微软雅黑"/>
              </a:rPr>
              <a:t>技术的发展</a:t>
            </a:r>
            <a:endParaRPr lang="en-US" sz="2200" b="0" strike="noStrike" spc="-1">
              <a:solidFill>
                <a:srgbClr val="000000"/>
              </a:solidFill>
              <a:latin typeface="Arial"/>
            </a:endParaRPr>
          </a:p>
        </p:txBody>
      </p:sp>
      <p:sp>
        <p:nvSpPr>
          <p:cNvPr id="9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5G</a:t>
            </a:r>
            <a:r>
              <a:rPr lang="zh-CN" sz="1500" b="0" strike="noStrike" spc="-1">
                <a:solidFill>
                  <a:schemeClr val="dk1">
                    <a:lumMod val="85000"/>
                    <a:lumOff val="15000"/>
                  </a:schemeClr>
                </a:solidFill>
                <a:latin typeface="微软雅黑"/>
                <a:ea typeface="微软雅黑"/>
              </a:rPr>
              <a:t>技术的高速传输能力和低延迟特点，为智能交通系统提供了更强的数据支持。</a:t>
            </a:r>
            <a:endParaRPr lang="en-US" sz="15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政策法规支持</a:t>
            </a:r>
            <a:endParaRPr lang="en-US" sz="3600" b="0" strike="noStrike" spc="-1">
              <a:solidFill>
                <a:schemeClr val="dk1"/>
              </a:solidFill>
              <a:latin typeface="Arial"/>
            </a:endParaRPr>
          </a:p>
        </p:txBody>
      </p:sp>
      <p:sp>
        <p:nvSpPr>
          <p:cNvPr id="9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政府出台的支持政策鼓励企业和科研机构参与智能交通系统的研发和建设。</a:t>
            </a:r>
            <a:endParaRPr lang="en-US" sz="2000" b="0" strike="noStrike" spc="-1">
              <a:solidFill>
                <a:srgbClr val="000000"/>
              </a:solidFill>
              <a:latin typeface="Arial"/>
            </a:endParaRPr>
          </a:p>
        </p:txBody>
      </p:sp>
      <p:sp>
        <p:nvSpPr>
          <p:cNvPr id="9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政府在智能交通领域的扶持政策</a:t>
            </a:r>
            <a:endParaRPr lang="en-US" sz="3000" b="0" strike="noStrike" spc="-1">
              <a:solidFill>
                <a:srgbClr val="000000"/>
              </a:solidFill>
              <a:latin typeface="Arial"/>
            </a:endParaRPr>
          </a:p>
        </p:txBody>
      </p:sp>
      <p:sp>
        <p:nvSpPr>
          <p:cNvPr id="9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政府倡导绿色出行，推动低碳交通发展，减少交通对环境的影响。</a:t>
            </a:r>
            <a:endParaRPr lang="en-US" sz="2000" b="0" strike="noStrike" spc="-1">
              <a:solidFill>
                <a:srgbClr val="000000"/>
              </a:solidFill>
              <a:latin typeface="Arial"/>
            </a:endParaRPr>
          </a:p>
        </p:txBody>
      </p:sp>
      <p:sp>
        <p:nvSpPr>
          <p:cNvPr id="10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绿色出行倡导</a:t>
            </a:r>
            <a:endParaRPr lang="en-US" sz="3000" b="0" strike="noStrike" spc="-1">
              <a:solidFill>
                <a:srgbClr val="000000"/>
              </a:solidFill>
              <a:latin typeface="Arial"/>
            </a:endParaRPr>
          </a:p>
        </p:txBody>
      </p:sp>
      <p:sp>
        <p:nvSpPr>
          <p:cNvPr id="10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政府制定的智能交通发展规划为城市交通智能化建设提供了方向和指导。</a:t>
            </a:r>
            <a:endParaRPr lang="en-US" sz="2000" b="0" strike="noStrike" spc="-1">
              <a:solidFill>
                <a:srgbClr val="000000"/>
              </a:solidFill>
              <a:latin typeface="Arial"/>
            </a:endParaRPr>
          </a:p>
        </p:txBody>
      </p:sp>
      <p:sp>
        <p:nvSpPr>
          <p:cNvPr id="10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智能交通发展规划</a:t>
            </a:r>
            <a:endParaRPr lang="en-US" sz="3000" b="0" strike="noStrike" spc="-1">
              <a:solidFill>
                <a:srgbClr val="000000"/>
              </a:solidFill>
              <a:latin typeface="Arial"/>
            </a:endParaRPr>
          </a:p>
        </p:txBody>
      </p:sp>
      <p:sp>
        <p:nvSpPr>
          <p:cNvPr id="104"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社会需求</a:t>
            </a:r>
            <a:endParaRPr lang="en-US" sz="3600" b="0" strike="noStrike" spc="-1">
              <a:solidFill>
                <a:schemeClr val="dk1"/>
              </a:solidFill>
              <a:latin typeface="Arial"/>
            </a:endParaRPr>
          </a:p>
        </p:txBody>
      </p:sp>
      <p:sp>
        <p:nvSpPr>
          <p:cNvPr id="10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人民对交通出行安全、便捷的需求日益增加，智能化交通系统可以提供更加便利的出行体验。交通拥堵带来的生活负担也促使人们对智能交通的需求。未来城市交通发展趋势将更加智能化和绿色化。</a:t>
            </a:r>
            <a:endParaRPr lang="en-US" sz="2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未来城市交通发展趋势</a:t>
            </a:r>
            <a:endParaRPr lang="en-US" sz="3600" b="0" strike="noStrike" spc="-1">
              <a:solidFill>
                <a:schemeClr val="dk1"/>
              </a:solidFill>
              <a:latin typeface="Arial"/>
            </a:endParaRPr>
          </a:p>
        </p:txBody>
      </p:sp>
      <p:sp>
        <p:nvSpPr>
          <p:cNvPr id="10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智能交通设备和系统将在城市中得到更广泛的应用，提高交通网络的覆盖率。</a:t>
            </a:r>
            <a:endParaRPr lang="en-US" sz="1500" b="0" strike="noStrike" spc="-1">
              <a:solidFill>
                <a:srgbClr val="000000"/>
              </a:solidFill>
              <a:latin typeface="Arial"/>
            </a:endParaRPr>
          </a:p>
        </p:txBody>
      </p:sp>
      <p:sp>
        <p:nvSpPr>
          <p:cNvPr id="10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智能交通网络覆盖率提高</a:t>
            </a:r>
            <a:endParaRPr lang="en-US" sz="2200" b="0" strike="noStrike" spc="-1">
              <a:solidFill>
                <a:srgbClr val="000000"/>
              </a:solidFill>
              <a:latin typeface="Arial"/>
            </a:endParaRPr>
          </a:p>
        </p:txBody>
      </p:sp>
      <p:sp>
        <p:nvSpPr>
          <p:cNvPr id="11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借助人工智能技术和大数据分析，城市交通管理水平将不断提升，优化交通流量分配。</a:t>
            </a:r>
            <a:endParaRPr lang="en-US" sz="1500" b="0" strike="noStrike" spc="-1">
              <a:solidFill>
                <a:srgbClr val="000000"/>
              </a:solidFill>
              <a:latin typeface="Arial"/>
            </a:endParaRPr>
          </a:p>
        </p:txBody>
      </p:sp>
      <p:sp>
        <p:nvSpPr>
          <p:cNvPr id="11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智能交通管理水平提升</a:t>
            </a:r>
            <a:endParaRPr lang="en-US" sz="2200" b="0" strike="noStrike" spc="-1">
              <a:solidFill>
                <a:srgbClr val="000000"/>
              </a:solidFill>
              <a:latin typeface="Arial"/>
            </a:endParaRPr>
          </a:p>
        </p:txBody>
      </p:sp>
      <p:sp>
        <p:nvSpPr>
          <p:cNvPr id="11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智能交通系统将与城市安全、环保等领域融合，形成智能化城市综合管理体系。</a:t>
            </a:r>
            <a:endParaRPr lang="en-US" sz="1500" b="0" strike="noStrike" spc="-1">
              <a:solidFill>
                <a:srgbClr val="000000"/>
              </a:solidFill>
              <a:latin typeface="Arial"/>
            </a:endParaRPr>
          </a:p>
        </p:txBody>
      </p:sp>
      <p:sp>
        <p:nvSpPr>
          <p:cNvPr id="11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智能交通系统与城市其他领域融合</a:t>
            </a:r>
            <a:endParaRPr lang="en-US" sz="2200" b="0" strike="noStrike" spc="-1">
              <a:solidFill>
                <a:srgbClr val="000000"/>
              </a:solidFill>
              <a:latin typeface="Arial"/>
            </a:endParaRPr>
          </a:p>
        </p:txBody>
      </p:sp>
      <p:sp>
        <p:nvSpPr>
          <p:cNvPr id="11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人们对绿色出行的认知将不断提高，绿色出行理念将深入人心，推动交通行业可持续发展。</a:t>
            </a:r>
            <a:endParaRPr lang="en-US" sz="1500" b="0" strike="noStrike" spc="-1">
              <a:solidFill>
                <a:srgbClr val="000000"/>
              </a:solidFill>
              <a:latin typeface="Arial"/>
            </a:endParaRPr>
          </a:p>
        </p:txBody>
      </p:sp>
      <p:sp>
        <p:nvSpPr>
          <p:cNvPr id="11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绿色出行理念深入人心</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智慧交通控制技术</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交通信号智能控制</a:t>
            </a:r>
            <a:endParaRPr lang="en-US" sz="3500" b="0" strike="noStrike" spc="-1">
              <a:solidFill>
                <a:srgbClr val="000000"/>
              </a:solidFill>
              <a:latin typeface="Arial"/>
            </a:endParaRPr>
          </a:p>
        </p:txBody>
      </p:sp>
      <p:sp>
        <p:nvSpPr>
          <p:cNvPr id="12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交通信号智能控制是智能交通系统的关键技术之一。通过配时算法和基于车辆密度的信号控制，实现交通信号灯智能化管理，提高道路通行效率。智能交通信号系统的应用场景包括城市交通拥堵管理、交通事故预防等方面。</a:t>
            </a:r>
            <a:endParaRPr lang="en-US" sz="2500" b="0" strike="noStrike" spc="-1">
              <a:solidFill>
                <a:srgbClr val="000000"/>
              </a:solidFill>
              <a:latin typeface="Arial"/>
            </a:endParaRPr>
          </a:p>
        </p:txBody>
      </p:sp>
      <p:sp>
        <p:nvSpPr>
          <p:cNvPr id="1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车辆识别技术</a:t>
            </a:r>
            <a:endParaRPr lang="en-US" sz="3600" b="0" strike="noStrike" spc="-1">
              <a:solidFill>
                <a:schemeClr val="dk1"/>
              </a:solidFill>
              <a:latin typeface="Arial"/>
            </a:endParaRPr>
          </a:p>
        </p:txBody>
      </p:sp>
      <p:sp>
        <p:nvSpPr>
          <p:cNvPr id="12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实现对车辆车牌号码的自动识别</a:t>
            </a:r>
            <a:endParaRPr lang="en-US" sz="2000" b="0" strike="noStrike" spc="-1">
              <a:solidFill>
                <a:srgbClr val="000000"/>
              </a:solidFill>
              <a:latin typeface="Arial"/>
            </a:endParaRPr>
          </a:p>
        </p:txBody>
      </p:sp>
      <p:sp>
        <p:nvSpPr>
          <p:cNvPr id="12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车牌识别技术</a:t>
            </a:r>
            <a:endParaRPr lang="en-US" sz="3000" b="0" strike="noStrike" spc="-1">
              <a:solidFill>
                <a:srgbClr val="000000"/>
              </a:solidFill>
              <a:latin typeface="Arial"/>
            </a:endParaRPr>
          </a:p>
        </p:txBody>
      </p:sp>
      <p:sp>
        <p:nvSpPr>
          <p:cNvPr id="12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识别车辆在道路上的违章行为</a:t>
            </a:r>
            <a:endParaRPr lang="en-US" sz="2000" b="0" strike="noStrike" spc="-1">
              <a:solidFill>
                <a:srgbClr val="000000"/>
              </a:solidFill>
              <a:latin typeface="Arial"/>
            </a:endParaRPr>
          </a:p>
        </p:txBody>
      </p:sp>
      <p:sp>
        <p:nvSpPr>
          <p:cNvPr id="12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车辆违法行为识别</a:t>
            </a:r>
            <a:endParaRPr lang="en-US" sz="3000" b="0" strike="noStrike" spc="-1">
              <a:solidFill>
                <a:srgbClr val="000000"/>
              </a:solidFill>
              <a:latin typeface="Arial"/>
            </a:endParaRPr>
          </a:p>
        </p:txBody>
      </p:sp>
      <p:sp>
        <p:nvSpPr>
          <p:cNvPr id="12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准确识别车辆的品牌和型号</a:t>
            </a:r>
            <a:endParaRPr lang="en-US" sz="2000" b="0" strike="noStrike" spc="-1">
              <a:solidFill>
                <a:srgbClr val="000000"/>
              </a:solidFill>
              <a:latin typeface="Arial"/>
            </a:endParaRPr>
          </a:p>
        </p:txBody>
      </p:sp>
      <p:sp>
        <p:nvSpPr>
          <p:cNvPr id="13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车辆型号识别技术</a:t>
            </a:r>
            <a:endParaRPr lang="en-US" sz="3000" b="0" strike="noStrike" spc="-1">
              <a:solidFill>
                <a:srgbClr val="000000"/>
              </a:solidFill>
              <a:latin typeface="Arial"/>
            </a:endParaRPr>
          </a:p>
        </p:txBody>
      </p:sp>
      <p:sp>
        <p:nvSpPr>
          <p:cNvPr id="13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大数据分析在智能交通管理中的应用</a:t>
            </a:r>
            <a:endParaRPr lang="en-US" sz="2200" b="0" strike="noStrike" spc="-1">
              <a:solidFill>
                <a:srgbClr val="000000"/>
              </a:solidFill>
              <a:latin typeface="Arial"/>
            </a:endParaRPr>
          </a:p>
        </p:txBody>
      </p:sp>
      <p:sp>
        <p:nvSpPr>
          <p:cNvPr id="13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利用大数据分析优化交通运行</a:t>
            </a:r>
            <a:endParaRPr lang="en-US" sz="1500" b="0" strike="noStrike" spc="-1">
              <a:solidFill>
                <a:srgbClr val="000000"/>
              </a:solidFill>
              <a:latin typeface="Arial"/>
            </a:endParaRPr>
          </a:p>
        </p:txBody>
      </p:sp>
      <p:sp>
        <p:nvSpPr>
          <p:cNvPr id="13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高可用性的交通管理系统设计</a:t>
            </a:r>
            <a:endParaRPr lang="en-US" sz="2200" b="0" strike="noStrike" spc="-1">
              <a:solidFill>
                <a:srgbClr val="000000"/>
              </a:solidFill>
              <a:latin typeface="Arial"/>
            </a:endParaRPr>
          </a:p>
        </p:txBody>
      </p:sp>
      <p:sp>
        <p:nvSpPr>
          <p:cNvPr id="13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设计具有高可用性的智能交通管理系统</a:t>
            </a:r>
            <a:endParaRPr lang="en-US" sz="1500" b="0" strike="noStrike" spc="-1">
              <a:solidFill>
                <a:srgbClr val="000000"/>
              </a:solidFill>
              <a:latin typeface="Arial"/>
            </a:endParaRPr>
          </a:p>
        </p:txBody>
      </p:sp>
      <p:sp>
        <p:nvSpPr>
          <p:cNvPr id="13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网络化智能交通管理系统</a:t>
            </a:r>
            <a:endParaRPr lang="en-US" sz="3600" b="0" strike="noStrike" spc="-1">
              <a:solidFill>
                <a:schemeClr val="dk1"/>
              </a:solidFill>
              <a:latin typeface="Arial"/>
            </a:endParaRPr>
          </a:p>
        </p:txBody>
      </p:sp>
      <p:sp>
        <p:nvSpPr>
          <p:cNvPr id="14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云计算在交通管理中的运用</a:t>
            </a:r>
            <a:endParaRPr lang="en-US" sz="2200" b="0" strike="noStrike" spc="-1">
              <a:solidFill>
                <a:srgbClr val="000000"/>
              </a:solidFill>
              <a:latin typeface="Arial"/>
            </a:endParaRPr>
          </a:p>
        </p:txBody>
      </p:sp>
      <p:sp>
        <p:nvSpPr>
          <p:cNvPr id="14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利用云计算技术优化交通管理服务</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智能交通监控系统</a:t>
            </a:r>
            <a:endParaRPr lang="en-US" sz="3600" b="0" strike="noStrike" spc="-1">
              <a:solidFill>
                <a:schemeClr val="dk1"/>
              </a:solidFill>
              <a:latin typeface="Arial"/>
            </a:endParaRPr>
          </a:p>
        </p:txBody>
      </p:sp>
      <p:sp>
        <p:nvSpPr>
          <p:cNvPr id="14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合理设置监控摄像头以实现全面监控</a:t>
            </a:r>
            <a:endParaRPr lang="en-US" sz="1500" b="0" strike="noStrike" spc="-1">
              <a:solidFill>
                <a:srgbClr val="000000"/>
              </a:solidFill>
              <a:latin typeface="Arial"/>
            </a:endParaRPr>
          </a:p>
        </p:txBody>
      </p:sp>
      <p:sp>
        <p:nvSpPr>
          <p:cNvPr id="14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智能监控摄像头安装及布局</a:t>
            </a:r>
            <a:endParaRPr lang="en-US" sz="2200" b="0" strike="noStrike" spc="-1">
              <a:solidFill>
                <a:srgbClr val="000000"/>
              </a:solidFill>
              <a:latin typeface="Arial"/>
            </a:endParaRPr>
          </a:p>
        </p:txBody>
      </p:sp>
      <p:sp>
        <p:nvSpPr>
          <p:cNvPr id="14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利用先进技术抓拍车辆违法行为</a:t>
            </a:r>
            <a:endParaRPr lang="en-US" sz="1500" b="0" strike="noStrike" spc="-1">
              <a:solidFill>
                <a:srgbClr val="000000"/>
              </a:solidFill>
              <a:latin typeface="Arial"/>
            </a:endParaRPr>
          </a:p>
        </p:txBody>
      </p:sp>
      <p:sp>
        <p:nvSpPr>
          <p:cNvPr id="15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抓拍违法行为的技术手段</a:t>
            </a:r>
            <a:endParaRPr lang="en-US" sz="2200" b="0" strike="noStrike" spc="-1">
              <a:solidFill>
                <a:srgbClr val="000000"/>
              </a:solidFill>
              <a:latin typeface="Arial"/>
            </a:endParaRPr>
          </a:p>
        </p:txBody>
      </p:sp>
      <p:sp>
        <p:nvSpPr>
          <p:cNvPr id="15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运用智能技术加快交通事故处理速度</a:t>
            </a:r>
            <a:endParaRPr lang="en-US" sz="1500" b="0" strike="noStrike" spc="-1">
              <a:solidFill>
                <a:srgbClr val="000000"/>
              </a:solidFill>
              <a:latin typeface="Arial"/>
            </a:endParaRPr>
          </a:p>
        </p:txBody>
      </p:sp>
      <p:sp>
        <p:nvSpPr>
          <p:cNvPr id="15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交通事故处理智能化技术</a:t>
            </a:r>
            <a:endParaRPr lang="en-US" sz="2200" b="0" strike="noStrike" spc="-1">
              <a:solidFill>
                <a:srgbClr val="000000"/>
              </a:solidFill>
              <a:latin typeface="Arial"/>
            </a:endParaRPr>
          </a:p>
        </p:txBody>
      </p:sp>
      <p:sp>
        <p:nvSpPr>
          <p:cNvPr id="15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智能化城市交通系统的发展与应用对城市交通管理起到革命性的作用。通过智能交通控制技术、车辆识别技术、网络化智能交通管理系统以及智能交通监控系统的综合运用，能够提升城市交通的运行效率、减少交通拥堵、提高交通安全等方面的指标。未来智能化城市交通系统将不断演进，为城市居民提供更加便捷、高效的出行体验。</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智能化城市交通信息服务</a:t>
            </a:r>
            <a:endParaRPr lang="en-US" sz="3600" b="0" strike="noStrike" spc="-1">
              <a:solidFill>
                <a:schemeClr val="dk1"/>
              </a:solidFill>
              <a:latin typeface="Arial"/>
            </a:endParaRPr>
          </a:p>
        </p:txBody>
      </p:sp>
      <p:sp>
        <p:nvSpPr>
          <p:cNvPr id="15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实时交通信息服务</a:t>
            </a:r>
            <a:endParaRPr lang="en-US" sz="3500" b="0" strike="noStrike" spc="-1">
              <a:solidFill>
                <a:srgbClr val="000000"/>
              </a:solidFill>
              <a:latin typeface="Arial"/>
            </a:endParaRPr>
          </a:p>
        </p:txBody>
      </p:sp>
      <p:sp>
        <p:nvSpPr>
          <p:cNvPr id="16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实时交通信息服务在智能化城市交通系统中起着至关重要的作用。通过交通拥堵实时信息推送，市民可以提前规避拥堵路段，节省时间。公共交通实时查询服务能够帮助乘客实时获取公共交通的到站时间，方便出行。智能导航系统则可以根据实时路况为司机提供最佳的行车路线，提高出行效率。</a:t>
            </a:r>
            <a:endParaRPr lang="en-US" sz="2500" b="0" strike="noStrike" spc="-1">
              <a:solidFill>
                <a:srgbClr val="000000"/>
              </a:solidFill>
              <a:latin typeface="Arial"/>
            </a:endParaRPr>
          </a:p>
        </p:txBody>
      </p:sp>
      <p:sp>
        <p:nvSpPr>
          <p:cNvPr id="16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个性化出行建议</a:t>
            </a:r>
            <a:endParaRPr lang="en-US" sz="3600" b="0" strike="noStrike" spc="-1">
              <a:solidFill>
                <a:schemeClr val="dk1"/>
              </a:solidFill>
              <a:latin typeface="Arial"/>
            </a:endParaRPr>
          </a:p>
        </p:txBody>
      </p:sp>
      <p:sp>
        <p:nvSpPr>
          <p:cNvPr id="16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个性化推荐</a:t>
            </a:r>
            <a:endParaRPr lang="en-US" sz="1500" b="0" strike="noStrike" spc="-1">
              <a:solidFill>
                <a:srgbClr val="000000"/>
              </a:solidFill>
              <a:latin typeface="Arial"/>
            </a:endParaRPr>
          </a:p>
        </p:txBody>
      </p:sp>
      <p:sp>
        <p:nvSpPr>
          <p:cNvPr id="16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基于用户出行习惯的推荐</a:t>
            </a:r>
            <a:endParaRPr lang="en-US" sz="2200" b="0" strike="noStrike" spc="-1">
              <a:solidFill>
                <a:srgbClr val="000000"/>
              </a:solidFill>
              <a:latin typeface="Arial"/>
            </a:endParaRPr>
          </a:p>
        </p:txBody>
      </p:sp>
      <p:sp>
        <p:nvSpPr>
          <p:cNvPr id="16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出行方案优化</a:t>
            </a:r>
            <a:endParaRPr lang="en-US" sz="1500" b="0" strike="noStrike" spc="-1">
              <a:solidFill>
                <a:srgbClr val="000000"/>
              </a:solidFill>
              <a:latin typeface="Arial"/>
            </a:endParaRPr>
          </a:p>
        </p:txBody>
      </p:sp>
      <p:sp>
        <p:nvSpPr>
          <p:cNvPr id="16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出行方案比对与优化</a:t>
            </a:r>
            <a:endParaRPr lang="en-US" sz="2200" b="0" strike="noStrike" spc="-1">
              <a:solidFill>
                <a:srgbClr val="000000"/>
              </a:solidFill>
              <a:latin typeface="Arial"/>
            </a:endParaRPr>
          </a:p>
        </p:txBody>
      </p:sp>
      <p:sp>
        <p:nvSpPr>
          <p:cNvPr id="16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安全出行</a:t>
            </a:r>
            <a:endParaRPr lang="en-US" sz="1500" b="0" strike="noStrike" spc="-1">
              <a:solidFill>
                <a:srgbClr val="000000"/>
              </a:solidFill>
              <a:latin typeface="Arial"/>
            </a:endParaRPr>
          </a:p>
        </p:txBody>
      </p:sp>
      <p:sp>
        <p:nvSpPr>
          <p:cNvPr id="17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出行安全提醒服务</a:t>
            </a:r>
            <a:endParaRPr lang="en-US" sz="2200" b="0" strike="noStrike" spc="-1">
              <a:solidFill>
                <a:srgbClr val="000000"/>
              </a:solidFill>
              <a:latin typeface="Arial"/>
            </a:endParaRPr>
          </a:p>
        </p:txBody>
      </p:sp>
      <p:sp>
        <p:nvSpPr>
          <p:cNvPr id="17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数据开放与共享的重要性</a:t>
            </a:r>
            <a:endParaRPr lang="en-US" sz="2200" b="0" strike="noStrike" spc="-1">
              <a:solidFill>
                <a:srgbClr val="000000"/>
              </a:solidFill>
              <a:latin typeface="Arial"/>
            </a:endParaRPr>
          </a:p>
        </p:txBody>
      </p:sp>
      <p:sp>
        <p:nvSpPr>
          <p:cNvPr id="17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促进交通信息共享</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推动交通智能化发展</a:t>
            </a:r>
            <a:endParaRPr lang="en-US" sz="1500" b="0" strike="noStrike" spc="-1">
              <a:solidFill>
                <a:srgbClr val="000000"/>
              </a:solidFill>
              <a:latin typeface="Arial"/>
            </a:endParaRPr>
          </a:p>
        </p:txBody>
      </p:sp>
      <p:sp>
        <p:nvSpPr>
          <p:cNvPr id="17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数据隐私保护与合规性</a:t>
            </a:r>
            <a:endParaRPr lang="en-US" sz="2200" b="0" strike="noStrike" spc="-1">
              <a:solidFill>
                <a:srgbClr val="000000"/>
              </a:solidFill>
              <a:latin typeface="Arial"/>
            </a:endParaRPr>
          </a:p>
        </p:txBody>
      </p:sp>
      <p:sp>
        <p:nvSpPr>
          <p:cNvPr id="17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个人隐私保护</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加强数据合规性管理</a:t>
            </a:r>
            <a:endParaRPr lang="en-US" sz="1500" b="0" strike="noStrike" spc="-1">
              <a:solidFill>
                <a:srgbClr val="000000"/>
              </a:solidFill>
              <a:latin typeface="Arial"/>
            </a:endParaRPr>
          </a:p>
        </p:txBody>
      </p:sp>
      <p:sp>
        <p:nvSpPr>
          <p:cNvPr id="17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交通出行数据共享</a:t>
            </a:r>
            <a:endParaRPr lang="en-US" sz="3600" b="0" strike="noStrike" spc="-1">
              <a:solidFill>
                <a:schemeClr val="dk1"/>
              </a:solidFill>
              <a:latin typeface="Arial"/>
            </a:endParaRPr>
          </a:p>
        </p:txBody>
      </p:sp>
      <p:sp>
        <p:nvSpPr>
          <p:cNvPr id="18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城市交通大数据平台的建设</a:t>
            </a:r>
            <a:endParaRPr lang="en-US" sz="2200" b="0" strike="noStrike" spc="-1">
              <a:solidFill>
                <a:srgbClr val="000000"/>
              </a:solidFill>
              <a:latin typeface="Arial"/>
            </a:endParaRPr>
          </a:p>
        </p:txBody>
      </p:sp>
      <p:sp>
        <p:nvSpPr>
          <p:cNvPr id="18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汇聚各类交通数据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支持数据分析与挖掘</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智能出行支付服务</a:t>
            </a:r>
            <a:endParaRPr lang="en-US" sz="3600" b="0" strike="noStrike" spc="-1">
              <a:solidFill>
                <a:schemeClr val="dk1"/>
              </a:solidFill>
              <a:latin typeface="Arial"/>
            </a:endParaRPr>
          </a:p>
        </p:txBody>
      </p:sp>
      <p:sp>
        <p:nvSpPr>
          <p:cNvPr id="18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便捷支付</a:t>
            </a:r>
            <a:endParaRPr lang="en-US" sz="2000" b="0" strike="noStrike" spc="-1">
              <a:solidFill>
                <a:srgbClr val="000000"/>
              </a:solidFill>
              <a:latin typeface="Arial"/>
            </a:endParaRPr>
          </a:p>
        </p:txBody>
      </p:sp>
      <p:sp>
        <p:nvSpPr>
          <p:cNvPr id="18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无感支付技术的应用</a:t>
            </a:r>
            <a:endParaRPr lang="en-US" sz="3000" b="0" strike="noStrike" spc="-1">
              <a:solidFill>
                <a:srgbClr val="000000"/>
              </a:solidFill>
              <a:latin typeface="Arial"/>
            </a:endParaRPr>
          </a:p>
        </p:txBody>
      </p:sp>
      <p:sp>
        <p:nvSpPr>
          <p:cNvPr id="18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支付便捷</a:t>
            </a:r>
            <a:endParaRPr lang="en-US" sz="2000" b="0" strike="noStrike" spc="-1">
              <a:solidFill>
                <a:srgbClr val="000000"/>
              </a:solidFill>
              <a:latin typeface="Arial"/>
            </a:endParaRPr>
          </a:p>
        </p:txBody>
      </p:sp>
      <p:sp>
        <p:nvSpPr>
          <p:cNvPr id="19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移动支付与智能出行的融合发展</a:t>
            </a:r>
            <a:endParaRPr lang="en-US" sz="3000" b="0" strike="noStrike" spc="-1">
              <a:solidFill>
                <a:srgbClr val="000000"/>
              </a:solidFill>
              <a:latin typeface="Arial"/>
            </a:endParaRPr>
          </a:p>
        </p:txBody>
      </p:sp>
      <p:sp>
        <p:nvSpPr>
          <p:cNvPr id="19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一卡通便利</a:t>
            </a:r>
            <a:endParaRPr lang="en-US" sz="2000" b="0" strike="noStrike" spc="-1">
              <a:solidFill>
                <a:srgbClr val="000000"/>
              </a:solidFill>
              <a:latin typeface="Arial"/>
            </a:endParaRPr>
          </a:p>
        </p:txBody>
      </p:sp>
      <p:sp>
        <p:nvSpPr>
          <p:cNvPr id="19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交通一卡通系统的发展</a:t>
            </a:r>
            <a:endParaRPr lang="en-US" sz="3000" b="0" strike="noStrike" spc="-1">
              <a:solidFill>
                <a:srgbClr val="000000"/>
              </a:solidFill>
              <a:latin typeface="Arial"/>
            </a:endParaRPr>
          </a:p>
        </p:txBody>
      </p:sp>
      <p:sp>
        <p:nvSpPr>
          <p:cNvPr id="19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结束语</a:t>
            </a:r>
            <a:endParaRPr lang="en-US" sz="3600" b="0" strike="noStrike" spc="-1">
              <a:solidFill>
                <a:schemeClr val="dk1"/>
              </a:solidFill>
              <a:latin typeface="Arial"/>
            </a:endParaRPr>
          </a:p>
        </p:txBody>
      </p:sp>
      <p:sp>
        <p:nvSpPr>
          <p:cNvPr id="19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智能化城市交通系统的发展与应用对提升城市交通效率、优化出行体验具有重要意义。随着科技的不断进步，智能化交通将为人们带来更便捷、安全、高效的出行方式，推动城市交通的智能化发展。</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19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智慧交通建设与运营管理</a:t>
            </a:r>
            <a:endParaRPr lang="en-US" sz="3600" b="0" strike="noStrike" spc="-1">
              <a:solidFill>
                <a:schemeClr val="dk1"/>
              </a:solidFill>
              <a:latin typeface="Arial"/>
            </a:endParaRPr>
          </a:p>
        </p:txBody>
      </p:sp>
      <p:sp>
        <p:nvSpPr>
          <p:cNvPr id="20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https://d.book118.com/527042162012006055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125</Paragraphs>
  <Slides>22</Slides>
  <Notes>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智能化城市交通系统的发展与应用</vt:lpstr>
      <vt:lpstr>目录</vt:lpstr>
      <vt:lpstr>第1章 智能化城市交通系统的背景</vt:lpstr>
      <vt:lpstr>现状分析</vt:lpstr>
      <vt:lpstr>技术支持</vt:lpstr>
      <vt:lpstr>政策法规支持</vt:lpstr>
      <vt:lpstr>社会需求</vt:lpstr>
      <vt:lpstr>未来城市交通发展趋势</vt:lpstr>
      <vt:lpstr>第二章 智慧交通控制技术</vt:lpstr>
      <vt:lpstr> </vt:lpstr>
      <vt:lpstr>车辆识别技术</vt:lpstr>
      <vt:lpstr>网络化智能交通管理系统</vt:lpstr>
      <vt:lpstr>智能交通监控系统</vt:lpstr>
      <vt:lpstr>总结</vt:lpstr>
      <vt:lpstr>第3章 智能化城市交通信息服务</vt:lpstr>
      <vt:lpstr> </vt:lpstr>
      <vt:lpstr>个性化出行建议</vt:lpstr>
      <vt:lpstr>交通出行数据共享</vt:lpstr>
      <vt:lpstr>智能出行支付服务</vt:lpstr>
      <vt:lpstr>结束语</vt:lpstr>
      <vt:lpstr>第四章 智慧交通建设与运营管理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2024-09-29T15:05:04.461</cp:lastPrinted>
  <dcterms:created xsi:type="dcterms:W3CDTF">2024-09-29T07:05:04Z</dcterms:created>
  <dcterms:modified xsi:type="dcterms:W3CDTF">2024-09-29T07:05:06Z</dcterms:modified>
</cp:coreProperties>
</file>