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117479D-EC07-47A2-9508-40472F3D32E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6BF99E-1E28-4E96-99F2-730D15377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1F1128-629E-4536-979E-5F90D8C90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1F7570-AF1F-4BED-B312-15A547D5D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6CC637-141C-4C36-98E0-2D45CCF835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96ADE5-4475-4BC1-BFC5-C1D0847BD9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EDA66C-DFFF-4419-B900-E33B4EB85D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4D8774-7717-4C7D-AA75-69D0053285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770A2C-2FC1-479E-8CE8-781F65256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76847E-851F-4FEA-8131-475B8860B8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A184E9-7D0D-4377-A1B6-4A92E627D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3F792B-D2A2-4DF8-B59D-BFBD134A9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2681B87-16BD-4E50-BC91-22D8247C82E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A21BDA8-857B-4379-B31E-B133EF81531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42200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教学培训领域内人工智能的发展趋势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教学培训领域内人工智能的发展趋势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人工智能教学平台的发展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人工智能在教学评估中的应用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人工智能在职业培训中的应用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人工智能在教学内容开发中的应用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人工智能在远程教育中的应用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教学培训领域内人工智能的发展趋势</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简介</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人工智能在教学培训领域的应用越来越广泛。本章将探讨人工智能在教学培训中的发展趋势，以及它对教育行业的影响和未来发展方向。</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人工智能辅助教学</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通过人工智能技术实现个性化教学，提高学生学习效率</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个性化教学</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利用人工智能更好地理解学生的学习需求，使教学更加精准</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学习需求</a:t>
            </a:r>
            <a:endParaRPr lang="en-US" sz="3000" b="0" strike="noStrike" spc="-1">
              <a:solidFill>
                <a:srgbClr val="000000"/>
              </a:solidFill>
              <a:latin typeface="Arial"/>
            </a:endParaRPr>
          </a:p>
        </p:txBody>
      </p:sp>
      <p:sp>
        <p:nvSpPr>
          <p:cNvPr id="9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虚拟现实技术在教学中的应用</a:t>
            </a:r>
            <a:endParaRPr lang="en-US" sz="3600" b="0" strike="noStrike" spc="-1">
              <a:solidFill>
                <a:schemeClr val="dk1"/>
              </a:solidFill>
              <a:latin typeface="Arial"/>
            </a:endParaRPr>
          </a:p>
        </p:txBody>
      </p:sp>
      <p:sp>
        <p:nvSpPr>
          <p:cNvPr id="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虚拟现实技术提供更加生动的学习体验，激发学生学习兴趣</a:t>
            </a:r>
            <a:endParaRPr lang="en-US" sz="1500" b="0" strike="noStrike" spc="-1">
              <a:solidFill>
                <a:srgbClr val="000000"/>
              </a:solidFill>
              <a:latin typeface="Arial"/>
            </a:endParaRPr>
          </a:p>
        </p:txBody>
      </p:sp>
      <p:sp>
        <p:nvSpPr>
          <p:cNvPr id="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生动体验</a:t>
            </a:r>
            <a:endParaRPr lang="en-US" sz="2200" b="0" strike="noStrike" spc="-1">
              <a:solidFill>
                <a:srgbClr val="000000"/>
              </a:solidFill>
              <a:latin typeface="Arial"/>
            </a:endParaRPr>
          </a:p>
        </p:txBody>
      </p:sp>
      <p:sp>
        <p:nvSpPr>
          <p:cNvPr id="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学生通过虚拟现实技术可以身临其境地进行学习，增强学习效果</a:t>
            </a:r>
            <a:endParaRPr lang="en-US" sz="1500" b="0" strike="noStrike" spc="-1">
              <a:solidFill>
                <a:srgbClr val="000000"/>
              </a:solidFill>
              <a:latin typeface="Arial"/>
            </a:endParaRPr>
          </a:p>
        </p:txBody>
      </p:sp>
      <p:sp>
        <p:nvSpPr>
          <p:cNvPr id="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身临其境</a:t>
            </a:r>
            <a:endParaRPr lang="en-US" sz="2200" b="0" strike="noStrike" spc="-1">
              <a:solidFill>
                <a:srgbClr val="000000"/>
              </a:solidFill>
              <a:latin typeface="Arial"/>
            </a:endParaRPr>
          </a:p>
        </p:txBody>
      </p:sp>
      <p:sp>
        <p:nvSpPr>
          <p:cNvPr id="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虚拟现实技术可以提供互动性学习体验，增强教学效果</a:t>
            </a:r>
            <a:endParaRPr lang="en-US" sz="1500" b="0" strike="noStrike" spc="-1">
              <a:solidFill>
                <a:srgbClr val="000000"/>
              </a:solidFill>
              <a:latin typeface="Arial"/>
            </a:endParaRPr>
          </a:p>
        </p:txBody>
      </p:sp>
      <p:sp>
        <p:nvSpPr>
          <p:cNvPr id="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互动性</a:t>
            </a:r>
            <a:endParaRPr lang="en-US" sz="2200" b="0" strike="noStrike" spc="-1">
              <a:solidFill>
                <a:srgbClr val="000000"/>
              </a:solidFill>
              <a:latin typeface="Arial"/>
            </a:endParaRPr>
          </a:p>
        </p:txBody>
      </p:sp>
      <p:sp>
        <p:nvSpPr>
          <p:cNvPr id="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精准教学计划</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利用机器学习算法制定更加精准的教学计划，满足学生需求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个性化教学方案可以提高学生学习积极性和成绩水平</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机器学习在教育领域的应用</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分析学生数据</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机器学习帮助教师分析学生的学习数据，提供个性化学习方案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通过数据分析，提高教学质量和学生学习效率</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人工智能未来发展</a:t>
            </a:r>
            <a:endParaRPr lang="en-US" sz="3500" b="0" strike="noStrike" spc="-1">
              <a:solidFill>
                <a:srgbClr val="000000"/>
              </a:solidFill>
              <a:latin typeface="Arial"/>
            </a:endParaRPr>
          </a:p>
        </p:txBody>
      </p:sp>
      <p:sp>
        <p:nvSpPr>
          <p:cNvPr id="11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未来，随着人工智能技术的不断发展，教育培训领域也将迎来更多创新。人工智能将在教学中发挥越来越重要的作用，为教育行业带来巨大变革。</a:t>
            </a:r>
            <a:endParaRPr lang="en-US" sz="25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人工智能教学平台的发展</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在线学习的智能化</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根据学生情况</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智能调整学习内容</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为每位学生提供</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个性化学习路径</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未来的教学</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主要形式</a:t>
            </a:r>
            <a:endParaRPr lang="en-US" sz="3000" b="0" strike="noStrike" spc="-1">
              <a:solidFill>
                <a:srgbClr val="000000"/>
              </a:solidFill>
              <a:latin typeface="Arial"/>
            </a:endParaRPr>
          </a:p>
        </p:txBody>
      </p:sp>
      <p:sp>
        <p:nvSpPr>
          <p:cNvPr id="13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选择合适学习内容</a:t>
            </a:r>
            <a:endParaRPr lang="en-US" sz="2200" b="0" strike="noStrike" spc="-1">
              <a:solidFill>
                <a:srgbClr val="000000"/>
              </a:solidFill>
              <a:latin typeface="Arial"/>
            </a:endParaRPr>
          </a:p>
        </p:txBody>
      </p:sp>
      <p:sp>
        <p:nvSpPr>
          <p:cNvPr id="13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兴趣和学习习惯</a:t>
            </a:r>
            <a:endParaRPr lang="en-US" sz="15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个性化学习路径</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提供个性化学习路径</a:t>
            </a:r>
            <a:endParaRPr lang="en-US" sz="2200" b="0" strike="noStrike" spc="-1">
              <a:solidFill>
                <a:srgbClr val="000000"/>
              </a:solidFill>
              <a:latin typeface="Arial"/>
            </a:endParaRPr>
          </a:p>
        </p:txBody>
      </p:sp>
      <p:sp>
        <p:nvSpPr>
          <p:cNvPr id="14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根据兴趣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学习习惯</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实时反馈和评估</a:t>
            </a:r>
            <a:endParaRPr lang="en-US" sz="3600" b="0" strike="noStrike" spc="-1">
              <a:solidFill>
                <a:schemeClr val="dk1"/>
              </a:solidFill>
              <a:latin typeface="Arial"/>
            </a:endParaRPr>
          </a:p>
        </p:txBody>
      </p:sp>
      <p:sp>
        <p:nvSpPr>
          <p:cNvPr id="14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为学生提供</a:t>
            </a:r>
            <a:endParaRPr lang="en-US" sz="1500" b="0" strike="noStrike" spc="-1">
              <a:solidFill>
                <a:srgbClr val="000000"/>
              </a:solidFill>
              <a:latin typeface="Arial"/>
            </a:endParaRPr>
          </a:p>
        </p:txBody>
      </p:sp>
      <p:sp>
        <p:nvSpPr>
          <p:cNvPr id="14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实时学习反馈</a:t>
            </a:r>
            <a:endParaRPr lang="en-US" sz="2200" b="0" strike="noStrike" spc="-1">
              <a:solidFill>
                <a:srgbClr val="000000"/>
              </a:solidFill>
              <a:latin typeface="Arial"/>
            </a:endParaRPr>
          </a:p>
        </p:txBody>
      </p:sp>
      <p:sp>
        <p:nvSpPr>
          <p:cNvPr id="14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由教师进行</a:t>
            </a:r>
            <a:endParaRPr lang="en-US" sz="1500" b="0" strike="noStrike" spc="-1">
              <a:solidFill>
                <a:srgbClr val="000000"/>
              </a:solidFill>
              <a:latin typeface="Arial"/>
            </a:endParaRPr>
          </a:p>
        </p:txBody>
      </p:sp>
      <p:sp>
        <p:nvSpPr>
          <p:cNvPr id="14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实时评估学生学习情况</a:t>
            </a:r>
            <a:endParaRPr lang="en-US" sz="2200" b="0" strike="noStrike" spc="-1">
              <a:solidFill>
                <a:srgbClr val="000000"/>
              </a:solidFill>
              <a:latin typeface="Arial"/>
            </a:endParaRPr>
          </a:p>
        </p:txBody>
      </p:sp>
      <p:sp>
        <p:nvSpPr>
          <p:cNvPr id="14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提供学习建议和指导</a:t>
            </a:r>
            <a:endParaRPr lang="en-US" sz="1500" b="0" strike="noStrike" spc="-1">
              <a:solidFill>
                <a:srgbClr val="000000"/>
              </a:solidFill>
              <a:latin typeface="Arial"/>
            </a:endParaRPr>
          </a:p>
        </p:txBody>
      </p:sp>
      <p:sp>
        <p:nvSpPr>
          <p:cNvPr id="15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智能教学助手</a:t>
            </a:r>
            <a:endParaRPr lang="en-US" sz="2200" b="0" strike="noStrike" spc="-1">
              <a:solidFill>
                <a:srgbClr val="000000"/>
              </a:solidFill>
              <a:latin typeface="Arial"/>
            </a:endParaRPr>
          </a:p>
        </p:txBody>
      </p:sp>
      <p:sp>
        <p:nvSpPr>
          <p:cNvPr id="15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智能教学助手</a:t>
            </a:r>
            <a:endParaRPr lang="en-US" sz="3500" b="0" strike="noStrike" spc="-1">
              <a:solidFill>
                <a:srgbClr val="000000"/>
              </a:solidFill>
              <a:latin typeface="Arial"/>
            </a:endParaRPr>
          </a:p>
        </p:txBody>
      </p:sp>
      <p:sp>
        <p:nvSpPr>
          <p:cNvPr id="15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人工智能教学平台的智能教学助手可以为学生提供个性化的学习建议和指导，帮助学生更好地学习和成长。智能教学助手是未来教育的重要助力，将为学生带来更高效、更个性化的学习体验。</a:t>
            </a:r>
            <a:endParaRPr lang="en-US" sz="2500" b="0" strike="noStrike" spc="-1">
              <a:solidFill>
                <a:srgbClr val="000000"/>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人工智能在教学评估中的应用</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自动化评估系统</a:t>
            </a:r>
            <a:endParaRPr lang="en-US" sz="3600" b="0" strike="noStrike" spc="-1">
              <a:solidFill>
                <a:schemeClr val="dk1"/>
              </a:solidFill>
              <a:latin typeface="Arial"/>
            </a:endParaRPr>
          </a:p>
        </p:txBody>
      </p:sp>
      <p:sp>
        <p:nvSpPr>
          <p:cNvPr id="16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提供更客观的评价</a:t>
            </a:r>
            <a:endParaRPr lang="en-US" sz="2000" b="0" strike="noStrike" spc="-1">
              <a:solidFill>
                <a:srgbClr val="000000"/>
              </a:solidFill>
              <a:latin typeface="Arial"/>
            </a:endParaRPr>
          </a:p>
        </p:txBody>
      </p:sp>
      <p:sp>
        <p:nvSpPr>
          <p:cNvPr id="16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客观评价学生学习情况</a:t>
            </a:r>
            <a:endParaRPr lang="en-US" sz="3000" b="0" strike="noStrike" spc="-1">
              <a:solidFill>
                <a:srgbClr val="000000"/>
              </a:solidFill>
              <a:latin typeface="Arial"/>
            </a:endParaRPr>
          </a:p>
        </p:txBody>
      </p:sp>
      <p:sp>
        <p:nvSpPr>
          <p:cNvPr id="16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根据个体情况定制评估方法</a:t>
            </a:r>
            <a:endParaRPr lang="en-US" sz="2000" b="0" strike="noStrike" spc="-1">
              <a:solidFill>
                <a:srgbClr val="000000"/>
              </a:solidFill>
              <a:latin typeface="Arial"/>
            </a:endParaRPr>
          </a:p>
        </p:txBody>
      </p:sp>
      <p:sp>
        <p:nvSpPr>
          <p:cNvPr id="16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定制化评估</a:t>
            </a:r>
            <a:endParaRPr lang="en-US" sz="3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节省人力资源</a:t>
            </a:r>
            <a:endParaRPr lang="en-US" sz="2000" b="0" strike="noStrike" spc="-1">
              <a:solidFill>
                <a:srgbClr val="000000"/>
              </a:solidFill>
              <a:latin typeface="Arial"/>
            </a:endParaRPr>
          </a:p>
        </p:txBody>
      </p:sp>
      <p:sp>
        <p:nvSpPr>
          <p:cNvPr id="16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提高效率</a:t>
            </a:r>
            <a:endParaRPr lang="en-US" sz="3000" b="0" strike="noStrike" spc="-1">
              <a:solidFill>
                <a:srgbClr val="000000"/>
              </a:solidFill>
              <a:latin typeface="Arial"/>
            </a:endParaRPr>
          </a:p>
        </p:txBody>
      </p:sp>
      <p:sp>
        <p:nvSpPr>
          <p:cNvPr id="16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大数据分析</a:t>
            </a:r>
            <a:endParaRPr lang="en-US" sz="3600" b="0" strike="noStrike" spc="-1">
              <a:solidFill>
                <a:schemeClr val="dk1"/>
              </a:solidFill>
              <a:latin typeface="Arial"/>
            </a:endParaRPr>
          </a:p>
        </p:txBody>
      </p:sp>
      <p:sp>
        <p:nvSpPr>
          <p:cNvPr id="17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分析学生的学习习惯</a:t>
            </a:r>
            <a:endParaRPr lang="en-US" sz="1500" b="0" strike="noStrike" spc="-1">
              <a:solidFill>
                <a:srgbClr val="000000"/>
              </a:solidFill>
              <a:latin typeface="Arial"/>
            </a:endParaRPr>
          </a:p>
        </p:txBody>
      </p:sp>
      <p:sp>
        <p:nvSpPr>
          <p:cNvPr id="17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行为模式分析</a:t>
            </a:r>
            <a:endParaRPr lang="en-US" sz="2200" b="0" strike="noStrike" spc="-1">
              <a:solidFill>
                <a:srgbClr val="000000"/>
              </a:solidFill>
              <a:latin typeface="Arial"/>
            </a:endParaRPr>
          </a:p>
        </p:txBody>
      </p:sp>
      <p:sp>
        <p:nvSpPr>
          <p:cNvPr id="17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根据数据为学生提供个性化教学</a:t>
            </a:r>
            <a:endParaRPr lang="en-US" sz="1500" b="0" strike="noStrike" spc="-1">
              <a:solidFill>
                <a:srgbClr val="000000"/>
              </a:solidFill>
              <a:latin typeface="Arial"/>
            </a:endParaRPr>
          </a:p>
        </p:txBody>
      </p:sp>
      <p:sp>
        <p:nvSpPr>
          <p:cNvPr id="17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个性化教育</a:t>
            </a:r>
            <a:endParaRPr lang="en-US" sz="2200" b="0" strike="noStrike" spc="-1">
              <a:solidFill>
                <a:srgbClr val="000000"/>
              </a:solidFill>
              <a:latin typeface="Arial"/>
            </a:endParaRPr>
          </a:p>
        </p:txBody>
      </p:sp>
      <p:sp>
        <p:nvSpPr>
          <p:cNvPr id="17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合理分配教育资源</a:t>
            </a:r>
            <a:endParaRPr lang="en-US" sz="1500" b="0" strike="noStrike" spc="-1">
              <a:solidFill>
                <a:srgbClr val="000000"/>
              </a:solidFill>
              <a:latin typeface="Arial"/>
            </a:endParaRPr>
          </a:p>
        </p:txBody>
      </p:sp>
      <p:sp>
        <p:nvSpPr>
          <p:cNvPr id="17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资源优化</a:t>
            </a:r>
            <a:endParaRPr lang="en-US" sz="2200" b="0" strike="noStrike" spc="-1">
              <a:solidFill>
                <a:srgbClr val="000000"/>
              </a:solidFill>
              <a:latin typeface="Arial"/>
            </a:endParaRPr>
          </a:p>
        </p:txBody>
      </p:sp>
      <p:sp>
        <p:nvSpPr>
          <p:cNvPr id="17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提高监考效率</a:t>
            </a:r>
            <a:endParaRPr lang="en-US" sz="2200" b="0" strike="noStrike" spc="-1">
              <a:solidFill>
                <a:srgbClr val="000000"/>
              </a:solidFill>
              <a:latin typeface="Arial"/>
            </a:endParaRPr>
          </a:p>
        </p:txBody>
      </p:sp>
      <p:sp>
        <p:nvSpPr>
          <p:cNvPr id="18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减轻监考人员负担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提高监考准确度</a:t>
            </a:r>
            <a:endParaRPr lang="en-US" sz="1500" b="0" strike="noStrike" spc="-1">
              <a:solidFill>
                <a:srgbClr val="000000"/>
              </a:solidFill>
              <a:latin typeface="Arial"/>
            </a:endParaRPr>
          </a:p>
        </p:txBody>
      </p:sp>
      <p:sp>
        <p:nvSpPr>
          <p:cNvPr id="18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优化考试环境</a:t>
            </a:r>
            <a:endParaRPr lang="en-US" sz="2200" b="0" strike="noStrike" spc="-1">
              <a:solidFill>
                <a:srgbClr val="000000"/>
              </a:solidFill>
              <a:latin typeface="Arial"/>
            </a:endParaRPr>
          </a:p>
        </p:txBody>
      </p:sp>
      <p:sp>
        <p:nvSpPr>
          <p:cNvPr id="18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创建公平的考试环境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确保考试安全性</a:t>
            </a:r>
            <a:endParaRPr lang="en-US" sz="1500" b="0" strike="noStrike" spc="-1">
              <a:solidFill>
                <a:srgbClr val="000000"/>
              </a:solidFill>
              <a:latin typeface="Arial"/>
            </a:endParaRPr>
          </a:p>
        </p:txBody>
      </p:sp>
      <p:sp>
        <p:nvSpPr>
          <p:cNvPr id="18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智能监考系统</a:t>
            </a:r>
            <a:endParaRPr lang="en-US" sz="3600" b="0" strike="noStrike" spc="-1">
              <a:solidFill>
                <a:schemeClr val="dk1"/>
              </a:solidFill>
              <a:latin typeface="Arial"/>
            </a:endParaRPr>
          </a:p>
        </p:txBody>
      </p:sp>
      <p:sp>
        <p:nvSpPr>
          <p:cNvPr id="18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防止作弊行为</a:t>
            </a:r>
            <a:endParaRPr lang="en-US" sz="2200" b="0" strike="noStrike" spc="-1">
              <a:solidFill>
                <a:srgbClr val="000000"/>
              </a:solidFill>
              <a:latin typeface="Arial"/>
            </a:endParaRPr>
          </a:p>
        </p:txBody>
      </p:sp>
      <p:sp>
        <p:nvSpPr>
          <p:cNvPr id="19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实时监控考试状态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识别异常行为</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人脸识别技术在考场监控中的应用</a:t>
            </a:r>
            <a:endParaRPr lang="en-US" sz="3500" b="0" strike="noStrike" spc="-1">
              <a:solidFill>
                <a:srgbClr val="000000"/>
              </a:solidFill>
              <a:latin typeface="Arial"/>
            </a:endParaRPr>
          </a:p>
        </p:txBody>
      </p:sp>
      <p:sp>
        <p:nvSpPr>
          <p:cNvPr id="19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脸识别技术可以帮助监考人员进行考场监控。通过人脸识别技术可以确保考试的公平性和安全性。监考人员可以利用这种技术快速准确地识别考生身份，有效防止作弊行为的发生，提升监考效率。同时，这项技术可以提供实时监控，确保考试过程的公正和透明。</a:t>
            </a:r>
            <a:endParaRPr lang="en-US" sz="2500" b="0" strike="noStrike" spc="-1">
              <a:solidFill>
                <a:srgbClr val="000000"/>
              </a:solidFill>
              <a:latin typeface="Arial"/>
            </a:endParaRPr>
          </a:p>
        </p:txBody>
      </p:sp>
      <p:sp>
        <p:nvSpPr>
          <p:cNvPr id="19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人脸识别技术的优势</a:t>
            </a:r>
            <a:endParaRPr lang="en-US" sz="3600" b="0" strike="noStrike" spc="-1">
              <a:solidFill>
                <a:schemeClr val="dk1"/>
              </a:solidFill>
              <a:latin typeface="Arial"/>
            </a:endParaRPr>
          </a:p>
        </p:txBody>
      </p:sp>
      <p:sp>
        <p:nvSpPr>
          <p:cNvPr id="19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快速识别考生身份</a:t>
            </a:r>
            <a:endParaRPr lang="en-US" sz="1500" b="0" strike="noStrike" spc="-1">
              <a:solidFill>
                <a:srgbClr val="000000"/>
              </a:solidFill>
              <a:latin typeface="Arial"/>
            </a:endParaRPr>
          </a:p>
        </p:txBody>
      </p:sp>
      <p:sp>
        <p:nvSpPr>
          <p:cNvPr id="19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准确性高</a:t>
            </a:r>
            <a:endParaRPr lang="en-US" sz="2200" b="0" strike="noStrike" spc="-1">
              <a:solidFill>
                <a:srgbClr val="000000"/>
              </a:solidFill>
              <a:latin typeface="Arial"/>
            </a:endParaRPr>
          </a:p>
        </p:txBody>
      </p:sp>
      <p:sp>
        <p:nvSpPr>
          <p:cNvPr id="19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防止代考行为</a:t>
            </a:r>
            <a:endParaRPr lang="en-US" sz="1500" b="0" strike="noStrike" spc="-1">
              <a:solidFill>
                <a:srgbClr val="000000"/>
              </a:solidFill>
              <a:latin typeface="Arial"/>
            </a:endParaRPr>
          </a:p>
        </p:txBody>
      </p:sp>
      <p:sp>
        <p:nvSpPr>
          <p:cNvPr id="20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提高安全性</a:t>
            </a:r>
            <a:endParaRPr lang="en-US" sz="2200" b="0" strike="noStrike" spc="-1">
              <a:solidFill>
                <a:srgbClr val="000000"/>
              </a:solidFill>
              <a:latin typeface="Arial"/>
            </a:endParaRPr>
          </a:p>
        </p:txBody>
      </p:sp>
      <p:sp>
        <p:nvSpPr>
          <p:cNvPr id="20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省时省力的监考方式</a:t>
            </a:r>
            <a:endParaRPr lang="en-US" sz="1500" b="0" strike="noStrike" spc="-1">
              <a:solidFill>
                <a:srgbClr val="000000"/>
              </a:solidFill>
              <a:latin typeface="Arial"/>
            </a:endParaRPr>
          </a:p>
        </p:txBody>
      </p:sp>
      <p:sp>
        <p:nvSpPr>
          <p:cNvPr id="20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便捷性</a:t>
            </a:r>
            <a:endParaRPr lang="en-US" sz="2200" b="0" strike="noStrike" spc="-1">
              <a:solidFill>
                <a:srgbClr val="000000"/>
              </a:solidFill>
              <a:latin typeface="Arial"/>
            </a:endParaRPr>
          </a:p>
        </p:txBody>
      </p:sp>
      <p:sp>
        <p:nvSpPr>
          <p:cNvPr id="20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学评估中的应用为教育领域带来了许多便利和优势。自动化评估系统、大数据分析、智能监考系统以及人脸识别技术的应用，使教学评估更加客观、高效，推动了教育发展的创新和进步。未来，随着人工智能技术的不断发展，教育领域将迎来更多智能化的教学评估方式，为学生提供更好的教育体验。</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0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人工智能在职业培训中的应用</a:t>
            </a:r>
            <a:endParaRPr lang="en-US" sz="3600" b="0" strike="noStrike" spc="-1">
              <a:solidFill>
                <a:schemeClr val="dk1"/>
              </a:solidFill>
              <a:latin typeface="Arial"/>
            </a:endParaRPr>
          </a:p>
        </p:txBody>
      </p:sp>
      <p:sp>
        <p:nvSpPr>
          <p:cNvPr id="20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职业技能培训的智能化</a:t>
            </a:r>
            <a:endParaRPr lang="en-US" sz="3600" b="0" strike="noStrike" spc="-1">
              <a:solidFill>
                <a:schemeClr val="dk1"/>
              </a:solidFill>
              <a:latin typeface="Arial"/>
            </a:endParaRPr>
          </a:p>
        </p:txBody>
      </p:sp>
      <p:sp>
        <p:nvSpPr>
          <p:cNvPr id="21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人工智能技术可以帮助职业培训机构实现智能化管理</a:t>
            </a:r>
            <a:endParaRPr lang="en-US" sz="2000" b="0" strike="noStrike" spc="-1">
              <a:solidFill>
                <a:srgbClr val="000000"/>
              </a:solidFill>
              <a:latin typeface="Arial"/>
            </a:endParaRPr>
          </a:p>
        </p:txBody>
      </p:sp>
      <p:sp>
        <p:nvSpPr>
          <p:cNvPr id="21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智能化管理</a:t>
            </a:r>
            <a:endParaRPr lang="en-US" sz="3000" b="0" strike="noStrike" spc="-1">
              <a:solidFill>
                <a:srgbClr val="000000"/>
              </a:solidFill>
              <a:latin typeface="Arial"/>
            </a:endParaRPr>
          </a:p>
        </p:txBody>
      </p:sp>
      <p:sp>
        <p:nvSpPr>
          <p:cNvPr id="21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1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1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利用人工智能可以打造更高效的职业技能培训课程</a:t>
            </a:r>
            <a:endParaRPr lang="en-US" sz="2000" b="0" strike="noStrike" spc="-1">
              <a:solidFill>
                <a:srgbClr val="000000"/>
              </a:solidFill>
              <a:latin typeface="Arial"/>
            </a:endParaRPr>
          </a:p>
        </p:txBody>
      </p:sp>
      <p:sp>
        <p:nvSpPr>
          <p:cNvPr id="21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高效课程打造</a:t>
            </a:r>
            <a:endParaRPr lang="en-US" sz="3000" b="0" strike="noStrike" spc="-1">
              <a:solidFill>
                <a:srgbClr val="000000"/>
              </a:solidFill>
              <a:latin typeface="Arial"/>
            </a:endParaRPr>
          </a:p>
        </p:txBody>
      </p:sp>
      <p:sp>
        <p:nvSpPr>
          <p:cNvPr id="21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https://d.book118.com/527042200012006055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147</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教学培训领域内人工智能的发展趋势</vt:lpstr>
      <vt:lpstr>目录</vt:lpstr>
      <vt:lpstr>第1章 教学培训领域内人工智能的发展趋势</vt:lpstr>
      <vt:lpstr>简介</vt:lpstr>
      <vt:lpstr>人工智能辅助教学</vt:lpstr>
      <vt:lpstr>虚拟现实技术在教学中的应用</vt:lpstr>
      <vt:lpstr>机器学习在教育领域的应用</vt:lpstr>
      <vt:lpstr> </vt:lpstr>
      <vt:lpstr>第二章 人工智能教学平台的发展</vt:lpstr>
      <vt:lpstr>在线学习的智能化</vt:lpstr>
      <vt:lpstr>个性化学习路径</vt:lpstr>
      <vt:lpstr>实时反馈和评估</vt:lpstr>
      <vt:lpstr> </vt:lpstr>
      <vt:lpstr>第三章 人工智能在教学评估中的应用</vt:lpstr>
      <vt:lpstr>自动化评估系统</vt:lpstr>
      <vt:lpstr>大数据分析</vt:lpstr>
      <vt:lpstr>智能监考系统</vt:lpstr>
      <vt:lpstr> </vt:lpstr>
      <vt:lpstr>人脸识别技术的优势</vt:lpstr>
      <vt:lpstr>总结</vt:lpstr>
      <vt:lpstr>第四章 人工智能在职业培训中的应用</vt:lpstr>
      <vt:lpstr>职业技能培训的智能化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2024-09-29T15:05:05.760</cp:lastPrinted>
  <dcterms:created xsi:type="dcterms:W3CDTF">2024-09-29T07:05:05Z</dcterms:created>
  <dcterms:modified xsi:type="dcterms:W3CDTF">2024-09-29T07:05:07Z</dcterms:modified>
</cp:coreProperties>
</file>